
<file path=[Content_Types].xml><?xml version="1.0" encoding="utf-8"?>
<Types xmlns="http://schemas.openxmlformats.org/package/2006/content-types">
  <Default Extension="bin" ContentType="image/png"/>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8.xml" ContentType="application/vnd.openxmlformats-officedocument.presentationml.tags+xml"/>
  <Override PartName="/ppt/notesSlides/notesSlide34.xml" ContentType="application/vnd.openxmlformats-officedocument.presentationml.notesSlide+xml"/>
  <Override PartName="/ppt/tags/tag9.xml" ContentType="application/vnd.openxmlformats-officedocument.presentationml.tags+xml"/>
  <Override PartName="/ppt/notesSlides/notesSlide35.xml" ContentType="application/vnd.openxmlformats-officedocument.presentationml.notesSlide+xml"/>
  <Override PartName="/ppt/tags/tag10.xml" ContentType="application/vnd.openxmlformats-officedocument.presentationml.tags+xml"/>
  <Override PartName="/ppt/notesSlides/notesSlide36.xml" ContentType="application/vnd.openxmlformats-officedocument.presentationml.notesSlide+xml"/>
  <Override PartName="/ppt/tags/tag11.xml" ContentType="application/vnd.openxmlformats-officedocument.presentationml.tags+xml"/>
  <Override PartName="/ppt/notesSlides/notesSlide3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8.xml" ContentType="application/vnd.openxmlformats-officedocument.presentationml.notesSlide+xml"/>
  <Override PartName="/ppt/tags/tag14.xml" ContentType="application/vnd.openxmlformats-officedocument.presentationml.tags+xml"/>
  <Override PartName="/ppt/notesSlides/notesSlide39.xml" ContentType="application/vnd.openxmlformats-officedocument.presentationml.notesSlide+xml"/>
  <Override PartName="/ppt/tags/tag15.xml" ContentType="application/vnd.openxmlformats-officedocument.presentationml.tags+xml"/>
  <Override PartName="/ppt/notesSlides/notesSlide40.xml" ContentType="application/vnd.openxmlformats-officedocument.presentationml.notesSlide+xml"/>
  <Override PartName="/ppt/tags/tag16.xml" ContentType="application/vnd.openxmlformats-officedocument.presentationml.tags+xml"/>
  <Override PartName="/ppt/notesSlides/notesSlide41.xml" ContentType="application/vnd.openxmlformats-officedocument.presentationml.notesSlide+xml"/>
  <Override PartName="/ppt/tags/tag17.xml" ContentType="application/vnd.openxmlformats-officedocument.presentationml.tags+xml"/>
  <Override PartName="/ppt/notesSlides/notesSlide42.xml" ContentType="application/vnd.openxmlformats-officedocument.presentationml.notesSlide+xml"/>
  <Override PartName="/ppt/tags/tag18.xml" ContentType="application/vnd.openxmlformats-officedocument.presentationml.tags+xml"/>
  <Override PartName="/ppt/notesSlides/notesSlide43.xml" ContentType="application/vnd.openxmlformats-officedocument.presentationml.notesSlide+xml"/>
  <Override PartName="/ppt/tags/tag19.xml" ContentType="application/vnd.openxmlformats-officedocument.presentationml.tags+xml"/>
  <Override PartName="/ppt/notesSlides/notesSlide44.xml" ContentType="application/vnd.openxmlformats-officedocument.presentationml.notesSlide+xml"/>
  <Override PartName="/ppt/tags/tag20.xml" ContentType="application/vnd.openxmlformats-officedocument.presentationml.tags+xml"/>
  <Override PartName="/ppt/notesSlides/notesSlide45.xml" ContentType="application/vnd.openxmlformats-officedocument.presentationml.notesSlide+xml"/>
  <Override PartName="/ppt/tags/tag21.xml" ContentType="application/vnd.openxmlformats-officedocument.presentationml.tags+xml"/>
  <Override PartName="/ppt/notesSlides/notesSlide46.xml" ContentType="application/vnd.openxmlformats-officedocument.presentationml.notesSlide+xml"/>
  <Override PartName="/ppt/tags/tag22.xml" ContentType="application/vnd.openxmlformats-officedocument.presentationml.tags+xml"/>
  <Override PartName="/ppt/notesSlides/notesSlide47.xml" ContentType="application/vnd.openxmlformats-officedocument.presentationml.notesSlide+xml"/>
  <Override PartName="/ppt/tags/tag23.xml" ContentType="application/vnd.openxmlformats-officedocument.presentationml.tags+xml"/>
  <Override PartName="/ppt/notesSlides/notesSlide48.xml" ContentType="application/vnd.openxmlformats-officedocument.presentationml.notesSlide+xml"/>
  <Override PartName="/ppt/tags/tag24.xml" ContentType="application/vnd.openxmlformats-officedocument.presentationml.tags+xml"/>
  <Override PartName="/ppt/notesSlides/notesSlide49.xml" ContentType="application/vnd.openxmlformats-officedocument.presentationml.notesSlide+xml"/>
  <Override PartName="/ppt/tags/tag25.xml" ContentType="application/vnd.openxmlformats-officedocument.presentationml.tags+xml"/>
  <Override PartName="/ppt/notesSlides/notesSlide50.xml" ContentType="application/vnd.openxmlformats-officedocument.presentationml.notesSlide+xml"/>
  <Override PartName="/ppt/tags/tag26.xml" ContentType="application/vnd.openxmlformats-officedocument.presentationml.tags+xml"/>
  <Override PartName="/ppt/notesSlides/notesSlide51.xml" ContentType="application/vnd.openxmlformats-officedocument.presentationml.notesSlide+xml"/>
  <Override PartName="/ppt/tags/tag27.xml" ContentType="application/vnd.openxmlformats-officedocument.presentationml.tags+xml"/>
  <Override PartName="/ppt/notesSlides/notesSlide52.xml" ContentType="application/vnd.openxmlformats-officedocument.presentationml.notesSlide+xml"/>
  <Override PartName="/ppt/tags/tag28.xml" ContentType="application/vnd.openxmlformats-officedocument.presentationml.tags+xml"/>
  <Override PartName="/ppt/notesSlides/notesSlide53.xml" ContentType="application/vnd.openxmlformats-officedocument.presentationml.notesSlide+xml"/>
  <Override PartName="/ppt/tags/tag29.xml" ContentType="application/vnd.openxmlformats-officedocument.presentationml.tags+xml"/>
  <Override PartName="/ppt/notesSlides/notesSlide54.xml" ContentType="application/vnd.openxmlformats-officedocument.presentationml.notesSlide+xml"/>
  <Override PartName="/ppt/tags/tag30.xml" ContentType="application/vnd.openxmlformats-officedocument.presentationml.tags+xml"/>
  <Override PartName="/ppt/notesSlides/notesSlide55.xml" ContentType="application/vnd.openxmlformats-officedocument.presentationml.notesSlide+xml"/>
  <Override PartName="/ppt/tags/tag31.xml" ContentType="application/vnd.openxmlformats-officedocument.presentationml.tags+xml"/>
  <Override PartName="/ppt/notesSlides/notesSlide56.xml" ContentType="application/vnd.openxmlformats-officedocument.presentationml.notesSlide+xml"/>
  <Override PartName="/ppt/tags/tag32.xml" ContentType="application/vnd.openxmlformats-officedocument.presentationml.tags+xml"/>
  <Override PartName="/ppt/notesSlides/notesSlide57.xml" ContentType="application/vnd.openxmlformats-officedocument.presentationml.notesSlide+xml"/>
  <Override PartName="/ppt/tags/tag33.xml" ContentType="application/vnd.openxmlformats-officedocument.presentationml.tags+xml"/>
  <Override PartName="/ppt/notesSlides/notesSlide58.xml" ContentType="application/vnd.openxmlformats-officedocument.presentationml.notesSlide+xml"/>
  <Override PartName="/ppt/tags/tag34.xml" ContentType="application/vnd.openxmlformats-officedocument.presentationml.tags+xml"/>
  <Override PartName="/ppt/notesSlides/notesSlide59.xml" ContentType="application/vnd.openxmlformats-officedocument.presentationml.notesSlide+xml"/>
  <Override PartName="/ppt/tags/tag35.xml" ContentType="application/vnd.openxmlformats-officedocument.presentationml.tags+xml"/>
  <Override PartName="/ppt/notesSlides/notesSlide60.xml" ContentType="application/vnd.openxmlformats-officedocument.presentationml.notesSlide+xml"/>
  <Override PartName="/ppt/tags/tag36.xml" ContentType="application/vnd.openxmlformats-officedocument.presentationml.tags+xml"/>
  <Override PartName="/ppt/notesSlides/notesSlide61.xml" ContentType="application/vnd.openxmlformats-officedocument.presentationml.notesSlide+xml"/>
  <Override PartName="/ppt/tags/tag37.xml" ContentType="application/vnd.openxmlformats-officedocument.presentationml.tags+xml"/>
  <Override PartName="/ppt/notesSlides/notesSlide62.xml" ContentType="application/vnd.openxmlformats-officedocument.presentationml.notesSlide+xml"/>
  <Override PartName="/ppt/tags/tag38.xml" ContentType="application/vnd.openxmlformats-officedocument.presentationml.tags+xml"/>
  <Override PartName="/ppt/notesSlides/notesSlide63.xml" ContentType="application/vnd.openxmlformats-officedocument.presentationml.notesSlide+xml"/>
  <Override PartName="/ppt/tags/tag39.xml" ContentType="application/vnd.openxmlformats-officedocument.presentationml.tags+xml"/>
  <Override PartName="/ppt/notesSlides/notesSlide64.xml" ContentType="application/vnd.openxmlformats-officedocument.presentationml.notesSlide+xml"/>
  <Override PartName="/ppt/tags/tag40.xml" ContentType="application/vnd.openxmlformats-officedocument.presentationml.tags+xml"/>
  <Override PartName="/ppt/notesSlides/notesSlide65.xml" ContentType="application/vnd.openxmlformats-officedocument.presentationml.notesSlide+xml"/>
  <Override PartName="/ppt/tags/tag41.xml" ContentType="application/vnd.openxmlformats-officedocument.presentationml.tags+xml"/>
  <Override PartName="/ppt/notesSlides/notesSlide66.xml" ContentType="application/vnd.openxmlformats-officedocument.presentationml.notesSlide+xml"/>
  <Override PartName="/ppt/tags/tag42.xml" ContentType="application/vnd.openxmlformats-officedocument.presentationml.tags+xml"/>
  <Override PartName="/ppt/notesSlides/notesSlide67.xml" ContentType="application/vnd.openxmlformats-officedocument.presentationml.notesSlide+xml"/>
  <Override PartName="/ppt/tags/tag43.xml" ContentType="application/vnd.openxmlformats-officedocument.presentationml.tags+xml"/>
  <Override PartName="/ppt/notesSlides/notesSlide68.xml" ContentType="application/vnd.openxmlformats-officedocument.presentationml.notesSlide+xml"/>
  <Override PartName="/ppt/tags/tag44.xml" ContentType="application/vnd.openxmlformats-officedocument.presentationml.tags+xml"/>
  <Override PartName="/ppt/notesSlides/notesSlide69.xml" ContentType="application/vnd.openxmlformats-officedocument.presentationml.notesSlide+xml"/>
  <Override PartName="/ppt/tags/tag45.xml" ContentType="application/vnd.openxmlformats-officedocument.presentationml.tags+xml"/>
  <Override PartName="/ppt/notesSlides/notesSlide70.xml" ContentType="application/vnd.openxmlformats-officedocument.presentationml.notesSlide+xml"/>
  <Override PartName="/ppt/tags/tag46.xml" ContentType="application/vnd.openxmlformats-officedocument.presentationml.tags+xml"/>
  <Override PartName="/ppt/notesSlides/notesSlide71.xml" ContentType="application/vnd.openxmlformats-officedocument.presentationml.notesSlide+xml"/>
  <Override PartName="/ppt/tags/tag47.xml" ContentType="application/vnd.openxmlformats-officedocument.presentationml.tags+xml"/>
  <Override PartName="/ppt/notesSlides/notesSlide72.xml" ContentType="application/vnd.openxmlformats-officedocument.presentationml.notesSlide+xml"/>
  <Override PartName="/ppt/tags/tag48.xml" ContentType="application/vnd.openxmlformats-officedocument.presentationml.tags+xml"/>
  <Override PartName="/ppt/notesSlides/notesSlide73.xml" ContentType="application/vnd.openxmlformats-officedocument.presentationml.notesSlide+xml"/>
  <Override PartName="/ppt/tags/tag49.xml" ContentType="application/vnd.openxmlformats-officedocument.presentationml.tags+xml"/>
  <Override PartName="/ppt/notesSlides/notesSlide74.xml" ContentType="application/vnd.openxmlformats-officedocument.presentationml.notesSlide+xml"/>
  <Override PartName="/ppt/tags/tag50.xml" ContentType="application/vnd.openxmlformats-officedocument.presentationml.tags+xml"/>
  <Override PartName="/ppt/notesSlides/notesSlide75.xml" ContentType="application/vnd.openxmlformats-officedocument.presentationml.notesSlide+xml"/>
  <Override PartName="/ppt/tags/tag51.xml" ContentType="application/vnd.openxmlformats-officedocument.presentationml.tags+xml"/>
  <Override PartName="/ppt/notesSlides/notesSlide76.xml" ContentType="application/vnd.openxmlformats-officedocument.presentationml.notesSlide+xml"/>
  <Override PartName="/ppt/tags/tag52.xml" ContentType="application/vnd.openxmlformats-officedocument.presentationml.tags+xml"/>
  <Override PartName="/ppt/notesSlides/notesSlide77.xml" ContentType="application/vnd.openxmlformats-officedocument.presentationml.notesSlide+xml"/>
  <Override PartName="/ppt/tags/tag53.xml" ContentType="application/vnd.openxmlformats-officedocument.presentationml.tags+xml"/>
  <Override PartName="/ppt/notesSlides/notesSlide78.xml" ContentType="application/vnd.openxmlformats-officedocument.presentationml.notesSlide+xml"/>
  <Override PartName="/ppt/tags/tag54.xml" ContentType="application/vnd.openxmlformats-officedocument.presentationml.tags+xml"/>
  <Override PartName="/ppt/notesSlides/notesSlide79.xml" ContentType="application/vnd.openxmlformats-officedocument.presentationml.notesSlide+xml"/>
  <Override PartName="/ppt/tags/tag55.xml" ContentType="application/vnd.openxmlformats-officedocument.presentationml.tags+xml"/>
  <Override PartName="/ppt/notesSlides/notesSlide80.xml" ContentType="application/vnd.openxmlformats-officedocument.presentationml.notesSlide+xml"/>
  <Override PartName="/ppt/tags/tag56.xml" ContentType="application/vnd.openxmlformats-officedocument.presentationml.tags+xml"/>
  <Override PartName="/ppt/notesSlides/notesSlide81.xml" ContentType="application/vnd.openxmlformats-officedocument.presentationml.notesSlide+xml"/>
  <Override PartName="/ppt/tags/tag57.xml" ContentType="application/vnd.openxmlformats-officedocument.presentationml.tags+xml"/>
  <Override PartName="/ppt/notesSlides/notesSlide82.xml" ContentType="application/vnd.openxmlformats-officedocument.presentationml.notesSlide+xml"/>
  <Override PartName="/ppt/tags/tag58.xml" ContentType="application/vnd.openxmlformats-officedocument.presentationml.tags+xml"/>
  <Override PartName="/ppt/notesSlides/notesSlide83.xml" ContentType="application/vnd.openxmlformats-officedocument.presentationml.notesSlide+xml"/>
  <Override PartName="/ppt/tags/tag59.xml" ContentType="application/vnd.openxmlformats-officedocument.presentationml.tags+xml"/>
  <Override PartName="/ppt/notesSlides/notesSlide84.xml" ContentType="application/vnd.openxmlformats-officedocument.presentationml.notesSlide+xml"/>
  <Override PartName="/ppt/tags/tag60.xml" ContentType="application/vnd.openxmlformats-officedocument.presentationml.tags+xml"/>
  <Override PartName="/ppt/notesSlides/notesSlide85.xml" ContentType="application/vnd.openxmlformats-officedocument.presentationml.notesSlide+xml"/>
  <Override PartName="/ppt/tags/tag61.xml" ContentType="application/vnd.openxmlformats-officedocument.presentationml.tags+xml"/>
  <Override PartName="/ppt/notesSlides/notesSlide86.xml" ContentType="application/vnd.openxmlformats-officedocument.presentationml.notesSlide+xml"/>
  <Override PartName="/ppt/tags/tag62.xml" ContentType="application/vnd.openxmlformats-officedocument.presentationml.tags+xml"/>
  <Override PartName="/ppt/notesSlides/notesSlide87.xml" ContentType="application/vnd.openxmlformats-officedocument.presentationml.notesSlide+xml"/>
  <Override PartName="/ppt/tags/tag63.xml" ContentType="application/vnd.openxmlformats-officedocument.presentationml.tags+xml"/>
  <Override PartName="/ppt/notesSlides/notesSlide88.xml" ContentType="application/vnd.openxmlformats-officedocument.presentationml.notesSlide+xml"/>
  <Override PartName="/ppt/tags/tag64.xml" ContentType="application/vnd.openxmlformats-officedocument.presentationml.tags+xml"/>
  <Override PartName="/ppt/notesSlides/notesSlide89.xml" ContentType="application/vnd.openxmlformats-officedocument.presentationml.notesSlide+xml"/>
  <Override PartName="/ppt/tags/tag65.xml" ContentType="application/vnd.openxmlformats-officedocument.presentationml.tags+xml"/>
  <Override PartName="/ppt/notesSlides/notesSlide90.xml" ContentType="application/vnd.openxmlformats-officedocument.presentationml.notesSlide+xml"/>
  <Override PartName="/ppt/tags/tag66.xml" ContentType="application/vnd.openxmlformats-officedocument.presentationml.tags+xml"/>
  <Override PartName="/ppt/notesSlides/notesSlide91.xml" ContentType="application/vnd.openxmlformats-officedocument.presentationml.notesSlide+xml"/>
  <Override PartName="/ppt/tags/tag67.xml" ContentType="application/vnd.openxmlformats-officedocument.presentationml.tags+xml"/>
  <Override PartName="/ppt/notesSlides/notesSlide92.xml" ContentType="application/vnd.openxmlformats-officedocument.presentationml.notesSlide+xml"/>
  <Override PartName="/ppt/tags/tag68.xml" ContentType="application/vnd.openxmlformats-officedocument.presentationml.tags+xml"/>
  <Override PartName="/ppt/notesSlides/notesSlide93.xml" ContentType="application/vnd.openxmlformats-officedocument.presentationml.notesSlide+xml"/>
  <Override PartName="/ppt/tags/tag69.xml" ContentType="application/vnd.openxmlformats-officedocument.presentationml.tags+xml"/>
  <Override PartName="/ppt/notesSlides/notesSlide94.xml" ContentType="application/vnd.openxmlformats-officedocument.presentationml.notesSlide+xml"/>
  <Override PartName="/ppt/tags/tag70.xml" ContentType="application/vnd.openxmlformats-officedocument.presentationml.tags+xml"/>
  <Override PartName="/ppt/notesSlides/notesSlide95.xml" ContentType="application/vnd.openxmlformats-officedocument.presentationml.notesSlide+xml"/>
  <Override PartName="/ppt/tags/tag71.xml" ContentType="application/vnd.openxmlformats-officedocument.presentationml.tags+xml"/>
  <Override PartName="/ppt/notesSlides/notesSlide96.xml" ContentType="application/vnd.openxmlformats-officedocument.presentationml.notesSlide+xml"/>
  <Override PartName="/ppt/tags/tag72.xml" ContentType="application/vnd.openxmlformats-officedocument.presentationml.tags+xml"/>
  <Override PartName="/ppt/notesSlides/notesSlide97.xml" ContentType="application/vnd.openxmlformats-officedocument.presentationml.notesSlide+xml"/>
  <Override PartName="/ppt/tags/tag73.xml" ContentType="application/vnd.openxmlformats-officedocument.presentationml.tags+xml"/>
  <Override PartName="/ppt/notesSlides/notesSlide98.xml" ContentType="application/vnd.openxmlformats-officedocument.presentationml.notesSlide+xml"/>
  <Override PartName="/ppt/tags/tag74.xml" ContentType="application/vnd.openxmlformats-officedocument.presentationml.tags+xml"/>
  <Override PartName="/ppt/notesSlides/notesSlide99.xml" ContentType="application/vnd.openxmlformats-officedocument.presentationml.notesSlide+xml"/>
  <Override PartName="/ppt/tags/tag75.xml" ContentType="application/vnd.openxmlformats-officedocument.presentationml.tags+xml"/>
  <Override PartName="/ppt/notesSlides/notesSlide100.xml" ContentType="application/vnd.openxmlformats-officedocument.presentationml.notesSlide+xml"/>
  <Override PartName="/ppt/tags/tag76.xml" ContentType="application/vnd.openxmlformats-officedocument.presentationml.tags+xml"/>
  <Override PartName="/ppt/notesSlides/notesSlide101.xml" ContentType="application/vnd.openxmlformats-officedocument.presentationml.notesSlide+xml"/>
  <Override PartName="/ppt/tags/tag77.xml" ContentType="application/vnd.openxmlformats-officedocument.presentationml.tags+xml"/>
  <Override PartName="/ppt/notesSlides/notesSlide102.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p:sldMasterIdLst>
    <p:sldMasterId id="2147483648" r:id="rId1"/>
  </p:sldMasterIdLst>
  <p:notesMasterIdLst>
    <p:notesMasterId r:id="rId105"/>
  </p:notesMasterIdLst>
  <p:handoutMasterIdLst>
    <p:handoutMasterId r:id="rId106"/>
  </p:handoutMasterIdLst>
  <p:sldIdLst>
    <p:sldId id="261" r:id="rId2"/>
    <p:sldId id="326" r:id="rId3"/>
    <p:sldId id="351" r:id="rId4"/>
    <p:sldId id="268" r:id="rId5"/>
    <p:sldId id="352" r:id="rId6"/>
    <p:sldId id="353" r:id="rId7"/>
    <p:sldId id="354" r:id="rId8"/>
    <p:sldId id="327" r:id="rId9"/>
    <p:sldId id="328" r:id="rId10"/>
    <p:sldId id="329" r:id="rId11"/>
    <p:sldId id="330" r:id="rId12"/>
    <p:sldId id="331" r:id="rId13"/>
    <p:sldId id="332" r:id="rId14"/>
    <p:sldId id="342" r:id="rId15"/>
    <p:sldId id="341" r:id="rId16"/>
    <p:sldId id="343" r:id="rId17"/>
    <p:sldId id="344" r:id="rId18"/>
    <p:sldId id="345" r:id="rId19"/>
    <p:sldId id="355" r:id="rId20"/>
    <p:sldId id="350" r:id="rId21"/>
    <p:sldId id="347" r:id="rId22"/>
    <p:sldId id="348" r:id="rId23"/>
    <p:sldId id="336" r:id="rId24"/>
    <p:sldId id="366" r:id="rId25"/>
    <p:sldId id="367" r:id="rId26"/>
    <p:sldId id="368" r:id="rId27"/>
    <p:sldId id="369" r:id="rId28"/>
    <p:sldId id="370" r:id="rId29"/>
    <p:sldId id="371" r:id="rId30"/>
    <p:sldId id="373" r:id="rId31"/>
    <p:sldId id="372" r:id="rId32"/>
    <p:sldId id="374" r:id="rId33"/>
    <p:sldId id="337" r:id="rId34"/>
    <p:sldId id="258" r:id="rId35"/>
    <p:sldId id="269" r:id="rId36"/>
    <p:sldId id="266" r:id="rId37"/>
    <p:sldId id="375" r:id="rId38"/>
    <p:sldId id="376" r:id="rId39"/>
    <p:sldId id="338" r:id="rId40"/>
    <p:sldId id="270" r:id="rId41"/>
    <p:sldId id="265" r:id="rId42"/>
    <p:sldId id="267" r:id="rId43"/>
    <p:sldId id="271" r:id="rId44"/>
    <p:sldId id="272" r:id="rId45"/>
    <p:sldId id="275" r:id="rId46"/>
    <p:sldId id="273" r:id="rId47"/>
    <p:sldId id="274" r:id="rId48"/>
    <p:sldId id="377" r:id="rId49"/>
    <p:sldId id="339" r:id="rId50"/>
    <p:sldId id="278" r:id="rId51"/>
    <p:sldId id="287" r:id="rId52"/>
    <p:sldId id="279" r:id="rId53"/>
    <p:sldId id="288" r:id="rId54"/>
    <p:sldId id="289" r:id="rId55"/>
    <p:sldId id="290" r:id="rId56"/>
    <p:sldId id="285" r:id="rId57"/>
    <p:sldId id="291" r:id="rId58"/>
    <p:sldId id="276" r:id="rId59"/>
    <p:sldId id="277" r:id="rId60"/>
    <p:sldId id="280" r:id="rId61"/>
    <p:sldId id="281" r:id="rId62"/>
    <p:sldId id="282" r:id="rId63"/>
    <p:sldId id="294" r:id="rId64"/>
    <p:sldId id="283" r:id="rId65"/>
    <p:sldId id="293" r:id="rId66"/>
    <p:sldId id="295" r:id="rId67"/>
    <p:sldId id="296" r:id="rId68"/>
    <p:sldId id="298" r:id="rId69"/>
    <p:sldId id="299" r:id="rId70"/>
    <p:sldId id="300" r:id="rId71"/>
    <p:sldId id="301" r:id="rId72"/>
    <p:sldId id="302" r:id="rId73"/>
    <p:sldId id="315" r:id="rId74"/>
    <p:sldId id="303" r:id="rId75"/>
    <p:sldId id="304" r:id="rId76"/>
    <p:sldId id="305" r:id="rId77"/>
    <p:sldId id="306" r:id="rId78"/>
    <p:sldId id="307" r:id="rId79"/>
    <p:sldId id="308" r:id="rId80"/>
    <p:sldId id="309" r:id="rId81"/>
    <p:sldId id="310" r:id="rId82"/>
    <p:sldId id="311" r:id="rId83"/>
    <p:sldId id="312" r:id="rId84"/>
    <p:sldId id="313" r:id="rId85"/>
    <p:sldId id="314" r:id="rId86"/>
    <p:sldId id="323" r:id="rId87"/>
    <p:sldId id="335" r:id="rId88"/>
    <p:sldId id="378" r:id="rId89"/>
    <p:sldId id="340" r:id="rId90"/>
    <p:sldId id="297" r:id="rId91"/>
    <p:sldId id="317" r:id="rId92"/>
    <p:sldId id="321" r:id="rId93"/>
    <p:sldId id="324" r:id="rId94"/>
    <p:sldId id="325" r:id="rId95"/>
    <p:sldId id="316" r:id="rId96"/>
    <p:sldId id="318" r:id="rId97"/>
    <p:sldId id="284" r:id="rId98"/>
    <p:sldId id="286" r:id="rId99"/>
    <p:sldId id="322" r:id="rId100"/>
    <p:sldId id="319" r:id="rId101"/>
    <p:sldId id="320" r:id="rId102"/>
    <p:sldId id="379" r:id="rId103"/>
    <p:sldId id="260" r:id="rId104"/>
  </p:sldIdLst>
  <p:sldSz cx="12188825" cy="6858000"/>
  <p:notesSz cx="6797675" cy="9926638"/>
  <p:embeddedFontLst>
    <p:embeddedFont>
      <p:font typeface="AU Passata" panose="020B0604020202020204" charset="0"/>
      <p:regular r:id="rId107"/>
      <p:bold r:id="rId108"/>
    </p:embeddedFont>
    <p:embeddedFont>
      <p:font typeface="AU Passata Light" panose="020B0604020202020204" charset="0"/>
      <p:regular r:id="rId109"/>
      <p:bold r:id="rId110"/>
    </p:embeddedFont>
    <p:embeddedFont>
      <p:font typeface="AU Peto" panose="020B0604020202020204" charset="0"/>
      <p:regular r:id="rId111"/>
      <p:bold r:id="rId112"/>
    </p:embeddedFont>
    <p:embeddedFont>
      <p:font typeface="Calibri" panose="020F0502020204030204" pitchFamily="34" charset="0"/>
      <p:regular r:id="rId113"/>
      <p:bold r:id="rId114"/>
      <p:italic r:id="rId115"/>
      <p:boldItalic r:id="rId116"/>
    </p:embeddedFont>
    <p:embeddedFont>
      <p:font typeface="Georgia" panose="02040502050405020303" pitchFamily="18" charset="0"/>
      <p:regular r:id="rId117"/>
      <p:bold r:id="rId118"/>
      <p:italic r:id="rId119"/>
      <p:boldItalic r:id="rId120"/>
    </p:embeddedFont>
    <p:embeddedFont>
      <p:font typeface="Wingdings 3" panose="05040102010807070707" pitchFamily="18" charset="2"/>
      <p:regular r:id="rId121"/>
    </p:embeddedFont>
  </p:embeddedFontLst>
  <p:defaultTextStyle>
    <a:defPPr>
      <a:defRPr lang="en-US"/>
    </a:defPPr>
    <a:lvl1pPr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1pPr>
    <a:lvl2pPr marL="609493"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2pPr>
    <a:lvl3pPr marL="1218987"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3pPr>
    <a:lvl4pPr marL="1828480"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4pPr>
    <a:lvl5pPr marL="2437973"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5pPr>
    <a:lvl6pPr marL="3047467" algn="l" defTabSz="1218987" rtl="0" eaLnBrk="1" latinLnBrk="0" hangingPunct="1">
      <a:defRPr sz="4799" kern="1200">
        <a:solidFill>
          <a:schemeClr val="tx1"/>
        </a:solidFill>
        <a:latin typeface="AU Passata" pitchFamily="34" charset="0"/>
        <a:ea typeface="+mn-ea"/>
        <a:cs typeface="+mn-cs"/>
      </a:defRPr>
    </a:lvl6pPr>
    <a:lvl7pPr marL="3656960" algn="l" defTabSz="1218987" rtl="0" eaLnBrk="1" latinLnBrk="0" hangingPunct="1">
      <a:defRPr sz="4799" kern="1200">
        <a:solidFill>
          <a:schemeClr val="tx1"/>
        </a:solidFill>
        <a:latin typeface="AU Passata" pitchFamily="34" charset="0"/>
        <a:ea typeface="+mn-ea"/>
        <a:cs typeface="+mn-cs"/>
      </a:defRPr>
    </a:lvl7pPr>
    <a:lvl8pPr marL="4266453" algn="l" defTabSz="1218987" rtl="0" eaLnBrk="1" latinLnBrk="0" hangingPunct="1">
      <a:defRPr sz="4799" kern="1200">
        <a:solidFill>
          <a:schemeClr val="tx1"/>
        </a:solidFill>
        <a:latin typeface="AU Passata" pitchFamily="34" charset="0"/>
        <a:ea typeface="+mn-ea"/>
        <a:cs typeface="+mn-cs"/>
      </a:defRPr>
    </a:lvl8pPr>
    <a:lvl9pPr marL="4875947" algn="l" defTabSz="1218987" rtl="0" eaLnBrk="1" latinLnBrk="0" hangingPunct="1">
      <a:defRPr sz="4799" kern="1200">
        <a:solidFill>
          <a:schemeClr val="tx1"/>
        </a:solidFill>
        <a:latin typeface="AU Passata"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546"/>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3804" autoAdjust="0"/>
    <p:restoredTop sz="93113" autoAdjust="0"/>
  </p:normalViewPr>
  <p:slideViewPr>
    <p:cSldViewPr snapToObjects="1" showGuides="1">
      <p:cViewPr varScale="1">
        <p:scale>
          <a:sx n="145" d="100"/>
          <a:sy n="145" d="100"/>
        </p:scale>
        <p:origin x="180" y="488"/>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87" d="100"/>
          <a:sy n="87" d="100"/>
        </p:scale>
        <p:origin x="376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1.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6.fntdata"/><Relationship Id="rId16" Type="http://schemas.openxmlformats.org/officeDocument/2006/relationships/slide" Target="slides/slide15.xml"/><Relationship Id="rId107" Type="http://schemas.openxmlformats.org/officeDocument/2006/relationships/font" Target="fonts/font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7.fntdata"/><Relationship Id="rId118" Type="http://schemas.openxmlformats.org/officeDocument/2006/relationships/font" Target="fonts/font12.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2.fntdata"/><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8.fntdata"/><Relationship Id="rId119" Type="http://schemas.openxmlformats.org/officeDocument/2006/relationships/font" Target="fonts/font13.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4.fntdata"/><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4.fntdata"/><Relationship Id="rId115"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buFontTx/>
              <a:buNone/>
              <a:defRPr sz="1200"/>
            </a:lvl1pPr>
          </a:lstStyle>
          <a:p>
            <a:pPr>
              <a:defRPr/>
            </a:pPr>
            <a:endParaRPr lang="en-GB" dirty="0"/>
          </a:p>
        </p:txBody>
      </p:sp>
      <p:sp>
        <p:nvSpPr>
          <p:cNvPr id="39939" name="Rectangle 3"/>
          <p:cNvSpPr>
            <a:spLocks noGrp="1" noChangeArrowheads="1"/>
          </p:cNvSpPr>
          <p:nvPr>
            <p:ph type="dt" sz="quarter" idx="1"/>
          </p:nvPr>
        </p:nvSpPr>
        <p:spPr bwMode="auto">
          <a:xfrm>
            <a:off x="3850443"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buFontTx/>
              <a:buNone/>
              <a:defRPr sz="1200"/>
            </a:lvl1pPr>
          </a:lstStyle>
          <a:p>
            <a:pPr>
              <a:defRPr/>
            </a:pPr>
            <a:endParaRPr lang="en-GB" dirty="0"/>
          </a:p>
        </p:txBody>
      </p:sp>
      <p:sp>
        <p:nvSpPr>
          <p:cNvPr id="39940" name="Rectangle 4"/>
          <p:cNvSpPr>
            <a:spLocks noGrp="1" noChangeArrowheads="1"/>
          </p:cNvSpPr>
          <p:nvPr>
            <p:ph type="ftr" sz="quarter" idx="2"/>
          </p:nvPr>
        </p:nvSpPr>
        <p:spPr bwMode="auto">
          <a:xfrm>
            <a:off x="0"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buFontTx/>
              <a:buNone/>
              <a:defRPr sz="1200"/>
            </a:lvl1pPr>
          </a:lstStyle>
          <a:p>
            <a:pPr>
              <a:defRPr/>
            </a:pPr>
            <a:endParaRPr lang="en-GB" dirty="0"/>
          </a:p>
        </p:txBody>
      </p:sp>
      <p:sp>
        <p:nvSpPr>
          <p:cNvPr id="39941" name="Rectangle 5"/>
          <p:cNvSpPr>
            <a:spLocks noGrp="1" noChangeArrowheads="1"/>
          </p:cNvSpPr>
          <p:nvPr>
            <p:ph type="sldNum" sz="quarter" idx="3"/>
          </p:nvPr>
        </p:nvSpPr>
        <p:spPr bwMode="auto">
          <a:xfrm>
            <a:off x="3850443"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buFontTx/>
              <a:buNone/>
              <a:defRPr sz="1200"/>
            </a:lvl1pPr>
          </a:lstStyle>
          <a:p>
            <a:pPr>
              <a:defRPr/>
            </a:pPr>
            <a:fld id="{88DF0C21-DE6B-488F-B9D9-B7FE08733B70}" type="slidenum">
              <a:rPr lang="en-GB"/>
              <a:pPr>
                <a:defRPr/>
              </a:pPr>
              <a:t>‹#›</a:t>
            </a:fld>
            <a:endParaRPr lang="en-GB" dirty="0"/>
          </a:p>
        </p:txBody>
      </p:sp>
    </p:spTree>
    <p:extLst>
      <p:ext uri="{BB962C8B-B14F-4D97-AF65-F5344CB8AC3E}">
        <p14:creationId xmlns:p14="http://schemas.microsoft.com/office/powerpoint/2010/main" val="715805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buFontTx/>
              <a:buNone/>
              <a:defRPr sz="1200"/>
            </a:lvl1pPr>
          </a:lstStyle>
          <a:p>
            <a:pPr>
              <a:defRPr/>
            </a:pPr>
            <a:endParaRPr lang="en-GB" dirty="0"/>
          </a:p>
        </p:txBody>
      </p:sp>
      <p:sp>
        <p:nvSpPr>
          <p:cNvPr id="4099" name="Rectangle 3"/>
          <p:cNvSpPr>
            <a:spLocks noGrp="1" noChangeArrowheads="1"/>
          </p:cNvSpPr>
          <p:nvPr>
            <p:ph type="dt" idx="1"/>
          </p:nvPr>
        </p:nvSpPr>
        <p:spPr bwMode="auto">
          <a:xfrm>
            <a:off x="3850443"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buFontTx/>
              <a:buNone/>
              <a:defRPr sz="1200"/>
            </a:lvl1pPr>
          </a:lstStyle>
          <a:p>
            <a:pPr>
              <a:defRPr/>
            </a:pPr>
            <a:endParaRPr lang="en-GB" dirty="0"/>
          </a:p>
        </p:txBody>
      </p:sp>
      <p:sp>
        <p:nvSpPr>
          <p:cNvPr id="7172" name="Rectangle 4"/>
          <p:cNvSpPr>
            <a:spLocks noGrp="1" noRot="1" noChangeAspect="1" noChangeArrowheads="1" noTextEdit="1"/>
          </p:cNvSpPr>
          <p:nvPr>
            <p:ph type="sldImg" idx="2"/>
          </p:nvPr>
        </p:nvSpPr>
        <p:spPr bwMode="auto">
          <a:xfrm>
            <a:off x="92075" y="744538"/>
            <a:ext cx="6613525" cy="3722687"/>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79768" y="4715153"/>
            <a:ext cx="5438140" cy="4466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102" name="Rectangle 6"/>
          <p:cNvSpPr>
            <a:spLocks noGrp="1" noChangeArrowheads="1"/>
          </p:cNvSpPr>
          <p:nvPr>
            <p:ph type="ftr" sz="quarter" idx="4"/>
          </p:nvPr>
        </p:nvSpPr>
        <p:spPr bwMode="auto">
          <a:xfrm>
            <a:off x="0"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buFontTx/>
              <a:buNone/>
              <a:defRPr sz="1200"/>
            </a:lvl1pPr>
          </a:lstStyle>
          <a:p>
            <a:pPr>
              <a:defRPr/>
            </a:pPr>
            <a:endParaRPr lang="en-GB" dirty="0"/>
          </a:p>
        </p:txBody>
      </p:sp>
      <p:sp>
        <p:nvSpPr>
          <p:cNvPr id="4103" name="Rectangle 7"/>
          <p:cNvSpPr>
            <a:spLocks noGrp="1" noChangeArrowheads="1"/>
          </p:cNvSpPr>
          <p:nvPr>
            <p:ph type="sldNum" sz="quarter" idx="5"/>
          </p:nvPr>
        </p:nvSpPr>
        <p:spPr bwMode="auto">
          <a:xfrm>
            <a:off x="3850443"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buFontTx/>
              <a:buNone/>
              <a:defRPr sz="1200"/>
            </a:lvl1pPr>
          </a:lstStyle>
          <a:p>
            <a:pPr>
              <a:defRPr/>
            </a:pPr>
            <a:fld id="{72C160C3-3AB6-49C1-8001-AFDAD271EB5B}" type="slidenum">
              <a:rPr lang="en-GB"/>
              <a:pPr>
                <a:defRPr/>
              </a:pPr>
              <a:t>‹#›</a:t>
            </a:fld>
            <a:endParaRPr lang="en-GB" dirty="0"/>
          </a:p>
        </p:txBody>
      </p:sp>
    </p:spTree>
    <p:extLst>
      <p:ext uri="{BB962C8B-B14F-4D97-AF65-F5344CB8AC3E}">
        <p14:creationId xmlns:p14="http://schemas.microsoft.com/office/powerpoint/2010/main" val="24450390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AU Passata" pitchFamily="34" charset="0"/>
        <a:ea typeface="+mn-ea"/>
        <a:cs typeface="Arial" charset="0"/>
      </a:defRPr>
    </a:lvl1pPr>
    <a:lvl2pPr marL="609493" algn="l" rtl="0" eaLnBrk="0" fontAlgn="base" hangingPunct="0">
      <a:spcBef>
        <a:spcPct val="30000"/>
      </a:spcBef>
      <a:spcAft>
        <a:spcPct val="0"/>
      </a:spcAft>
      <a:defRPr sz="1600" kern="1200">
        <a:solidFill>
          <a:schemeClr val="tx1"/>
        </a:solidFill>
        <a:latin typeface="AU Passata" pitchFamily="34" charset="0"/>
        <a:ea typeface="+mn-ea"/>
        <a:cs typeface="Arial" charset="0"/>
      </a:defRPr>
    </a:lvl2pPr>
    <a:lvl3pPr marL="1218987" algn="l" rtl="0" eaLnBrk="0" fontAlgn="base" hangingPunct="0">
      <a:spcBef>
        <a:spcPct val="30000"/>
      </a:spcBef>
      <a:spcAft>
        <a:spcPct val="0"/>
      </a:spcAft>
      <a:defRPr sz="1600" kern="1200">
        <a:solidFill>
          <a:schemeClr val="tx1"/>
        </a:solidFill>
        <a:latin typeface="AU Passata" pitchFamily="34" charset="0"/>
        <a:ea typeface="+mn-ea"/>
        <a:cs typeface="Arial" charset="0"/>
      </a:defRPr>
    </a:lvl3pPr>
    <a:lvl4pPr marL="1828480" algn="l" rtl="0" eaLnBrk="0" fontAlgn="base" hangingPunct="0">
      <a:spcBef>
        <a:spcPct val="30000"/>
      </a:spcBef>
      <a:spcAft>
        <a:spcPct val="0"/>
      </a:spcAft>
      <a:defRPr sz="1600" kern="1200">
        <a:solidFill>
          <a:schemeClr val="tx1"/>
        </a:solidFill>
        <a:latin typeface="AU Passata" pitchFamily="34" charset="0"/>
        <a:ea typeface="+mn-ea"/>
        <a:cs typeface="Arial" charset="0"/>
      </a:defRPr>
    </a:lvl4pPr>
    <a:lvl5pPr marL="2437973" algn="l" rtl="0" eaLnBrk="0" fontAlgn="base" hangingPunct="0">
      <a:spcBef>
        <a:spcPct val="30000"/>
      </a:spcBef>
      <a:spcAft>
        <a:spcPct val="0"/>
      </a:spcAft>
      <a:defRPr sz="1600" kern="1200">
        <a:solidFill>
          <a:schemeClr val="tx1"/>
        </a:solidFill>
        <a:latin typeface="AU Passata" pitchFamily="34" charset="0"/>
        <a:ea typeface="+mn-ea"/>
        <a:cs typeface="Arial" charset="0"/>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slide" Target="../slides/slide102.xml"/><Relationship Id="rId2" Type="http://schemas.openxmlformats.org/officeDocument/2006/relationships/notesMaster" Target="../notesMasters/notesMaster1.xml"/><Relationship Id="rId1" Type="http://schemas.openxmlformats.org/officeDocument/2006/relationships/tags" Target="../tags/tag78.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slide" Target="../slides/slide88.xml"/><Relationship Id="rId2" Type="http://schemas.openxmlformats.org/officeDocument/2006/relationships/notesMaster" Target="../notesMasters/notesMaster1.xml"/><Relationship Id="rId1" Type="http://schemas.openxmlformats.org/officeDocument/2006/relationships/tags" Target="../tags/tag64.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1</a:t>
            </a:fld>
            <a:endParaRPr lang="en-GB" dirty="0"/>
          </a:p>
        </p:txBody>
      </p:sp>
    </p:spTree>
    <p:extLst>
      <p:ext uri="{BB962C8B-B14F-4D97-AF65-F5344CB8AC3E}">
        <p14:creationId xmlns:p14="http://schemas.microsoft.com/office/powerpoint/2010/main" val="1957344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10</a:t>
            </a:fld>
            <a:endParaRPr lang="en-GB" dirty="0"/>
          </a:p>
        </p:txBody>
      </p:sp>
    </p:spTree>
    <p:extLst>
      <p:ext uri="{BB962C8B-B14F-4D97-AF65-F5344CB8AC3E}">
        <p14:creationId xmlns:p14="http://schemas.microsoft.com/office/powerpoint/2010/main" val="359117390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100</a:t>
            </a:fld>
            <a:endParaRPr lang="en-GB" dirty="0"/>
          </a:p>
        </p:txBody>
      </p:sp>
    </p:spTree>
    <p:extLst>
      <p:ext uri="{BB962C8B-B14F-4D97-AF65-F5344CB8AC3E}">
        <p14:creationId xmlns:p14="http://schemas.microsoft.com/office/powerpoint/2010/main" val="248353635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101</a:t>
            </a:fld>
            <a:endParaRPr lang="en-GB" dirty="0"/>
          </a:p>
        </p:txBody>
      </p:sp>
    </p:spTree>
    <p:extLst>
      <p:ext uri="{BB962C8B-B14F-4D97-AF65-F5344CB8AC3E}">
        <p14:creationId xmlns:p14="http://schemas.microsoft.com/office/powerpoint/2010/main" val="284817374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a:t>LiveSlide
https://www.mentimeter.com/s/8df716d84a1f728a248ed0d06b7281bf/703d740d0b1b</a:t>
            </a:r>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102</a:t>
            </a:fld>
            <a:endParaRPr lang="en-GB" dirty="0"/>
          </a:p>
        </p:txBody>
      </p:sp>
    </p:spTree>
    <p:extLst>
      <p:ext uri="{BB962C8B-B14F-4D97-AF65-F5344CB8AC3E}">
        <p14:creationId xmlns:p14="http://schemas.microsoft.com/office/powerpoint/2010/main" val="25779676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103</a:t>
            </a:fld>
            <a:endParaRPr lang="en-GB" dirty="0"/>
          </a:p>
        </p:txBody>
      </p:sp>
    </p:spTree>
    <p:extLst>
      <p:ext uri="{BB962C8B-B14F-4D97-AF65-F5344CB8AC3E}">
        <p14:creationId xmlns:p14="http://schemas.microsoft.com/office/powerpoint/2010/main" val="313124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11</a:t>
            </a:fld>
            <a:endParaRPr lang="en-GB" dirty="0"/>
          </a:p>
        </p:txBody>
      </p:sp>
    </p:spTree>
    <p:extLst>
      <p:ext uri="{BB962C8B-B14F-4D97-AF65-F5344CB8AC3E}">
        <p14:creationId xmlns:p14="http://schemas.microsoft.com/office/powerpoint/2010/main" val="442513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12</a:t>
            </a:fld>
            <a:endParaRPr lang="en-GB" dirty="0"/>
          </a:p>
        </p:txBody>
      </p:sp>
    </p:spTree>
    <p:extLst>
      <p:ext uri="{BB962C8B-B14F-4D97-AF65-F5344CB8AC3E}">
        <p14:creationId xmlns:p14="http://schemas.microsoft.com/office/powerpoint/2010/main" val="4219710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13</a:t>
            </a:fld>
            <a:endParaRPr lang="en-GB" dirty="0"/>
          </a:p>
        </p:txBody>
      </p:sp>
    </p:spTree>
    <p:extLst>
      <p:ext uri="{BB962C8B-B14F-4D97-AF65-F5344CB8AC3E}">
        <p14:creationId xmlns:p14="http://schemas.microsoft.com/office/powerpoint/2010/main" val="2907333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14</a:t>
            </a:fld>
            <a:endParaRPr lang="en-GB" dirty="0"/>
          </a:p>
        </p:txBody>
      </p:sp>
    </p:spTree>
    <p:extLst>
      <p:ext uri="{BB962C8B-B14F-4D97-AF65-F5344CB8AC3E}">
        <p14:creationId xmlns:p14="http://schemas.microsoft.com/office/powerpoint/2010/main" val="2232956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15</a:t>
            </a:fld>
            <a:endParaRPr lang="en-GB" dirty="0"/>
          </a:p>
        </p:txBody>
      </p:sp>
    </p:spTree>
    <p:extLst>
      <p:ext uri="{BB962C8B-B14F-4D97-AF65-F5344CB8AC3E}">
        <p14:creationId xmlns:p14="http://schemas.microsoft.com/office/powerpoint/2010/main" val="2986794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16</a:t>
            </a:fld>
            <a:endParaRPr lang="en-GB" dirty="0"/>
          </a:p>
        </p:txBody>
      </p:sp>
    </p:spTree>
    <p:extLst>
      <p:ext uri="{BB962C8B-B14F-4D97-AF65-F5344CB8AC3E}">
        <p14:creationId xmlns:p14="http://schemas.microsoft.com/office/powerpoint/2010/main" val="2733241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17</a:t>
            </a:fld>
            <a:endParaRPr lang="en-GB" dirty="0"/>
          </a:p>
        </p:txBody>
      </p:sp>
    </p:spTree>
    <p:extLst>
      <p:ext uri="{BB962C8B-B14F-4D97-AF65-F5344CB8AC3E}">
        <p14:creationId xmlns:p14="http://schemas.microsoft.com/office/powerpoint/2010/main" val="2619089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18</a:t>
            </a:fld>
            <a:endParaRPr lang="en-GB" dirty="0"/>
          </a:p>
        </p:txBody>
      </p:sp>
    </p:spTree>
    <p:extLst>
      <p:ext uri="{BB962C8B-B14F-4D97-AF65-F5344CB8AC3E}">
        <p14:creationId xmlns:p14="http://schemas.microsoft.com/office/powerpoint/2010/main" val="2353763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19</a:t>
            </a:fld>
            <a:endParaRPr lang="en-GB" dirty="0"/>
          </a:p>
        </p:txBody>
      </p:sp>
    </p:spTree>
    <p:extLst>
      <p:ext uri="{BB962C8B-B14F-4D97-AF65-F5344CB8AC3E}">
        <p14:creationId xmlns:p14="http://schemas.microsoft.com/office/powerpoint/2010/main" val="1655823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2</a:t>
            </a:fld>
            <a:endParaRPr lang="en-GB" dirty="0"/>
          </a:p>
        </p:txBody>
      </p:sp>
    </p:spTree>
    <p:extLst>
      <p:ext uri="{BB962C8B-B14F-4D97-AF65-F5344CB8AC3E}">
        <p14:creationId xmlns:p14="http://schemas.microsoft.com/office/powerpoint/2010/main" val="2510751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20</a:t>
            </a:fld>
            <a:endParaRPr lang="en-GB" dirty="0"/>
          </a:p>
        </p:txBody>
      </p:sp>
    </p:spTree>
    <p:extLst>
      <p:ext uri="{BB962C8B-B14F-4D97-AF65-F5344CB8AC3E}">
        <p14:creationId xmlns:p14="http://schemas.microsoft.com/office/powerpoint/2010/main" val="117710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21</a:t>
            </a:fld>
            <a:endParaRPr lang="en-GB" dirty="0"/>
          </a:p>
        </p:txBody>
      </p:sp>
    </p:spTree>
    <p:extLst>
      <p:ext uri="{BB962C8B-B14F-4D97-AF65-F5344CB8AC3E}">
        <p14:creationId xmlns:p14="http://schemas.microsoft.com/office/powerpoint/2010/main" val="2555497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22</a:t>
            </a:fld>
            <a:endParaRPr lang="en-GB" dirty="0"/>
          </a:p>
        </p:txBody>
      </p:sp>
    </p:spTree>
    <p:extLst>
      <p:ext uri="{BB962C8B-B14F-4D97-AF65-F5344CB8AC3E}">
        <p14:creationId xmlns:p14="http://schemas.microsoft.com/office/powerpoint/2010/main" val="2754892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23</a:t>
            </a:fld>
            <a:endParaRPr lang="en-GB" dirty="0"/>
          </a:p>
        </p:txBody>
      </p:sp>
    </p:spTree>
    <p:extLst>
      <p:ext uri="{BB962C8B-B14F-4D97-AF65-F5344CB8AC3E}">
        <p14:creationId xmlns:p14="http://schemas.microsoft.com/office/powerpoint/2010/main" val="2508567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24</a:t>
            </a:fld>
            <a:endParaRPr lang="en-GB" dirty="0"/>
          </a:p>
        </p:txBody>
      </p:sp>
    </p:spTree>
    <p:extLst>
      <p:ext uri="{BB962C8B-B14F-4D97-AF65-F5344CB8AC3E}">
        <p14:creationId xmlns:p14="http://schemas.microsoft.com/office/powerpoint/2010/main" val="2289854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25</a:t>
            </a:fld>
            <a:endParaRPr lang="en-GB" dirty="0"/>
          </a:p>
        </p:txBody>
      </p:sp>
    </p:spTree>
    <p:extLst>
      <p:ext uri="{BB962C8B-B14F-4D97-AF65-F5344CB8AC3E}">
        <p14:creationId xmlns:p14="http://schemas.microsoft.com/office/powerpoint/2010/main" val="20531247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26</a:t>
            </a:fld>
            <a:endParaRPr lang="en-GB" dirty="0"/>
          </a:p>
        </p:txBody>
      </p:sp>
    </p:spTree>
    <p:extLst>
      <p:ext uri="{BB962C8B-B14F-4D97-AF65-F5344CB8AC3E}">
        <p14:creationId xmlns:p14="http://schemas.microsoft.com/office/powerpoint/2010/main" val="325545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27</a:t>
            </a:fld>
            <a:endParaRPr lang="en-GB" dirty="0"/>
          </a:p>
        </p:txBody>
      </p:sp>
    </p:spTree>
    <p:extLst>
      <p:ext uri="{BB962C8B-B14F-4D97-AF65-F5344CB8AC3E}">
        <p14:creationId xmlns:p14="http://schemas.microsoft.com/office/powerpoint/2010/main" val="4049776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28</a:t>
            </a:fld>
            <a:endParaRPr lang="en-GB" dirty="0"/>
          </a:p>
        </p:txBody>
      </p:sp>
    </p:spTree>
    <p:extLst>
      <p:ext uri="{BB962C8B-B14F-4D97-AF65-F5344CB8AC3E}">
        <p14:creationId xmlns:p14="http://schemas.microsoft.com/office/powerpoint/2010/main" val="1793303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29</a:t>
            </a:fld>
            <a:endParaRPr lang="en-GB" dirty="0"/>
          </a:p>
        </p:txBody>
      </p:sp>
    </p:spTree>
    <p:extLst>
      <p:ext uri="{BB962C8B-B14F-4D97-AF65-F5344CB8AC3E}">
        <p14:creationId xmlns:p14="http://schemas.microsoft.com/office/powerpoint/2010/main" val="180131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3</a:t>
            </a:fld>
            <a:endParaRPr lang="en-GB" dirty="0"/>
          </a:p>
        </p:txBody>
      </p:sp>
    </p:spTree>
    <p:extLst>
      <p:ext uri="{BB962C8B-B14F-4D97-AF65-F5344CB8AC3E}">
        <p14:creationId xmlns:p14="http://schemas.microsoft.com/office/powerpoint/2010/main" val="2732818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30</a:t>
            </a:fld>
            <a:endParaRPr lang="en-GB" dirty="0"/>
          </a:p>
        </p:txBody>
      </p:sp>
    </p:spTree>
    <p:extLst>
      <p:ext uri="{BB962C8B-B14F-4D97-AF65-F5344CB8AC3E}">
        <p14:creationId xmlns:p14="http://schemas.microsoft.com/office/powerpoint/2010/main" val="2421428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31</a:t>
            </a:fld>
            <a:endParaRPr lang="en-GB" dirty="0"/>
          </a:p>
        </p:txBody>
      </p:sp>
    </p:spTree>
    <p:extLst>
      <p:ext uri="{BB962C8B-B14F-4D97-AF65-F5344CB8AC3E}">
        <p14:creationId xmlns:p14="http://schemas.microsoft.com/office/powerpoint/2010/main" val="36052495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32</a:t>
            </a:fld>
            <a:endParaRPr lang="en-GB" dirty="0"/>
          </a:p>
        </p:txBody>
      </p:sp>
    </p:spTree>
    <p:extLst>
      <p:ext uri="{BB962C8B-B14F-4D97-AF65-F5344CB8AC3E}">
        <p14:creationId xmlns:p14="http://schemas.microsoft.com/office/powerpoint/2010/main" val="423745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33</a:t>
            </a:fld>
            <a:endParaRPr lang="en-GB" dirty="0"/>
          </a:p>
        </p:txBody>
      </p:sp>
    </p:spTree>
    <p:extLst>
      <p:ext uri="{BB962C8B-B14F-4D97-AF65-F5344CB8AC3E}">
        <p14:creationId xmlns:p14="http://schemas.microsoft.com/office/powerpoint/2010/main" val="16383700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34</a:t>
            </a:fld>
            <a:endParaRPr lang="en-GB" dirty="0"/>
          </a:p>
        </p:txBody>
      </p:sp>
    </p:spTree>
    <p:extLst>
      <p:ext uri="{BB962C8B-B14F-4D97-AF65-F5344CB8AC3E}">
        <p14:creationId xmlns:p14="http://schemas.microsoft.com/office/powerpoint/2010/main" val="24321688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35</a:t>
            </a:fld>
            <a:endParaRPr lang="en-GB" dirty="0"/>
          </a:p>
        </p:txBody>
      </p:sp>
    </p:spTree>
    <p:extLst>
      <p:ext uri="{BB962C8B-B14F-4D97-AF65-F5344CB8AC3E}">
        <p14:creationId xmlns:p14="http://schemas.microsoft.com/office/powerpoint/2010/main" val="33248597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a:t>This should be demoed in a terminal window, compiling the source ‘</a:t>
            </a:r>
            <a:r>
              <a:rPr lang="en-GB" dirty="0" err="1"/>
              <a:t>volume.c</a:t>
            </a:r>
            <a:r>
              <a:rPr lang="en-GB" dirty="0"/>
              <a:t>’, then executing ‘</a:t>
            </a:r>
            <a:r>
              <a:rPr lang="en-GB" dirty="0" err="1"/>
              <a:t>a.out</a:t>
            </a:r>
            <a:r>
              <a:rPr lang="en-GB" dirty="0"/>
              <a:t>’.</a:t>
            </a:r>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36</a:t>
            </a:fld>
            <a:endParaRPr lang="en-GB" dirty="0"/>
          </a:p>
        </p:txBody>
      </p:sp>
    </p:spTree>
    <p:extLst>
      <p:ext uri="{BB962C8B-B14F-4D97-AF65-F5344CB8AC3E}">
        <p14:creationId xmlns:p14="http://schemas.microsoft.com/office/powerpoint/2010/main" val="41818640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a:t>LiveSlide
https://www.mentimeter.com/s/fe0f70b8ffb29c1a9de9bfcc510ba870/f9eddc453796</a:t>
            </a:r>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37</a:t>
            </a:fld>
            <a:endParaRPr lang="en-GB" dirty="0"/>
          </a:p>
        </p:txBody>
      </p:sp>
    </p:spTree>
    <p:extLst>
      <p:ext uri="{BB962C8B-B14F-4D97-AF65-F5344CB8AC3E}">
        <p14:creationId xmlns:p14="http://schemas.microsoft.com/office/powerpoint/2010/main" val="253750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a:t>LiveSlide
https://www.mentimeter.com/s/fe0f70b8ffb29c1a9de9bfcc510ba870/d7ed21902369</a:t>
            </a:r>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38</a:t>
            </a:fld>
            <a:endParaRPr lang="en-GB" dirty="0"/>
          </a:p>
        </p:txBody>
      </p:sp>
    </p:spTree>
    <p:extLst>
      <p:ext uri="{BB962C8B-B14F-4D97-AF65-F5344CB8AC3E}">
        <p14:creationId xmlns:p14="http://schemas.microsoft.com/office/powerpoint/2010/main" val="3726366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39</a:t>
            </a:fld>
            <a:endParaRPr lang="en-GB" dirty="0"/>
          </a:p>
        </p:txBody>
      </p:sp>
    </p:spTree>
    <p:extLst>
      <p:ext uri="{BB962C8B-B14F-4D97-AF65-F5344CB8AC3E}">
        <p14:creationId xmlns:p14="http://schemas.microsoft.com/office/powerpoint/2010/main" val="3234550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4</a:t>
            </a:fld>
            <a:endParaRPr lang="en-GB" dirty="0"/>
          </a:p>
        </p:txBody>
      </p:sp>
    </p:spTree>
    <p:extLst>
      <p:ext uri="{BB962C8B-B14F-4D97-AF65-F5344CB8AC3E}">
        <p14:creationId xmlns:p14="http://schemas.microsoft.com/office/powerpoint/2010/main" val="19446874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40</a:t>
            </a:fld>
            <a:endParaRPr lang="en-GB" dirty="0"/>
          </a:p>
        </p:txBody>
      </p:sp>
    </p:spTree>
    <p:extLst>
      <p:ext uri="{BB962C8B-B14F-4D97-AF65-F5344CB8AC3E}">
        <p14:creationId xmlns:p14="http://schemas.microsoft.com/office/powerpoint/2010/main" val="2925910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41</a:t>
            </a:fld>
            <a:endParaRPr lang="en-GB" dirty="0"/>
          </a:p>
        </p:txBody>
      </p:sp>
    </p:spTree>
    <p:extLst>
      <p:ext uri="{BB962C8B-B14F-4D97-AF65-F5344CB8AC3E}">
        <p14:creationId xmlns:p14="http://schemas.microsoft.com/office/powerpoint/2010/main" val="25619253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dirty="0"/>
              <a:t>This should also be demoed using the command ‘</a:t>
            </a:r>
            <a:r>
              <a:rPr lang="en-GB" dirty="0" err="1"/>
              <a:t>gcc</a:t>
            </a:r>
            <a:r>
              <a:rPr lang="en-GB" dirty="0"/>
              <a:t> -E </a:t>
            </a:r>
            <a:r>
              <a:rPr lang="en-GB" dirty="0" err="1"/>
              <a:t>volume.c</a:t>
            </a:r>
            <a:r>
              <a:rPr lang="en-GB"/>
              <a:t>’</a:t>
            </a:r>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42</a:t>
            </a:fld>
            <a:endParaRPr lang="en-GB" dirty="0"/>
          </a:p>
        </p:txBody>
      </p:sp>
    </p:spTree>
    <p:extLst>
      <p:ext uri="{BB962C8B-B14F-4D97-AF65-F5344CB8AC3E}">
        <p14:creationId xmlns:p14="http://schemas.microsoft.com/office/powerpoint/2010/main" val="17518021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43</a:t>
            </a:fld>
            <a:endParaRPr lang="en-GB" dirty="0"/>
          </a:p>
        </p:txBody>
      </p:sp>
    </p:spTree>
    <p:extLst>
      <p:ext uri="{BB962C8B-B14F-4D97-AF65-F5344CB8AC3E}">
        <p14:creationId xmlns:p14="http://schemas.microsoft.com/office/powerpoint/2010/main" val="35011283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44</a:t>
            </a:fld>
            <a:endParaRPr lang="en-GB" dirty="0"/>
          </a:p>
        </p:txBody>
      </p:sp>
    </p:spTree>
    <p:extLst>
      <p:ext uri="{BB962C8B-B14F-4D97-AF65-F5344CB8AC3E}">
        <p14:creationId xmlns:p14="http://schemas.microsoft.com/office/powerpoint/2010/main" val="9737309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45</a:t>
            </a:fld>
            <a:endParaRPr lang="en-GB" dirty="0"/>
          </a:p>
        </p:txBody>
      </p:sp>
    </p:spTree>
    <p:extLst>
      <p:ext uri="{BB962C8B-B14F-4D97-AF65-F5344CB8AC3E}">
        <p14:creationId xmlns:p14="http://schemas.microsoft.com/office/powerpoint/2010/main" val="3785373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46</a:t>
            </a:fld>
            <a:endParaRPr lang="en-GB" dirty="0"/>
          </a:p>
        </p:txBody>
      </p:sp>
    </p:spTree>
    <p:extLst>
      <p:ext uri="{BB962C8B-B14F-4D97-AF65-F5344CB8AC3E}">
        <p14:creationId xmlns:p14="http://schemas.microsoft.com/office/powerpoint/2010/main" val="35764471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47</a:t>
            </a:fld>
            <a:endParaRPr lang="en-GB" dirty="0"/>
          </a:p>
        </p:txBody>
      </p:sp>
    </p:spTree>
    <p:extLst>
      <p:ext uri="{BB962C8B-B14F-4D97-AF65-F5344CB8AC3E}">
        <p14:creationId xmlns:p14="http://schemas.microsoft.com/office/powerpoint/2010/main" val="14756834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a:t>LiveSlide
https://www.mentimeter.com/s/fe0f70b8ffb29c1a9de9bfcc510ba870/21ab2dabeb52</a:t>
            </a:r>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48</a:t>
            </a:fld>
            <a:endParaRPr lang="en-GB" dirty="0"/>
          </a:p>
        </p:txBody>
      </p:sp>
    </p:spTree>
    <p:extLst>
      <p:ext uri="{BB962C8B-B14F-4D97-AF65-F5344CB8AC3E}">
        <p14:creationId xmlns:p14="http://schemas.microsoft.com/office/powerpoint/2010/main" val="22414524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49</a:t>
            </a:fld>
            <a:endParaRPr lang="en-GB" dirty="0"/>
          </a:p>
        </p:txBody>
      </p:sp>
    </p:spTree>
    <p:extLst>
      <p:ext uri="{BB962C8B-B14F-4D97-AF65-F5344CB8AC3E}">
        <p14:creationId xmlns:p14="http://schemas.microsoft.com/office/powerpoint/2010/main" val="3888158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5</a:t>
            </a:fld>
            <a:endParaRPr lang="en-GB" dirty="0"/>
          </a:p>
        </p:txBody>
      </p:sp>
    </p:spTree>
    <p:extLst>
      <p:ext uri="{BB962C8B-B14F-4D97-AF65-F5344CB8AC3E}">
        <p14:creationId xmlns:p14="http://schemas.microsoft.com/office/powerpoint/2010/main" val="35977753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50</a:t>
            </a:fld>
            <a:endParaRPr lang="en-GB" dirty="0"/>
          </a:p>
        </p:txBody>
      </p:sp>
    </p:spTree>
    <p:extLst>
      <p:ext uri="{BB962C8B-B14F-4D97-AF65-F5344CB8AC3E}">
        <p14:creationId xmlns:p14="http://schemas.microsoft.com/office/powerpoint/2010/main" val="13025153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51</a:t>
            </a:fld>
            <a:endParaRPr lang="en-GB" dirty="0"/>
          </a:p>
        </p:txBody>
      </p:sp>
    </p:spTree>
    <p:extLst>
      <p:ext uri="{BB962C8B-B14F-4D97-AF65-F5344CB8AC3E}">
        <p14:creationId xmlns:p14="http://schemas.microsoft.com/office/powerpoint/2010/main" val="30050445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52</a:t>
            </a:fld>
            <a:endParaRPr lang="en-GB" dirty="0"/>
          </a:p>
        </p:txBody>
      </p:sp>
    </p:spTree>
    <p:extLst>
      <p:ext uri="{BB962C8B-B14F-4D97-AF65-F5344CB8AC3E}">
        <p14:creationId xmlns:p14="http://schemas.microsoft.com/office/powerpoint/2010/main" val="12192433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53</a:t>
            </a:fld>
            <a:endParaRPr lang="en-GB" dirty="0"/>
          </a:p>
        </p:txBody>
      </p:sp>
    </p:spTree>
    <p:extLst>
      <p:ext uri="{BB962C8B-B14F-4D97-AF65-F5344CB8AC3E}">
        <p14:creationId xmlns:p14="http://schemas.microsoft.com/office/powerpoint/2010/main" val="26883771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54</a:t>
            </a:fld>
            <a:endParaRPr lang="en-GB" dirty="0"/>
          </a:p>
        </p:txBody>
      </p:sp>
    </p:spTree>
    <p:extLst>
      <p:ext uri="{BB962C8B-B14F-4D97-AF65-F5344CB8AC3E}">
        <p14:creationId xmlns:p14="http://schemas.microsoft.com/office/powerpoint/2010/main" val="5063672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55</a:t>
            </a:fld>
            <a:endParaRPr lang="en-GB" dirty="0"/>
          </a:p>
        </p:txBody>
      </p:sp>
    </p:spTree>
    <p:extLst>
      <p:ext uri="{BB962C8B-B14F-4D97-AF65-F5344CB8AC3E}">
        <p14:creationId xmlns:p14="http://schemas.microsoft.com/office/powerpoint/2010/main" val="1497992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56</a:t>
            </a:fld>
            <a:endParaRPr lang="en-GB" dirty="0"/>
          </a:p>
        </p:txBody>
      </p:sp>
    </p:spTree>
    <p:extLst>
      <p:ext uri="{BB962C8B-B14F-4D97-AF65-F5344CB8AC3E}">
        <p14:creationId xmlns:p14="http://schemas.microsoft.com/office/powerpoint/2010/main" val="27710631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57</a:t>
            </a:fld>
            <a:endParaRPr lang="en-GB" dirty="0"/>
          </a:p>
        </p:txBody>
      </p:sp>
    </p:spTree>
    <p:extLst>
      <p:ext uri="{BB962C8B-B14F-4D97-AF65-F5344CB8AC3E}">
        <p14:creationId xmlns:p14="http://schemas.microsoft.com/office/powerpoint/2010/main" val="37940041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58</a:t>
            </a:fld>
            <a:endParaRPr lang="en-GB" dirty="0"/>
          </a:p>
        </p:txBody>
      </p:sp>
    </p:spTree>
    <p:extLst>
      <p:ext uri="{BB962C8B-B14F-4D97-AF65-F5344CB8AC3E}">
        <p14:creationId xmlns:p14="http://schemas.microsoft.com/office/powerpoint/2010/main" val="32220767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59</a:t>
            </a:fld>
            <a:endParaRPr lang="en-GB" dirty="0"/>
          </a:p>
        </p:txBody>
      </p:sp>
    </p:spTree>
    <p:extLst>
      <p:ext uri="{BB962C8B-B14F-4D97-AF65-F5344CB8AC3E}">
        <p14:creationId xmlns:p14="http://schemas.microsoft.com/office/powerpoint/2010/main" val="3270535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6</a:t>
            </a:fld>
            <a:endParaRPr lang="en-GB" dirty="0"/>
          </a:p>
        </p:txBody>
      </p:sp>
    </p:spTree>
    <p:extLst>
      <p:ext uri="{BB962C8B-B14F-4D97-AF65-F5344CB8AC3E}">
        <p14:creationId xmlns:p14="http://schemas.microsoft.com/office/powerpoint/2010/main" val="37273825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60</a:t>
            </a:fld>
            <a:endParaRPr lang="en-GB" dirty="0"/>
          </a:p>
        </p:txBody>
      </p:sp>
    </p:spTree>
    <p:extLst>
      <p:ext uri="{BB962C8B-B14F-4D97-AF65-F5344CB8AC3E}">
        <p14:creationId xmlns:p14="http://schemas.microsoft.com/office/powerpoint/2010/main" val="14243671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61</a:t>
            </a:fld>
            <a:endParaRPr lang="en-GB" dirty="0"/>
          </a:p>
        </p:txBody>
      </p:sp>
    </p:spTree>
    <p:extLst>
      <p:ext uri="{BB962C8B-B14F-4D97-AF65-F5344CB8AC3E}">
        <p14:creationId xmlns:p14="http://schemas.microsoft.com/office/powerpoint/2010/main" val="36320293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62</a:t>
            </a:fld>
            <a:endParaRPr lang="en-GB" dirty="0"/>
          </a:p>
        </p:txBody>
      </p:sp>
    </p:spTree>
    <p:extLst>
      <p:ext uri="{BB962C8B-B14F-4D97-AF65-F5344CB8AC3E}">
        <p14:creationId xmlns:p14="http://schemas.microsoft.com/office/powerpoint/2010/main" val="15691551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63</a:t>
            </a:fld>
            <a:endParaRPr lang="en-GB" dirty="0"/>
          </a:p>
        </p:txBody>
      </p:sp>
    </p:spTree>
    <p:extLst>
      <p:ext uri="{BB962C8B-B14F-4D97-AF65-F5344CB8AC3E}">
        <p14:creationId xmlns:p14="http://schemas.microsoft.com/office/powerpoint/2010/main" val="27483189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64</a:t>
            </a:fld>
            <a:endParaRPr lang="en-GB" dirty="0"/>
          </a:p>
        </p:txBody>
      </p:sp>
    </p:spTree>
    <p:extLst>
      <p:ext uri="{BB962C8B-B14F-4D97-AF65-F5344CB8AC3E}">
        <p14:creationId xmlns:p14="http://schemas.microsoft.com/office/powerpoint/2010/main" val="8051749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65</a:t>
            </a:fld>
            <a:endParaRPr lang="en-GB" dirty="0"/>
          </a:p>
        </p:txBody>
      </p:sp>
    </p:spTree>
    <p:extLst>
      <p:ext uri="{BB962C8B-B14F-4D97-AF65-F5344CB8AC3E}">
        <p14:creationId xmlns:p14="http://schemas.microsoft.com/office/powerpoint/2010/main" val="25381835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66</a:t>
            </a:fld>
            <a:endParaRPr lang="en-GB" dirty="0"/>
          </a:p>
        </p:txBody>
      </p:sp>
    </p:spTree>
    <p:extLst>
      <p:ext uri="{BB962C8B-B14F-4D97-AF65-F5344CB8AC3E}">
        <p14:creationId xmlns:p14="http://schemas.microsoft.com/office/powerpoint/2010/main" val="8549595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67</a:t>
            </a:fld>
            <a:endParaRPr lang="en-GB" dirty="0"/>
          </a:p>
        </p:txBody>
      </p:sp>
    </p:spTree>
    <p:extLst>
      <p:ext uri="{BB962C8B-B14F-4D97-AF65-F5344CB8AC3E}">
        <p14:creationId xmlns:p14="http://schemas.microsoft.com/office/powerpoint/2010/main" val="965070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68</a:t>
            </a:fld>
            <a:endParaRPr lang="en-GB" dirty="0"/>
          </a:p>
        </p:txBody>
      </p:sp>
    </p:spTree>
    <p:extLst>
      <p:ext uri="{BB962C8B-B14F-4D97-AF65-F5344CB8AC3E}">
        <p14:creationId xmlns:p14="http://schemas.microsoft.com/office/powerpoint/2010/main" val="10698808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69</a:t>
            </a:fld>
            <a:endParaRPr lang="en-GB" dirty="0"/>
          </a:p>
        </p:txBody>
      </p:sp>
    </p:spTree>
    <p:extLst>
      <p:ext uri="{BB962C8B-B14F-4D97-AF65-F5344CB8AC3E}">
        <p14:creationId xmlns:p14="http://schemas.microsoft.com/office/powerpoint/2010/main" val="2853227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7</a:t>
            </a:fld>
            <a:endParaRPr lang="en-GB" dirty="0"/>
          </a:p>
        </p:txBody>
      </p:sp>
    </p:spTree>
    <p:extLst>
      <p:ext uri="{BB962C8B-B14F-4D97-AF65-F5344CB8AC3E}">
        <p14:creationId xmlns:p14="http://schemas.microsoft.com/office/powerpoint/2010/main" val="35712879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70</a:t>
            </a:fld>
            <a:endParaRPr lang="en-GB" dirty="0"/>
          </a:p>
        </p:txBody>
      </p:sp>
    </p:spTree>
    <p:extLst>
      <p:ext uri="{BB962C8B-B14F-4D97-AF65-F5344CB8AC3E}">
        <p14:creationId xmlns:p14="http://schemas.microsoft.com/office/powerpoint/2010/main" val="41880888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71</a:t>
            </a:fld>
            <a:endParaRPr lang="en-GB" dirty="0"/>
          </a:p>
        </p:txBody>
      </p:sp>
    </p:spTree>
    <p:extLst>
      <p:ext uri="{BB962C8B-B14F-4D97-AF65-F5344CB8AC3E}">
        <p14:creationId xmlns:p14="http://schemas.microsoft.com/office/powerpoint/2010/main" val="12758913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72</a:t>
            </a:fld>
            <a:endParaRPr lang="en-GB" dirty="0"/>
          </a:p>
        </p:txBody>
      </p:sp>
    </p:spTree>
    <p:extLst>
      <p:ext uri="{BB962C8B-B14F-4D97-AF65-F5344CB8AC3E}">
        <p14:creationId xmlns:p14="http://schemas.microsoft.com/office/powerpoint/2010/main" val="33573299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73</a:t>
            </a:fld>
            <a:endParaRPr lang="en-GB" dirty="0"/>
          </a:p>
        </p:txBody>
      </p:sp>
    </p:spTree>
    <p:extLst>
      <p:ext uri="{BB962C8B-B14F-4D97-AF65-F5344CB8AC3E}">
        <p14:creationId xmlns:p14="http://schemas.microsoft.com/office/powerpoint/2010/main" val="10180420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74</a:t>
            </a:fld>
            <a:endParaRPr lang="en-GB" dirty="0"/>
          </a:p>
        </p:txBody>
      </p:sp>
    </p:spTree>
    <p:extLst>
      <p:ext uri="{BB962C8B-B14F-4D97-AF65-F5344CB8AC3E}">
        <p14:creationId xmlns:p14="http://schemas.microsoft.com/office/powerpoint/2010/main" val="8417380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75</a:t>
            </a:fld>
            <a:endParaRPr lang="en-GB" dirty="0"/>
          </a:p>
        </p:txBody>
      </p:sp>
    </p:spTree>
    <p:extLst>
      <p:ext uri="{BB962C8B-B14F-4D97-AF65-F5344CB8AC3E}">
        <p14:creationId xmlns:p14="http://schemas.microsoft.com/office/powerpoint/2010/main" val="34383969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76</a:t>
            </a:fld>
            <a:endParaRPr lang="en-GB" dirty="0"/>
          </a:p>
        </p:txBody>
      </p:sp>
    </p:spTree>
    <p:extLst>
      <p:ext uri="{BB962C8B-B14F-4D97-AF65-F5344CB8AC3E}">
        <p14:creationId xmlns:p14="http://schemas.microsoft.com/office/powerpoint/2010/main" val="3087683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77</a:t>
            </a:fld>
            <a:endParaRPr lang="en-GB" dirty="0"/>
          </a:p>
        </p:txBody>
      </p:sp>
    </p:spTree>
    <p:extLst>
      <p:ext uri="{BB962C8B-B14F-4D97-AF65-F5344CB8AC3E}">
        <p14:creationId xmlns:p14="http://schemas.microsoft.com/office/powerpoint/2010/main" val="3894637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78</a:t>
            </a:fld>
            <a:endParaRPr lang="en-GB" dirty="0"/>
          </a:p>
        </p:txBody>
      </p:sp>
    </p:spTree>
    <p:extLst>
      <p:ext uri="{BB962C8B-B14F-4D97-AF65-F5344CB8AC3E}">
        <p14:creationId xmlns:p14="http://schemas.microsoft.com/office/powerpoint/2010/main" val="27635281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79</a:t>
            </a:fld>
            <a:endParaRPr lang="en-GB" dirty="0"/>
          </a:p>
        </p:txBody>
      </p:sp>
    </p:spTree>
    <p:extLst>
      <p:ext uri="{BB962C8B-B14F-4D97-AF65-F5344CB8AC3E}">
        <p14:creationId xmlns:p14="http://schemas.microsoft.com/office/powerpoint/2010/main" val="2087444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8</a:t>
            </a:fld>
            <a:endParaRPr lang="en-GB" dirty="0"/>
          </a:p>
        </p:txBody>
      </p:sp>
    </p:spTree>
    <p:extLst>
      <p:ext uri="{BB962C8B-B14F-4D97-AF65-F5344CB8AC3E}">
        <p14:creationId xmlns:p14="http://schemas.microsoft.com/office/powerpoint/2010/main" val="26733724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80</a:t>
            </a:fld>
            <a:endParaRPr lang="en-GB" dirty="0"/>
          </a:p>
        </p:txBody>
      </p:sp>
    </p:spTree>
    <p:extLst>
      <p:ext uri="{BB962C8B-B14F-4D97-AF65-F5344CB8AC3E}">
        <p14:creationId xmlns:p14="http://schemas.microsoft.com/office/powerpoint/2010/main" val="42411854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81</a:t>
            </a:fld>
            <a:endParaRPr lang="en-GB" dirty="0"/>
          </a:p>
        </p:txBody>
      </p:sp>
    </p:spTree>
    <p:extLst>
      <p:ext uri="{BB962C8B-B14F-4D97-AF65-F5344CB8AC3E}">
        <p14:creationId xmlns:p14="http://schemas.microsoft.com/office/powerpoint/2010/main" val="15382821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82</a:t>
            </a:fld>
            <a:endParaRPr lang="en-GB" dirty="0"/>
          </a:p>
        </p:txBody>
      </p:sp>
    </p:spTree>
    <p:extLst>
      <p:ext uri="{BB962C8B-B14F-4D97-AF65-F5344CB8AC3E}">
        <p14:creationId xmlns:p14="http://schemas.microsoft.com/office/powerpoint/2010/main" val="32216230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83</a:t>
            </a:fld>
            <a:endParaRPr lang="en-GB" dirty="0"/>
          </a:p>
        </p:txBody>
      </p:sp>
    </p:spTree>
    <p:extLst>
      <p:ext uri="{BB962C8B-B14F-4D97-AF65-F5344CB8AC3E}">
        <p14:creationId xmlns:p14="http://schemas.microsoft.com/office/powerpoint/2010/main" val="8876275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84</a:t>
            </a:fld>
            <a:endParaRPr lang="en-GB" dirty="0"/>
          </a:p>
        </p:txBody>
      </p:sp>
    </p:spTree>
    <p:extLst>
      <p:ext uri="{BB962C8B-B14F-4D97-AF65-F5344CB8AC3E}">
        <p14:creationId xmlns:p14="http://schemas.microsoft.com/office/powerpoint/2010/main" val="9093429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85</a:t>
            </a:fld>
            <a:endParaRPr lang="en-GB" dirty="0"/>
          </a:p>
        </p:txBody>
      </p:sp>
    </p:spTree>
    <p:extLst>
      <p:ext uri="{BB962C8B-B14F-4D97-AF65-F5344CB8AC3E}">
        <p14:creationId xmlns:p14="http://schemas.microsoft.com/office/powerpoint/2010/main" val="14033414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86</a:t>
            </a:fld>
            <a:endParaRPr lang="en-GB" dirty="0"/>
          </a:p>
        </p:txBody>
      </p:sp>
    </p:spTree>
    <p:extLst>
      <p:ext uri="{BB962C8B-B14F-4D97-AF65-F5344CB8AC3E}">
        <p14:creationId xmlns:p14="http://schemas.microsoft.com/office/powerpoint/2010/main" val="16892855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87</a:t>
            </a:fld>
            <a:endParaRPr lang="en-GB" dirty="0"/>
          </a:p>
        </p:txBody>
      </p:sp>
    </p:spTree>
    <p:extLst>
      <p:ext uri="{BB962C8B-B14F-4D97-AF65-F5344CB8AC3E}">
        <p14:creationId xmlns:p14="http://schemas.microsoft.com/office/powerpoint/2010/main" val="21469725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a:t>LiveSlide
https://www.mentimeter.com/s/fe0f70b8ffb29c1a9de9bfcc510ba870/30a820a204b1</a:t>
            </a:r>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88</a:t>
            </a:fld>
            <a:endParaRPr lang="en-GB" dirty="0"/>
          </a:p>
        </p:txBody>
      </p:sp>
    </p:spTree>
    <p:extLst>
      <p:ext uri="{BB962C8B-B14F-4D97-AF65-F5344CB8AC3E}">
        <p14:creationId xmlns:p14="http://schemas.microsoft.com/office/powerpoint/2010/main" val="7834901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89</a:t>
            </a:fld>
            <a:endParaRPr lang="en-GB" dirty="0"/>
          </a:p>
        </p:txBody>
      </p:sp>
    </p:spTree>
    <p:extLst>
      <p:ext uri="{BB962C8B-B14F-4D97-AF65-F5344CB8AC3E}">
        <p14:creationId xmlns:p14="http://schemas.microsoft.com/office/powerpoint/2010/main" val="1057113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9</a:t>
            </a:fld>
            <a:endParaRPr lang="en-GB" dirty="0"/>
          </a:p>
        </p:txBody>
      </p:sp>
    </p:spTree>
    <p:extLst>
      <p:ext uri="{BB962C8B-B14F-4D97-AF65-F5344CB8AC3E}">
        <p14:creationId xmlns:p14="http://schemas.microsoft.com/office/powerpoint/2010/main" val="28255145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90</a:t>
            </a:fld>
            <a:endParaRPr lang="en-GB" dirty="0"/>
          </a:p>
        </p:txBody>
      </p:sp>
    </p:spTree>
    <p:extLst>
      <p:ext uri="{BB962C8B-B14F-4D97-AF65-F5344CB8AC3E}">
        <p14:creationId xmlns:p14="http://schemas.microsoft.com/office/powerpoint/2010/main" val="218413151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91</a:t>
            </a:fld>
            <a:endParaRPr lang="en-GB" dirty="0"/>
          </a:p>
        </p:txBody>
      </p:sp>
    </p:spTree>
    <p:extLst>
      <p:ext uri="{BB962C8B-B14F-4D97-AF65-F5344CB8AC3E}">
        <p14:creationId xmlns:p14="http://schemas.microsoft.com/office/powerpoint/2010/main" val="14244691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92</a:t>
            </a:fld>
            <a:endParaRPr lang="en-GB" dirty="0"/>
          </a:p>
        </p:txBody>
      </p:sp>
    </p:spTree>
    <p:extLst>
      <p:ext uri="{BB962C8B-B14F-4D97-AF65-F5344CB8AC3E}">
        <p14:creationId xmlns:p14="http://schemas.microsoft.com/office/powerpoint/2010/main" val="30194463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93</a:t>
            </a:fld>
            <a:endParaRPr lang="en-GB" dirty="0"/>
          </a:p>
        </p:txBody>
      </p:sp>
    </p:spTree>
    <p:extLst>
      <p:ext uri="{BB962C8B-B14F-4D97-AF65-F5344CB8AC3E}">
        <p14:creationId xmlns:p14="http://schemas.microsoft.com/office/powerpoint/2010/main" val="231559642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94</a:t>
            </a:fld>
            <a:endParaRPr lang="en-GB" dirty="0"/>
          </a:p>
        </p:txBody>
      </p:sp>
    </p:spTree>
    <p:extLst>
      <p:ext uri="{BB962C8B-B14F-4D97-AF65-F5344CB8AC3E}">
        <p14:creationId xmlns:p14="http://schemas.microsoft.com/office/powerpoint/2010/main" val="6341967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95</a:t>
            </a:fld>
            <a:endParaRPr lang="en-GB" dirty="0"/>
          </a:p>
        </p:txBody>
      </p:sp>
    </p:spTree>
    <p:extLst>
      <p:ext uri="{BB962C8B-B14F-4D97-AF65-F5344CB8AC3E}">
        <p14:creationId xmlns:p14="http://schemas.microsoft.com/office/powerpoint/2010/main" val="94211705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96</a:t>
            </a:fld>
            <a:endParaRPr lang="en-GB" dirty="0"/>
          </a:p>
        </p:txBody>
      </p:sp>
    </p:spTree>
    <p:extLst>
      <p:ext uri="{BB962C8B-B14F-4D97-AF65-F5344CB8AC3E}">
        <p14:creationId xmlns:p14="http://schemas.microsoft.com/office/powerpoint/2010/main" val="21958348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97</a:t>
            </a:fld>
            <a:endParaRPr lang="en-GB" dirty="0"/>
          </a:p>
        </p:txBody>
      </p:sp>
    </p:spTree>
    <p:extLst>
      <p:ext uri="{BB962C8B-B14F-4D97-AF65-F5344CB8AC3E}">
        <p14:creationId xmlns:p14="http://schemas.microsoft.com/office/powerpoint/2010/main" val="1046976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98</a:t>
            </a:fld>
            <a:endParaRPr lang="en-GB" dirty="0"/>
          </a:p>
        </p:txBody>
      </p:sp>
    </p:spTree>
    <p:extLst>
      <p:ext uri="{BB962C8B-B14F-4D97-AF65-F5344CB8AC3E}">
        <p14:creationId xmlns:p14="http://schemas.microsoft.com/office/powerpoint/2010/main" val="176124001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99</a:t>
            </a:fld>
            <a:endParaRPr lang="en-GB" dirty="0"/>
          </a:p>
        </p:txBody>
      </p:sp>
    </p:spTree>
    <p:extLst>
      <p:ext uri="{BB962C8B-B14F-4D97-AF65-F5344CB8AC3E}">
        <p14:creationId xmlns:p14="http://schemas.microsoft.com/office/powerpoint/2010/main" val="38500362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bin"/><Relationship Id="rId1" Type="http://schemas.openxmlformats.org/officeDocument/2006/relationships/slideMaster" Target="../slideMasters/slideMaster1.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s">
    <p:spTree>
      <p:nvGrpSpPr>
        <p:cNvPr id="1" name=""/>
        <p:cNvGrpSpPr/>
        <p:nvPr/>
      </p:nvGrpSpPr>
      <p:grpSpPr>
        <a:xfrm>
          <a:off x="0" y="0"/>
          <a:ext cx="0" cy="0"/>
          <a:chOff x="0" y="0"/>
          <a:chExt cx="0" cy="0"/>
        </a:xfrm>
      </p:grpSpPr>
      <p:pic>
        <p:nvPicPr>
          <p:cNvPr id="54" name="Farvet baggrund"/>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a:solidFill>
            <a:schemeClr val="tx2"/>
          </a:solidFill>
        </p:spPr>
      </p:pic>
      <p:sp>
        <p:nvSpPr>
          <p:cNvPr id="34819" name="Title 1"/>
          <p:cNvSpPr>
            <a:spLocks noGrp="1" noChangeArrowheads="1"/>
          </p:cNvSpPr>
          <p:nvPr>
            <p:ph type="ctrTitle"/>
          </p:nvPr>
        </p:nvSpPr>
        <p:spPr>
          <a:xfrm>
            <a:off x="985838" y="2482343"/>
            <a:ext cx="10220325" cy="1661993"/>
          </a:xfrm>
        </p:spPr>
        <p:txBody>
          <a:bodyPr wrap="square" anchor="ctr" anchorCtr="0">
            <a:spAutoFit/>
          </a:bodyPr>
          <a:lstStyle>
            <a:lvl1pPr>
              <a:lnSpc>
                <a:spcPct val="90000"/>
              </a:lnSpc>
              <a:defRPr sz="6000" baseline="0">
                <a:solidFill>
                  <a:schemeClr val="bg1"/>
                </a:solidFill>
                <a:latin typeface="AU Passata Light" panose="020B0303030902030804" pitchFamily="34" charset="0"/>
              </a:defRPr>
            </a:lvl1pPr>
          </a:lstStyle>
          <a:p>
            <a:r>
              <a:rPr lang="en-GB" dirty="0"/>
              <a:t>Click to edit Master title style</a:t>
            </a:r>
            <a:endParaRPr lang="en-GB"/>
          </a:p>
        </p:txBody>
      </p:sp>
      <p:sp>
        <p:nvSpPr>
          <p:cNvPr id="15" name="TextBox 14"/>
          <p:cNvSpPr txBox="1"/>
          <p:nvPr userDrawn="1"/>
        </p:nvSpPr>
        <p:spPr>
          <a:xfrm>
            <a:off x="-1973598" y="3082506"/>
            <a:ext cx="1825892" cy="307777"/>
          </a:xfrm>
          <a:prstGeom prst="rect">
            <a:avLst/>
          </a:prstGeom>
          <a:noFill/>
        </p:spPr>
        <p:txBody>
          <a:bodyPr wrap="square" lIns="0" tIns="0" rIns="0" bIns="0" rtlCol="0">
            <a:spAutoFit/>
          </a:bodyPr>
          <a:lstStyle/>
          <a:p>
            <a:pPr algn="r">
              <a:lnSpc>
                <a:spcPct val="100000"/>
              </a:lnSpc>
            </a:pPr>
            <a:r>
              <a:rPr lang="en-GB" sz="1000" baseline="0" noProof="1">
                <a:solidFill>
                  <a:schemeClr val="tx1">
                    <a:lumMod val="75000"/>
                    <a:lumOff val="25000"/>
                  </a:schemeClr>
                </a:solidFill>
              </a:rPr>
              <a:t>Ændr 2. linje eller ord til</a:t>
            </a:r>
            <a:endParaRPr lang="en-GB"/>
          </a:p>
          <a:p>
            <a:pPr algn="r">
              <a:lnSpc>
                <a:spcPct val="100000"/>
              </a:lnSpc>
            </a:pPr>
            <a:r>
              <a:rPr lang="en-GB" sz="1000" noProof="1">
                <a:solidFill>
                  <a:schemeClr val="tx1">
                    <a:lumMod val="75000"/>
                    <a:lumOff val="25000"/>
                  </a:schemeClr>
                </a:solidFill>
              </a:rPr>
              <a:t>AU Passata Bold</a:t>
            </a:r>
            <a:endParaRPr lang="en-GB" sz="4799" dirty="0"/>
          </a:p>
        </p:txBody>
      </p:sp>
      <p:sp>
        <p:nvSpPr>
          <p:cNvPr id="33"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dirty="0">
                <a:solidFill>
                  <a:schemeClr val="bg1"/>
                </a:solidFill>
                <a:latin typeface="AU Passata Light" pitchFamily="34" charset="0"/>
              </a:rPr>
              <a:t>Department of Engineering</a:t>
            </a:r>
          </a:p>
        </p:txBody>
      </p:sp>
      <p:sp>
        <p:nvSpPr>
          <p:cNvPr id="34" name="Date_DateCustomA"/>
          <p:cNvSpPr txBox="1">
            <a:spLocks noChangeArrowheads="1"/>
          </p:cNvSpPr>
          <p:nvPr userDrawn="1"/>
        </p:nvSpPr>
        <p:spPr bwMode="auto">
          <a:xfrm>
            <a:off x="3691333" y="5997600"/>
            <a:ext cx="2271840"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en-GB" sz="700" b="0" cap="all" baseline="0" dirty="0">
                <a:solidFill>
                  <a:schemeClr val="bg1"/>
                </a:solidFill>
                <a:latin typeface="+mn-lt"/>
              </a:rPr>
              <a:t>7 October 2019</a:t>
            </a:r>
          </a:p>
        </p:txBody>
      </p:sp>
      <p:sp>
        <p:nvSpPr>
          <p:cNvPr id="36" name="USR_Title"/>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endParaRPr lang="en-GB" sz="700" b="0" cap="all" baseline="0" dirty="0">
              <a:solidFill>
                <a:schemeClr val="bg1"/>
              </a:solidFill>
              <a:latin typeface="+mn-lt"/>
            </a:endParaRPr>
          </a:p>
        </p:txBody>
      </p:sp>
      <p:sp>
        <p:nvSpPr>
          <p:cNvPr id="35"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en-GB" sz="700" b="0" cap="all" baseline="0" dirty="0">
              <a:solidFill>
                <a:schemeClr val="bg1"/>
              </a:solidFill>
              <a:latin typeface="+mn-lt"/>
            </a:endParaRPr>
          </a:p>
        </p:txBody>
      </p:sp>
      <p:sp>
        <p:nvSpPr>
          <p:cNvPr id="37" name="USR_Name"/>
          <p:cNvSpPr txBox="1">
            <a:spLocks noChangeArrowheads="1"/>
          </p:cNvSpPr>
          <p:nvPr userDrawn="1"/>
        </p:nvSpPr>
        <p:spPr bwMode="auto">
          <a:xfrm>
            <a:off x="6240044" y="6029765"/>
            <a:ext cx="2982416" cy="550011"/>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dirty="0">
                <a:solidFill>
                  <a:schemeClr val="bg1"/>
                </a:solidFill>
                <a:latin typeface="+mn-lt"/>
              </a:rPr>
              <a:t>Towards Graphical Configuration </a:t>
            </a:r>
          </a:p>
          <a:p>
            <a:pPr algn="l">
              <a:lnSpc>
                <a:spcPct val="95000"/>
              </a:lnSpc>
              <a:defRPr/>
            </a:pPr>
            <a:r>
              <a:rPr lang="en-GB" sz="700" b="0" cap="all" baseline="0" dirty="0">
                <a:solidFill>
                  <a:schemeClr val="bg1"/>
                </a:solidFill>
                <a:latin typeface="+mn-lt"/>
              </a:rPr>
              <a:t>in the Into-CPS Application</a:t>
            </a:r>
          </a:p>
        </p:txBody>
      </p:sp>
      <p:sp>
        <p:nvSpPr>
          <p:cNvPr id="39"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bg1"/>
                </a:solidFill>
                <a:effectLst/>
                <a:latin typeface="AU Passata" pitchFamily="34" charset="0"/>
              </a:rPr>
              <a:t>Aarhus
University</a:t>
            </a:r>
          </a:p>
        </p:txBody>
      </p:sp>
      <p:pic>
        <p:nvPicPr>
          <p:cNvPr id="16" name="Au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2400" y="5997600"/>
            <a:ext cx="557569" cy="558000"/>
          </a:xfrm>
          <a:prstGeom prst="rect">
            <a:avLst/>
          </a:prstGeom>
        </p:spPr>
      </p:pic>
      <p:pic>
        <p:nvPicPr>
          <p:cNvPr id="1067503515" name="SecondaryLogo"/>
          <p:cNvPicPr>
            <a:picLocks noChangeAspect="1"/>
          </p:cNvPicPr>
          <p:nvPr/>
        </p:nvPicPr>
        <p:blipFill>
          <a:blip r:embed="rId4"/>
          <a:stretch>
            <a:fillRect/>
          </a:stretch>
        </p:blipFill>
        <p:spPr>
          <a:xfrm>
            <a:off x="10206000" y="5997600"/>
            <a:ext cx="1658237" cy="558000"/>
          </a:xfrm>
          <a:prstGeom prst="rect">
            <a:avLst/>
          </a:prstGeom>
        </p:spPr>
      </p:pic>
      <p:pic>
        <p:nvPicPr>
          <p:cNvPr id="18" name="Billede stre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073200" y="5997600"/>
            <a:ext cx="71734" cy="557999"/>
          </a:xfrm>
          <a:prstGeom prst="rect">
            <a:avLst/>
          </a:prstGeom>
        </p:spPr>
      </p:pic>
      <p:sp>
        <p:nvSpPr>
          <p:cNvPr id="4" name="Slide Number Placeholder 3"/>
          <p:cNvSpPr>
            <a:spLocks noGrp="1"/>
          </p:cNvSpPr>
          <p:nvPr>
            <p:ph type="sldNum" sz="quarter" idx="12"/>
          </p:nvPr>
        </p:nvSpPr>
        <p:spPr>
          <a:xfrm>
            <a:off x="11807992" y="6581497"/>
            <a:ext cx="252000" cy="153888"/>
          </a:xfrm>
        </p:spPr>
        <p:txBody>
          <a:bodyPr/>
          <a:lstStyle>
            <a:lvl1pPr>
              <a:defRPr>
                <a:solidFill>
                  <a:schemeClr val="bg1"/>
                </a:solidFill>
              </a:defRPr>
            </a:lvl1p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10"/>
          </p:nvPr>
        </p:nvSpPr>
        <p:spPr/>
        <p:txBody>
          <a:bodyPr/>
          <a:lstStyle/>
          <a:p>
            <a:fld id="{78417F83-4CBA-48F2-BAD0-783AE3701E32}" type="datetimeFigureOut">
              <a:rPr lang="en-GB" smtClean="0"/>
              <a:pPr/>
              <a:t>28/09/2019</a:t>
            </a:fld>
            <a:r>
              <a:rPr lang="en-GB" dirty="0"/>
              <a:t>08/04/2019</a:t>
            </a:r>
          </a:p>
        </p:txBody>
      </p:sp>
      <p:sp>
        <p:nvSpPr>
          <p:cNvPr id="3" name="Footer Placeholder 2" hidden="1"/>
          <p:cNvSpPr>
            <a:spLocks noGrp="1"/>
          </p:cNvSpPr>
          <p:nvPr>
            <p:ph type="ftr" sz="quarter" idx="11"/>
          </p:nvPr>
        </p:nvSpPr>
        <p:spPr/>
        <p:txBody>
          <a:bodyPr/>
          <a:lstStyle/>
          <a:p>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00" y="316800"/>
            <a:ext cx="5644800" cy="26532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7" name="Picture Placeholder 2"/>
          <p:cNvSpPr>
            <a:spLocks noGrp="1"/>
          </p:cNvSpPr>
          <p:nvPr>
            <p:ph type="pic" sz="quarter" idx="13" hasCustomPrompt="1"/>
          </p:nvPr>
        </p:nvSpPr>
        <p:spPr>
          <a:xfrm>
            <a:off x="316800" y="3237372"/>
            <a:ext cx="5644800" cy="2653200"/>
          </a:xfrm>
        </p:spPr>
        <p:txBody>
          <a:bodyPr/>
          <a:lstStyle>
            <a:lvl1pPr marL="0" indent="0">
              <a:buFontTx/>
              <a:buNone/>
              <a:defRPr b="0"/>
            </a:lvl1pPr>
          </a:lstStyle>
          <a:p>
            <a:r>
              <a:rPr lang="en-GB" dirty="0"/>
              <a:t>Click here and add image via Templafy Image Library</a:t>
            </a:r>
            <a:endParaRPr lang="en-GB"/>
          </a:p>
        </p:txBody>
      </p:sp>
      <p:sp>
        <p:nvSpPr>
          <p:cNvPr id="5" name="Picture Placeholder 3"/>
          <p:cNvSpPr>
            <a:spLocks noGrp="1"/>
          </p:cNvSpPr>
          <p:nvPr>
            <p:ph type="pic" sz="quarter" idx="12" hasCustomPrompt="1"/>
          </p:nvPr>
        </p:nvSpPr>
        <p:spPr>
          <a:xfrm>
            <a:off x="6231600" y="316800"/>
            <a:ext cx="5644800" cy="5583600"/>
          </a:xfrm>
        </p:spPr>
        <p:txBody>
          <a:bodyPr/>
          <a:lstStyle>
            <a:lvl1pPr marL="0" indent="0">
              <a:buFontTx/>
              <a:buNone/>
              <a:defRPr b="0"/>
            </a:lvl1pPr>
          </a:lstStyle>
          <a:p>
            <a:r>
              <a:rPr lang="en-GB" dirty="0"/>
              <a:t>Click here and add image via Templafy Image Library</a:t>
            </a:r>
            <a:endParaRPr lang="en-GB"/>
          </a:p>
        </p:txBody>
      </p:sp>
      <p:sp>
        <p:nvSpPr>
          <p:cNvPr id="10" name="Slide Number Placeholder 9"/>
          <p:cNvSpPr>
            <a:spLocks noGrp="1"/>
          </p:cNvSpPr>
          <p:nvPr>
            <p:ph type="sldNum" sz="quarter" idx="16"/>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8" name="Date Placeholder 7" hidden="1"/>
          <p:cNvSpPr>
            <a:spLocks noGrp="1"/>
          </p:cNvSpPr>
          <p:nvPr>
            <p:ph type="dt" sz="half" idx="14"/>
          </p:nvPr>
        </p:nvSpPr>
        <p:spPr/>
        <p:txBody>
          <a:bodyPr/>
          <a:lstStyle/>
          <a:p>
            <a:fld id="{78417F83-4CBA-48F2-BAD0-783AE3701E32}" type="datetimeFigureOut">
              <a:rPr lang="en-GB" smtClean="0"/>
              <a:pPr/>
              <a:t>28/09/2019</a:t>
            </a:fld>
            <a:r>
              <a:rPr lang="en-GB" dirty="0"/>
              <a:t>08/04/2019</a:t>
            </a:r>
          </a:p>
        </p:txBody>
      </p:sp>
      <p:sp>
        <p:nvSpPr>
          <p:cNvPr id="9" name="Footer Placeholder 8" hidden="1"/>
          <p:cNvSpPr>
            <a:spLocks noGrp="1"/>
          </p:cNvSpPr>
          <p:nvPr>
            <p:ph type="ftr" sz="quarter" idx="15"/>
          </p:nvPr>
        </p:nvSpPr>
        <p:spPr/>
        <p:txBody>
          <a:bodyPr/>
          <a:lstStyle/>
          <a:p>
            <a:endParaRPr lang="en-GB" dirty="0"/>
          </a:p>
        </p:txBody>
      </p:sp>
    </p:spTree>
    <p:extLst>
      <p:ext uri="{BB962C8B-B14F-4D97-AF65-F5344CB8AC3E}">
        <p14:creationId xmlns:p14="http://schemas.microsoft.com/office/powerpoint/2010/main" val="2260751815"/>
      </p:ext>
    </p:extLst>
  </p:cSld>
  <p:clrMapOvr>
    <a:masterClrMapping/>
  </p:clrMapOvr>
  <p:extLst>
    <p:ext uri="{DCECCB84-F9BA-43D5-87BE-67443E8EF086}">
      <p15:sldGuideLst xmlns:p15="http://schemas.microsoft.com/office/powerpoint/2012/main">
        <p15:guide id="1" pos="3922" userDrawn="1">
          <p15:clr>
            <a:srgbClr val="A4A3A4"/>
          </p15:clr>
        </p15:guide>
        <p15:guide id="2" pos="3755" userDrawn="1">
          <p15:clr>
            <a:srgbClr val="A4A3A4"/>
          </p15:clr>
        </p15:guide>
        <p15:guide id="3" orient="horz" pos="2039" userDrawn="1">
          <p15:clr>
            <a:srgbClr val="A4A3A4"/>
          </p15:clr>
        </p15:guide>
        <p15:guide id="4" orient="horz" pos="1872"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pictures II">
    <p:spTree>
      <p:nvGrpSpPr>
        <p:cNvPr id="1" name=""/>
        <p:cNvGrpSpPr/>
        <p:nvPr/>
      </p:nvGrpSpPr>
      <p:grpSpPr>
        <a:xfrm>
          <a:off x="0" y="0"/>
          <a:ext cx="0" cy="0"/>
          <a:chOff x="0" y="0"/>
          <a:chExt cx="0" cy="0"/>
        </a:xfrm>
      </p:grpSpPr>
      <p:sp>
        <p:nvSpPr>
          <p:cNvPr id="5" name="Picture Placeholder 1"/>
          <p:cNvSpPr>
            <a:spLocks noGrp="1"/>
          </p:cNvSpPr>
          <p:nvPr>
            <p:ph type="pic" sz="quarter" idx="12" hasCustomPrompt="1"/>
          </p:nvPr>
        </p:nvSpPr>
        <p:spPr>
          <a:xfrm>
            <a:off x="316800" y="316800"/>
            <a:ext cx="5644800" cy="55836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4" name="Picture Placeholder 2"/>
          <p:cNvSpPr>
            <a:spLocks noGrp="1"/>
          </p:cNvSpPr>
          <p:nvPr>
            <p:ph type="pic" sz="quarter" idx="11" hasCustomPrompt="1"/>
          </p:nvPr>
        </p:nvSpPr>
        <p:spPr>
          <a:xfrm>
            <a:off x="6231600" y="316800"/>
            <a:ext cx="5644800" cy="2653200"/>
          </a:xfrm>
        </p:spPr>
        <p:txBody>
          <a:bodyPr/>
          <a:lstStyle>
            <a:lvl1pPr marL="0" indent="0">
              <a:buFontTx/>
              <a:buNone/>
              <a:defRPr b="0"/>
            </a:lvl1pPr>
          </a:lstStyle>
          <a:p>
            <a:r>
              <a:rPr lang="en-GB" dirty="0"/>
              <a:t>Click here and add image via Templafy Image Library</a:t>
            </a:r>
            <a:endParaRPr lang="en-GB"/>
          </a:p>
        </p:txBody>
      </p:sp>
      <p:sp>
        <p:nvSpPr>
          <p:cNvPr id="7" name="Picture Placeholder 3"/>
          <p:cNvSpPr>
            <a:spLocks noGrp="1"/>
          </p:cNvSpPr>
          <p:nvPr>
            <p:ph type="pic" sz="quarter" idx="13" hasCustomPrompt="1"/>
          </p:nvPr>
        </p:nvSpPr>
        <p:spPr>
          <a:xfrm>
            <a:off x="6231600" y="3237372"/>
            <a:ext cx="5644800" cy="2653200"/>
          </a:xfrm>
        </p:spPr>
        <p:txBody>
          <a:bodyPr/>
          <a:lstStyle>
            <a:lvl1pPr marL="0" indent="0">
              <a:buFontTx/>
              <a:buNone/>
              <a:defRPr b="0"/>
            </a:lvl1pPr>
          </a:lstStyle>
          <a:p>
            <a:r>
              <a:rPr lang="en-GB" dirty="0"/>
              <a:t>Click here and add image via Templafy Image Library</a:t>
            </a:r>
            <a:endParaRPr lang="en-GB"/>
          </a:p>
        </p:txBody>
      </p:sp>
      <p:sp>
        <p:nvSpPr>
          <p:cNvPr id="10" name="Slide Number Placeholder 9"/>
          <p:cNvSpPr>
            <a:spLocks noGrp="1"/>
          </p:cNvSpPr>
          <p:nvPr>
            <p:ph type="sldNum" sz="quarter" idx="16"/>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8" name="Date Placeholder 7" hidden="1"/>
          <p:cNvSpPr>
            <a:spLocks noGrp="1"/>
          </p:cNvSpPr>
          <p:nvPr>
            <p:ph type="dt" sz="half" idx="14"/>
          </p:nvPr>
        </p:nvSpPr>
        <p:spPr/>
        <p:txBody>
          <a:bodyPr/>
          <a:lstStyle/>
          <a:p>
            <a:fld id="{78417F83-4CBA-48F2-BAD0-783AE3701E32}" type="datetimeFigureOut">
              <a:rPr lang="en-GB" smtClean="0"/>
              <a:pPr/>
              <a:t>28/09/2019</a:t>
            </a:fld>
            <a:r>
              <a:rPr lang="en-GB" dirty="0"/>
              <a:t>08/04/2019</a:t>
            </a:r>
          </a:p>
        </p:txBody>
      </p:sp>
      <p:sp>
        <p:nvSpPr>
          <p:cNvPr id="9" name="Footer Placeholder 8" hidden="1"/>
          <p:cNvSpPr>
            <a:spLocks noGrp="1"/>
          </p:cNvSpPr>
          <p:nvPr>
            <p:ph type="ftr" sz="quarter" idx="15"/>
          </p:nvPr>
        </p:nvSpPr>
        <p:spPr/>
        <p:txBody>
          <a:bodyPr/>
          <a:lstStyle/>
          <a:p>
            <a:endParaRPr lang="en-GB" dirty="0"/>
          </a:p>
        </p:txBody>
      </p:sp>
    </p:spTree>
    <p:extLst>
      <p:ext uri="{BB962C8B-B14F-4D97-AF65-F5344CB8AC3E}">
        <p14:creationId xmlns:p14="http://schemas.microsoft.com/office/powerpoint/2010/main" val="93570263"/>
      </p:ext>
    </p:extLst>
  </p:cSld>
  <p:clrMapOvr>
    <a:masterClrMapping/>
  </p:clrMapOvr>
  <p:extLst>
    <p:ext uri="{DCECCB84-F9BA-43D5-87BE-67443E8EF086}">
      <p15:sldGuideLst xmlns:p15="http://schemas.microsoft.com/office/powerpoint/2012/main">
        <p15:guide id="1" pos="3922" userDrawn="1">
          <p15:clr>
            <a:srgbClr val="A4A3A4"/>
          </p15:clr>
        </p15:guide>
        <p15:guide id="2" pos="3755" userDrawn="1">
          <p15:clr>
            <a:srgbClr val="A4A3A4"/>
          </p15:clr>
        </p15:guide>
        <p15:guide id="3" orient="horz" pos="2039" userDrawn="1">
          <p15:clr>
            <a:srgbClr val="A4A3A4"/>
          </p15:clr>
        </p15:guide>
        <p15:guide id="4" orient="horz" pos="1872"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ull slide pictur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315913" y="315913"/>
            <a:ext cx="11557000" cy="6220354"/>
          </a:xfrm>
        </p:spPr>
        <p:txBody>
          <a:bodyPr/>
          <a:lstStyle>
            <a:lvl1pPr marL="0" indent="0">
              <a:buFontTx/>
              <a:buNone/>
              <a:defRPr b="0"/>
            </a:lvl1pPr>
          </a:lstStyle>
          <a:p>
            <a:r>
              <a:rPr lang="en-GB" dirty="0"/>
              <a:t>Click here and add image via Templafy Image Library</a:t>
            </a:r>
            <a:endParaRPr lang="en-GB"/>
          </a:p>
        </p:txBody>
      </p:sp>
      <p:sp>
        <p:nvSpPr>
          <p:cNvPr id="8" name="Slide Number Placeholder 7"/>
          <p:cNvSpPr>
            <a:spLocks noGrp="1"/>
          </p:cNvSpPr>
          <p:nvPr>
            <p:ph type="sldNum" sz="quarter" idx="14"/>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2"/>
          </p:nvPr>
        </p:nvSpPr>
        <p:spPr/>
        <p:txBody>
          <a:bodyPr/>
          <a:lstStyle/>
          <a:p>
            <a:fld id="{78417F83-4CBA-48F2-BAD0-783AE3701E32}" type="datetimeFigureOut">
              <a:rPr lang="en-GB" smtClean="0"/>
              <a:pPr/>
              <a:t>28/09/2019</a:t>
            </a:fld>
            <a:r>
              <a:rPr lang="en-GB" dirty="0"/>
              <a:t>08/04/2019</a:t>
            </a:r>
          </a:p>
        </p:txBody>
      </p:sp>
      <p:sp>
        <p:nvSpPr>
          <p:cNvPr id="7" name="Footer Placeholder 6" hidden="1"/>
          <p:cNvSpPr>
            <a:spLocks noGrp="1"/>
          </p:cNvSpPr>
          <p:nvPr>
            <p:ph type="ftr" sz="quarter" idx="13"/>
          </p:nvPr>
        </p:nvSpPr>
        <p:spPr/>
        <p:txBody>
          <a:bodyPr/>
          <a:lstStyle/>
          <a:p>
            <a:endParaRPr lang="en-GB" dirty="0"/>
          </a:p>
        </p:txBody>
      </p:sp>
    </p:spTree>
    <p:extLst>
      <p:ext uri="{BB962C8B-B14F-4D97-AF65-F5344CB8AC3E}">
        <p14:creationId xmlns:p14="http://schemas.microsoft.com/office/powerpoint/2010/main" val="1534947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9" name="Hvid baggrund"/>
          <p:cNvSpPr/>
          <p:nvPr userDrawn="1"/>
        </p:nvSpPr>
        <p:spPr bwMode="auto">
          <a:xfrm>
            <a:off x="0" y="0"/>
            <a:ext cx="12188825"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0" name="Slide Number Placeholder 9"/>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3"/>
          </p:nvPr>
        </p:nvSpPr>
        <p:spPr/>
        <p:txBody>
          <a:bodyPr/>
          <a:lstStyle/>
          <a:p>
            <a:fld id="{78417F83-4CBA-48F2-BAD0-783AE3701E32}" type="datetimeFigureOut">
              <a:rPr lang="en-GB" smtClean="0"/>
              <a:pPr/>
              <a:t>28/09/2019</a:t>
            </a:fld>
            <a:r>
              <a:rPr lang="en-GB" dirty="0"/>
              <a:t>08/04/2019</a:t>
            </a:r>
          </a:p>
        </p:txBody>
      </p:sp>
      <p:sp>
        <p:nvSpPr>
          <p:cNvPr id="8" name="Footer Placeholder 7" hidden="1"/>
          <p:cNvSpPr>
            <a:spLocks noGrp="1"/>
          </p:cNvSpPr>
          <p:nvPr>
            <p:ph type="ftr" sz="quarter" idx="14"/>
          </p:nvPr>
        </p:nvSpPr>
        <p:spPr/>
        <p:txBody>
          <a:bodyPr/>
          <a:lstStyle/>
          <a:p>
            <a:endParaRPr lang="en-GB" dirty="0"/>
          </a:p>
        </p:txBody>
      </p:sp>
      <p:sp>
        <p:nvSpPr>
          <p:cNvPr id="11" name="Text Placeholder 61"/>
          <p:cNvSpPr>
            <a:spLocks noGrp="1"/>
          </p:cNvSpPr>
          <p:nvPr>
            <p:ph type="body" sz="quarter" idx="16" hasCustomPrompt="1"/>
          </p:nvPr>
        </p:nvSpPr>
        <p:spPr>
          <a:xfrm>
            <a:off x="1845940" y="1412776"/>
            <a:ext cx="8496944" cy="3744416"/>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algn="ctr">
              <a:buFontTx/>
              <a:buNone/>
              <a:defRPr/>
            </a:lvl3pPr>
          </a:lstStyle>
          <a:p>
            <a:pPr lvl="0"/>
            <a:r>
              <a:rPr lang="en-GB" dirty="0"/>
              <a:t>Click to add Quote text, for next level ENTER and TAB</a:t>
            </a:r>
            <a:endParaRPr lang="en-GB"/>
          </a:p>
          <a:p>
            <a:pPr lvl="1"/>
            <a:r>
              <a:rPr lang="en-GB" dirty="0"/>
              <a:t>Second level</a:t>
            </a:r>
            <a:endParaRPr lang="en-GB"/>
          </a:p>
          <a:p>
            <a:pPr lvl="2"/>
            <a:endParaRPr lang="en-GB" dirty="0"/>
          </a:p>
        </p:txBody>
      </p:sp>
    </p:spTree>
    <p:extLst>
      <p:ext uri="{BB962C8B-B14F-4D97-AF65-F5344CB8AC3E}">
        <p14:creationId xmlns:p14="http://schemas.microsoft.com/office/powerpoint/2010/main" val="1796140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and Quote slide">
    <p:spTree>
      <p:nvGrpSpPr>
        <p:cNvPr id="1" name=""/>
        <p:cNvGrpSpPr/>
        <p:nvPr/>
      </p:nvGrpSpPr>
      <p:grpSpPr>
        <a:xfrm>
          <a:off x="0" y="0"/>
          <a:ext cx="0" cy="0"/>
          <a:chOff x="0" y="0"/>
          <a:chExt cx="0" cy="0"/>
        </a:xfrm>
      </p:grpSpPr>
      <p:sp>
        <p:nvSpPr>
          <p:cNvPr id="8" name="Hvid baggrund"/>
          <p:cNvSpPr/>
          <p:nvPr userDrawn="1"/>
        </p:nvSpPr>
        <p:spPr bwMode="auto">
          <a:xfrm>
            <a:off x="0" y="0"/>
            <a:ext cx="12188825"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5" name="Title 1"/>
          <p:cNvSpPr>
            <a:spLocks noGrp="1"/>
          </p:cNvSpPr>
          <p:nvPr>
            <p:ph type="title"/>
          </p:nvPr>
        </p:nvSpPr>
        <p:spPr>
          <a:xfrm>
            <a:off x="315913" y="230400"/>
            <a:ext cx="11563200" cy="752400"/>
          </a:xfrm>
        </p:spPr>
        <p:txBody>
          <a:bodyPr anchor="t" anchorCtr="0"/>
          <a:lstStyle/>
          <a:p>
            <a:r>
              <a:rPr lang="en-GB" dirty="0"/>
              <a:t>Click to edit Master title style</a:t>
            </a:r>
            <a:endParaRPr lang="en-GB"/>
          </a:p>
        </p:txBody>
      </p:sp>
      <p:sp>
        <p:nvSpPr>
          <p:cNvPr id="7" name="Text Placeholder 2"/>
          <p:cNvSpPr>
            <a:spLocks noGrp="1"/>
          </p:cNvSpPr>
          <p:nvPr>
            <p:ph type="body" sz="quarter" idx="11" hasCustomPrompt="1"/>
          </p:nvPr>
        </p:nvSpPr>
        <p:spPr>
          <a:xfrm>
            <a:off x="2998068" y="1853461"/>
            <a:ext cx="6264696" cy="2725288"/>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marL="576000" indent="0">
              <a:buNone/>
              <a:defRPr/>
            </a:lvl3pPr>
          </a:lstStyle>
          <a:p>
            <a:pPr lvl="0"/>
            <a:r>
              <a:rPr lang="en-GB" dirty="0"/>
              <a:t>Click to add Quote text, for next level ENTER and TAB</a:t>
            </a:r>
            <a:endParaRPr lang="en-GB"/>
          </a:p>
          <a:p>
            <a:pPr lvl="1"/>
            <a:r>
              <a:rPr lang="en-GB" dirty="0"/>
              <a:t>Second level</a:t>
            </a:r>
            <a:endParaRPr lang="en-GB"/>
          </a:p>
        </p:txBody>
      </p:sp>
      <p:sp>
        <p:nvSpPr>
          <p:cNvPr id="11" name="Slide Number Placeholder 10"/>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3"/>
          </p:nvPr>
        </p:nvSpPr>
        <p:spPr/>
        <p:txBody>
          <a:bodyPr/>
          <a:lstStyle/>
          <a:p>
            <a:fld id="{78417F83-4CBA-48F2-BAD0-783AE3701E32}" type="datetimeFigureOut">
              <a:rPr lang="en-GB" smtClean="0"/>
              <a:pPr/>
              <a:t>28/09/2019</a:t>
            </a:fld>
            <a:r>
              <a:rPr lang="en-GB" dirty="0"/>
              <a:t>08/04/2019</a:t>
            </a:r>
          </a:p>
        </p:txBody>
      </p:sp>
      <p:sp>
        <p:nvSpPr>
          <p:cNvPr id="10" name="Footer Placeholder 9" hidden="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1495154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ull slide content">
    <p:spTree>
      <p:nvGrpSpPr>
        <p:cNvPr id="1" name=""/>
        <p:cNvGrpSpPr/>
        <p:nvPr/>
      </p:nvGrpSpPr>
      <p:grpSpPr>
        <a:xfrm>
          <a:off x="0" y="0"/>
          <a:ext cx="0" cy="0"/>
          <a:chOff x="0" y="0"/>
          <a:chExt cx="0" cy="0"/>
        </a:xfrm>
      </p:grpSpPr>
      <p:sp>
        <p:nvSpPr>
          <p:cNvPr id="5" name="Content Placeholder 1"/>
          <p:cNvSpPr>
            <a:spLocks noGrp="1"/>
          </p:cNvSpPr>
          <p:nvPr>
            <p:ph sz="quarter" idx="12"/>
          </p:nvPr>
        </p:nvSpPr>
        <p:spPr>
          <a:xfrm>
            <a:off x="328613" y="328612"/>
            <a:ext cx="11550650" cy="6213475"/>
          </a:xfrm>
        </p:spPr>
        <p:txBody>
          <a:body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8" name="Slide Number Placeholder 7"/>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3"/>
          </p:nvPr>
        </p:nvSpPr>
        <p:spPr/>
        <p:txBody>
          <a:bodyPr/>
          <a:lstStyle/>
          <a:p>
            <a:fld id="{78417F83-4CBA-48F2-BAD0-783AE3701E32}" type="datetimeFigureOut">
              <a:rPr lang="en-GB" smtClean="0"/>
              <a:pPr/>
              <a:t>28/09/2019</a:t>
            </a:fld>
            <a:r>
              <a:rPr lang="en-GB" dirty="0"/>
              <a:t>08/04/2019</a:t>
            </a:r>
          </a:p>
        </p:txBody>
      </p:sp>
      <p:sp>
        <p:nvSpPr>
          <p:cNvPr id="7" name="Footer Placeholder 6" hidden="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78156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GB"/>
          </a:p>
        </p:txBody>
      </p:sp>
      <p:sp>
        <p:nvSpPr>
          <p:cNvPr id="6" name="TextBox 5"/>
          <p:cNvSpPr txBox="1"/>
          <p:nvPr userDrawn="1"/>
        </p:nvSpPr>
        <p:spPr>
          <a:xfrm>
            <a:off x="-2160355" y="1022476"/>
            <a:ext cx="2012649" cy="473425"/>
          </a:xfrm>
          <a:prstGeom prst="rect">
            <a:avLst/>
          </a:prstGeom>
          <a:noFill/>
        </p:spPr>
        <p:txBody>
          <a:bodyPr wrap="square" lIns="0" tIns="0" rIns="0" bIns="0" rtlCol="0">
            <a:noAutofit/>
          </a:bodyPr>
          <a:lstStyle/>
          <a:p>
            <a:pPr algn="r">
              <a:lnSpc>
                <a:spcPct val="100000"/>
              </a:lnSpc>
            </a:pPr>
            <a:r>
              <a:rPr lang="en-GB" sz="1000" noProof="1">
                <a:solidFill>
                  <a:schemeClr val="tx1">
                    <a:lumMod val="75000"/>
                    <a:lumOff val="25000"/>
                  </a:schemeClr>
                </a:solidFill>
              </a:rPr>
              <a:t>Ændr 2. linje i overskriften </a:t>
            </a:r>
            <a:br>
              <a:rPr lang="en-GB" sz="1000" noProof="1">
                <a:solidFill>
                  <a:schemeClr val="tx1">
                    <a:lumMod val="75000"/>
                    <a:lumOff val="25000"/>
                  </a:schemeClr>
                </a:solidFill>
              </a:rPr>
            </a:br>
            <a:r>
              <a:rPr lang="en-GB" sz="1000" noProof="1">
                <a:solidFill>
                  <a:schemeClr val="tx1">
                    <a:lumMod val="75000"/>
                    <a:lumOff val="25000"/>
                  </a:schemeClr>
                </a:solidFill>
              </a:rPr>
              <a:t>til AU Passata Light</a:t>
            </a:r>
            <a:endParaRPr lang="en-GB"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28/09/2019</a:t>
            </a:fld>
            <a:r>
              <a:rPr lang="en-GB" dirty="0"/>
              <a:t>08/04/2019</a:t>
            </a:r>
          </a:p>
        </p:txBody>
      </p:sp>
      <p:sp>
        <p:nvSpPr>
          <p:cNvPr id="8" name="Footer Placeholder 7" hidden="1"/>
          <p:cNvSpPr>
            <a:spLocks noGrp="1"/>
          </p:cNvSpPr>
          <p:nvPr>
            <p:ph type="ftr" sz="quarter" idx="11"/>
          </p:nvPr>
        </p:nvSpPr>
        <p:spPr/>
        <p:txBody>
          <a:bodyPr/>
          <a:lstStyle/>
          <a:p>
            <a:endParaRPr lang="en-GB"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3" name="Rectangle 2"/>
          <p:cNvSpPr/>
          <p:nvPr userDrawn="1"/>
        </p:nvSpPr>
        <p:spPr bwMode="auto">
          <a:xfrm>
            <a:off x="765820" y="1340768"/>
            <a:ext cx="1224136" cy="504056"/>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5" name="Slide Number Placeholder 4"/>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10"/>
          </p:nvPr>
        </p:nvSpPr>
        <p:spPr/>
        <p:txBody>
          <a:bodyPr/>
          <a:lstStyle/>
          <a:p>
            <a:fld id="{78417F83-4CBA-48F2-BAD0-783AE3701E32}" type="datetimeFigureOut">
              <a:rPr lang="en-GB" smtClean="0"/>
              <a:pPr/>
              <a:t>28/09/2019</a:t>
            </a:fld>
            <a:r>
              <a:rPr lang="en-GB" dirty="0"/>
              <a:t>08/04/2019</a:t>
            </a:r>
          </a:p>
        </p:txBody>
      </p:sp>
      <p:sp>
        <p:nvSpPr>
          <p:cNvPr id="4" name="Footer Placeholder 3" hidden="1"/>
          <p:cNvSpPr>
            <a:spLocks noGrp="1"/>
          </p:cNvSpPr>
          <p:nvPr>
            <p:ph type="ftr" sz="quarter" idx="11"/>
          </p:nvPr>
        </p:nvSpPr>
        <p:spPr/>
        <p:txBody>
          <a:bodyPr/>
          <a:lstStyle/>
          <a:p>
            <a:endParaRPr lang="en-GB"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Logo">
    <p:bg>
      <p:bgPr>
        <a:solidFill>
          <a:schemeClr val="bg1"/>
        </a:solidFill>
        <a:effectLst/>
      </p:bgPr>
    </p:bg>
    <p:spTree>
      <p:nvGrpSpPr>
        <p:cNvPr id="1" name=""/>
        <p:cNvGrpSpPr/>
        <p:nvPr/>
      </p:nvGrpSpPr>
      <p:grpSpPr>
        <a:xfrm>
          <a:off x="0" y="0"/>
          <a:ext cx="0" cy="0"/>
          <a:chOff x="0" y="0"/>
          <a:chExt cx="0" cy="0"/>
        </a:xfrm>
      </p:grpSpPr>
      <p:sp>
        <p:nvSpPr>
          <p:cNvPr id="8"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pic>
        <p:nvPicPr>
          <p:cNvPr id="6"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8776" y="2163364"/>
            <a:ext cx="2531272" cy="2531272"/>
          </a:xfrm>
          <a:prstGeom prst="rect">
            <a:avLst/>
          </a:prstGeom>
        </p:spPr>
      </p:pic>
      <p:sp>
        <p:nvSpPr>
          <p:cNvPr id="5" name="Date Placeholder 4" hidden="1"/>
          <p:cNvSpPr>
            <a:spLocks noGrp="1"/>
          </p:cNvSpPr>
          <p:nvPr>
            <p:ph type="dt" sz="half" idx="10"/>
          </p:nvPr>
        </p:nvSpPr>
        <p:spPr/>
        <p:txBody>
          <a:bodyPr/>
          <a:lstStyle/>
          <a:p>
            <a:fld id="{78417F83-4CBA-48F2-BAD0-783AE3701E32}" type="datetimeFigureOut">
              <a:rPr lang="en-GB" smtClean="0"/>
              <a:pPr/>
              <a:t>28/09/2019</a:t>
            </a:fld>
            <a:r>
              <a:rPr lang="en-GB" dirty="0"/>
              <a:t>08/04/2019</a:t>
            </a:r>
          </a:p>
        </p:txBody>
      </p:sp>
      <p:sp>
        <p:nvSpPr>
          <p:cNvPr id="7" name="Footer Placeholder 6" hidden="1"/>
          <p:cNvSpPr>
            <a:spLocks noGrp="1"/>
          </p:cNvSpPr>
          <p:nvPr>
            <p:ph type="ftr" sz="quarter" idx="11"/>
          </p:nvPr>
        </p:nvSpPr>
        <p:spPr/>
        <p:txBody>
          <a:bodyPr/>
          <a:lstStyle/>
          <a:p>
            <a:endParaRPr lang="en-GB" dirty="0"/>
          </a:p>
        </p:txBody>
      </p:sp>
      <p:sp>
        <p:nvSpPr>
          <p:cNvPr id="9"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37974406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sp>
        <p:nvSpPr>
          <p:cNvPr id="16"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sp>
        <p:nvSpPr>
          <p:cNvPr id="34" name="Pladsholder til tekst 2"/>
          <p:cNvSpPr txBox="1">
            <a:spLocks/>
          </p:cNvSpPr>
          <p:nvPr userDrawn="1"/>
        </p:nvSpPr>
        <p:spPr>
          <a:xfrm>
            <a:off x="1090914" y="2098689"/>
            <a:ext cx="12745416"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nSpc>
                <a:spcPct val="85000"/>
              </a:lnSpc>
            </a:pPr>
            <a:r>
              <a:rPr lang="en-GB" sz="10000" kern="0" dirty="0">
                <a:solidFill>
                  <a:schemeClr val="accent6"/>
                </a:solidFill>
                <a:latin typeface="AU Peto" panose="040C0B07020602020301" pitchFamily="82" charset="0"/>
              </a:rPr>
              <a:t>Aarhus</a:t>
            </a:r>
            <a:endParaRPr lang="en-GB"/>
          </a:p>
        </p:txBody>
      </p:sp>
      <p:sp>
        <p:nvSpPr>
          <p:cNvPr id="6" name="Pladsholder til tekst 2"/>
          <p:cNvSpPr txBox="1">
            <a:spLocks/>
          </p:cNvSpPr>
          <p:nvPr userDrawn="1"/>
        </p:nvSpPr>
        <p:spPr>
          <a:xfrm>
            <a:off x="7439540" y="2093600"/>
            <a:ext cx="4356484"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nSpc>
                <a:spcPct val="85000"/>
              </a:lnSpc>
            </a:pPr>
            <a:r>
              <a:rPr lang="en-GB" sz="10000" kern="0" dirty="0" err="1">
                <a:solidFill>
                  <a:schemeClr val="bg1"/>
                </a:solidFill>
                <a:latin typeface="AU Peto" panose="040C0B07020602020301" pitchFamily="82" charset="0"/>
              </a:rPr>
              <a:t>uni</a:t>
            </a:r>
            <a:endParaRPr lang="en-GB" sz="10000" kern="0" dirty="0">
              <a:solidFill>
                <a:schemeClr val="bg1"/>
              </a:solidFill>
              <a:latin typeface="AU Peto" panose="040C0B07020602020301" pitchFamily="82" charset="0"/>
            </a:endParaRPr>
          </a:p>
        </p:txBody>
      </p:sp>
      <p:sp>
        <p:nvSpPr>
          <p:cNvPr id="7" name="Pladsholder til tekst 2"/>
          <p:cNvSpPr txBox="1">
            <a:spLocks/>
          </p:cNvSpPr>
          <p:nvPr userDrawn="1"/>
        </p:nvSpPr>
        <p:spPr>
          <a:xfrm>
            <a:off x="1881492" y="3428550"/>
            <a:ext cx="9289032"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gn="ctr">
              <a:lnSpc>
                <a:spcPct val="85000"/>
              </a:lnSpc>
            </a:pPr>
            <a:r>
              <a:rPr lang="en-GB" sz="10000" kern="0" dirty="0" err="1">
                <a:solidFill>
                  <a:schemeClr val="bg1"/>
                </a:solidFill>
                <a:latin typeface="AU Peto" panose="040C0B07020602020301" pitchFamily="82" charset="0"/>
              </a:rPr>
              <a:t>versiet</a:t>
            </a:r>
            <a:endParaRPr lang="en-GB" sz="10000" dirty="0">
              <a:solidFill>
                <a:schemeClr val="bg1"/>
              </a:solidFill>
              <a:latin typeface="AU Peto" panose="040C0B07020602020301" pitchFamily="82" charset="0"/>
            </a:endParaRPr>
          </a:p>
        </p:txBody>
      </p:sp>
      <p:sp>
        <p:nvSpPr>
          <p:cNvPr id="8" name="Date Placeholder 4" hidden="1"/>
          <p:cNvSpPr>
            <a:spLocks noGrp="1"/>
          </p:cNvSpPr>
          <p:nvPr>
            <p:ph type="dt" sz="half" idx="10"/>
          </p:nvPr>
        </p:nvSpPr>
        <p:spPr>
          <a:xfrm>
            <a:off x="0" y="7020000"/>
            <a:ext cx="0" cy="0"/>
          </a:xfrm>
        </p:spPr>
        <p:txBody>
          <a:bodyPr/>
          <a:lstStyle/>
          <a:p>
            <a:fld id="{78417F83-4CBA-48F2-BAD0-783AE3701E32}" type="datetimeFigureOut">
              <a:rPr lang="en-GB" smtClean="0"/>
              <a:pPr/>
              <a:t>28/09/2019</a:t>
            </a:fld>
            <a:r>
              <a:rPr lang="en-GB" dirty="0"/>
              <a:t>08/04/2019</a:t>
            </a:r>
          </a:p>
        </p:txBody>
      </p:sp>
      <p:sp>
        <p:nvSpPr>
          <p:cNvPr id="9" name="Footer Placeholder 6" hidden="1"/>
          <p:cNvSpPr>
            <a:spLocks noGrp="1"/>
          </p:cNvSpPr>
          <p:nvPr>
            <p:ph type="ftr" sz="quarter" idx="11"/>
          </p:nvPr>
        </p:nvSpPr>
        <p:spPr>
          <a:xfrm>
            <a:off x="0" y="7020000"/>
            <a:ext cx="0" cy="0"/>
          </a:xfrm>
        </p:spPr>
        <p:txBody>
          <a:bodyPr/>
          <a:lstStyle/>
          <a:p>
            <a:endParaRPr lang="en-GB" dirty="0"/>
          </a:p>
        </p:txBody>
      </p:sp>
      <p:sp>
        <p:nvSpPr>
          <p:cNvPr id="10"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926240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text">
    <p:spTree>
      <p:nvGrpSpPr>
        <p:cNvPr id="1" name=""/>
        <p:cNvGrpSpPr/>
        <p:nvPr/>
      </p:nvGrpSpPr>
      <p:grpSpPr>
        <a:xfrm>
          <a:off x="0" y="0"/>
          <a:ext cx="0" cy="0"/>
          <a:chOff x="0" y="0"/>
          <a:chExt cx="0" cy="0"/>
        </a:xfrm>
      </p:grpSpPr>
      <p:sp>
        <p:nvSpPr>
          <p:cNvPr id="21"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sp>
        <p:nvSpPr>
          <p:cNvPr id="19" name="White Top Rectangle"/>
          <p:cNvSpPr>
            <a:spLocks noChangeArrowheads="1"/>
          </p:cNvSpPr>
          <p:nvPr userDrawn="1"/>
        </p:nvSpPr>
        <p:spPr bwMode="auto">
          <a:xfrm>
            <a:off x="985838" y="3443622"/>
            <a:ext cx="648000" cy="46800"/>
          </a:xfrm>
          <a:prstGeom prst="rect">
            <a:avLst/>
          </a:prstGeom>
          <a:solidFill>
            <a:schemeClr val="bg1"/>
          </a:solidFill>
          <a:ln w="9525">
            <a:noFill/>
            <a:miter lim="800000"/>
            <a:headEnd/>
            <a:tailEnd/>
          </a:ln>
          <a:effectLst/>
        </p:spPr>
        <p:txBody>
          <a:bodyPr wrap="none" anchor="ctr"/>
          <a:lstStyle/>
          <a:p>
            <a:pPr>
              <a:defRPr/>
            </a:pPr>
            <a:endParaRPr lang="en-GB" sz="4799" dirty="0"/>
          </a:p>
        </p:txBody>
      </p:sp>
      <p:sp>
        <p:nvSpPr>
          <p:cNvPr id="34819" name="Title 1"/>
          <p:cNvSpPr>
            <a:spLocks noGrp="1" noChangeArrowheads="1"/>
          </p:cNvSpPr>
          <p:nvPr>
            <p:ph type="ctrTitle"/>
          </p:nvPr>
        </p:nvSpPr>
        <p:spPr>
          <a:xfrm>
            <a:off x="981844" y="1520315"/>
            <a:ext cx="9543307" cy="1779553"/>
          </a:xfrm>
        </p:spPr>
        <p:txBody>
          <a:bodyPr wrap="square" anchor="b" anchorCtr="0">
            <a:noAutofit/>
          </a:bodyPr>
          <a:lstStyle>
            <a:lvl1pPr>
              <a:lnSpc>
                <a:spcPct val="90000"/>
              </a:lnSpc>
              <a:defRPr sz="6000" baseline="0">
                <a:solidFill>
                  <a:schemeClr val="bg1"/>
                </a:solidFill>
                <a:latin typeface="AU Passata Light" panose="020B0303030902030804" pitchFamily="34" charset="0"/>
              </a:defRPr>
            </a:lvl1pPr>
          </a:lstStyle>
          <a:p>
            <a:r>
              <a:rPr lang="en-GB" dirty="0"/>
              <a:t>Click to edit Master title style</a:t>
            </a:r>
            <a:endParaRPr lang="en-GB"/>
          </a:p>
        </p:txBody>
      </p:sp>
      <p:sp>
        <p:nvSpPr>
          <p:cNvPr id="4" name="Text Placeholder 3"/>
          <p:cNvSpPr>
            <a:spLocks noGrp="1"/>
          </p:cNvSpPr>
          <p:nvPr>
            <p:ph type="body" sz="quarter" idx="11"/>
          </p:nvPr>
        </p:nvSpPr>
        <p:spPr>
          <a:xfrm>
            <a:off x="985838" y="3715431"/>
            <a:ext cx="7161212" cy="1746085"/>
          </a:xfrm>
        </p:spPr>
        <p:txBody>
          <a:bodyPr/>
          <a:lstStyle>
            <a:lvl1pPr marL="0" indent="0">
              <a:lnSpc>
                <a:spcPct val="101000"/>
              </a:lnSpc>
              <a:buFontTx/>
              <a:buNone/>
              <a:defRPr sz="27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endParaRPr lang="en-GB"/>
          </a:p>
        </p:txBody>
      </p:sp>
      <p:sp>
        <p:nvSpPr>
          <p:cNvPr id="22" name="TextBox 21"/>
          <p:cNvSpPr txBox="1"/>
          <p:nvPr userDrawn="1"/>
        </p:nvSpPr>
        <p:spPr>
          <a:xfrm>
            <a:off x="-2160355" y="2132856"/>
            <a:ext cx="2012649" cy="738664"/>
          </a:xfrm>
          <a:prstGeom prst="rect">
            <a:avLst/>
          </a:prstGeom>
          <a:noFill/>
        </p:spPr>
        <p:txBody>
          <a:bodyPr wrap="square" lIns="0" tIns="0" rIns="0" bIns="0" rtlCol="0">
            <a:noAutofit/>
          </a:bodyPr>
          <a:lstStyle/>
          <a:p>
            <a:pPr algn="r">
              <a:lnSpc>
                <a:spcPct val="100000"/>
              </a:lnSpc>
            </a:pPr>
            <a:r>
              <a:rPr lang="en-GB" sz="1000" noProof="1">
                <a:solidFill>
                  <a:schemeClr val="tx1">
                    <a:lumMod val="75000"/>
                    <a:lumOff val="25000"/>
                  </a:schemeClr>
                </a:solidFill>
              </a:rPr>
              <a:t>Ændr 2. linje i overskriften </a:t>
            </a:r>
            <a:br>
              <a:rPr lang="en-GB" sz="1000" noProof="1">
                <a:solidFill>
                  <a:schemeClr val="tx1">
                    <a:lumMod val="75000"/>
                    <a:lumOff val="25000"/>
                  </a:schemeClr>
                </a:solidFill>
              </a:rPr>
            </a:br>
            <a:r>
              <a:rPr lang="en-GB" sz="1000" noProof="1">
                <a:solidFill>
                  <a:schemeClr val="tx1">
                    <a:lumMod val="75000"/>
                    <a:lumOff val="25000"/>
                  </a:schemeClr>
                </a:solidFill>
              </a:rPr>
              <a:t>til AU Passata bold</a:t>
            </a:r>
            <a:endParaRPr lang="en-GB" sz="4799" dirty="0"/>
          </a:p>
        </p:txBody>
      </p:sp>
      <p:sp>
        <p:nvSpPr>
          <p:cNvPr id="38"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dirty="0">
                <a:solidFill>
                  <a:schemeClr val="bg1"/>
                </a:solidFill>
                <a:latin typeface="AU Passata Light" pitchFamily="34" charset="0"/>
              </a:rPr>
              <a:t>Department of Engineering</a:t>
            </a:r>
          </a:p>
        </p:txBody>
      </p:sp>
      <p:sp>
        <p:nvSpPr>
          <p:cNvPr id="43"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bg1"/>
                </a:solidFill>
                <a:effectLst/>
                <a:latin typeface="AU Passata" pitchFamily="34" charset="0"/>
              </a:rPr>
              <a:t>Aarhus
University</a:t>
            </a:r>
          </a:p>
        </p:txBody>
      </p:sp>
      <p:sp>
        <p:nvSpPr>
          <p:cNvPr id="39" name="Date_DateCustomA"/>
          <p:cNvSpPr txBox="1">
            <a:spLocks noChangeArrowheads="1"/>
          </p:cNvSpPr>
          <p:nvPr userDrawn="1"/>
        </p:nvSpPr>
        <p:spPr bwMode="auto">
          <a:xfrm>
            <a:off x="3691333" y="5997600"/>
            <a:ext cx="2271840"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en-GB" sz="700" b="0" cap="all" baseline="0" dirty="0">
                <a:solidFill>
                  <a:schemeClr val="bg1"/>
                </a:solidFill>
                <a:latin typeface="+mn-lt"/>
              </a:rPr>
              <a:t>7 October 2019</a:t>
            </a:r>
          </a:p>
        </p:txBody>
      </p:sp>
      <p:sp>
        <p:nvSpPr>
          <p:cNvPr id="41" name="USR_Title"/>
          <p:cNvSpPr txBox="1">
            <a:spLocks noChangeArrowheads="1"/>
          </p:cNvSpPr>
          <p:nvPr userDrawn="1"/>
        </p:nvSpPr>
        <p:spPr bwMode="auto">
          <a:xfrm>
            <a:off x="6225653" y="5895264"/>
            <a:ext cx="2982416" cy="684512"/>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endParaRPr lang="en-GB" sz="700" b="0" cap="all" baseline="0" dirty="0">
              <a:solidFill>
                <a:schemeClr val="bg1"/>
              </a:solidFill>
              <a:latin typeface="+mn-lt"/>
            </a:endParaRPr>
          </a:p>
          <a:p>
            <a:pPr algn="l">
              <a:lnSpc>
                <a:spcPct val="95000"/>
              </a:lnSpc>
              <a:defRPr/>
            </a:pPr>
            <a:r>
              <a:rPr lang="en-GB" sz="700" b="0" cap="all" baseline="0" dirty="0">
                <a:solidFill>
                  <a:schemeClr val="bg1"/>
                </a:solidFill>
                <a:latin typeface="+mn-lt"/>
              </a:rPr>
              <a:t>Christian Legaard </a:t>
            </a:r>
          </a:p>
        </p:txBody>
      </p:sp>
      <p:pic>
        <p:nvPicPr>
          <p:cNvPr id="17" name="Au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400" y="5997600"/>
            <a:ext cx="557569" cy="558000"/>
          </a:xfrm>
          <a:prstGeom prst="rect">
            <a:avLst/>
          </a:prstGeom>
        </p:spPr>
      </p:pic>
      <p:pic>
        <p:nvPicPr>
          <p:cNvPr id="23" name="Billede stre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73200" y="5997600"/>
            <a:ext cx="71734" cy="557999"/>
          </a:xfrm>
          <a:prstGeom prst="rect">
            <a:avLst/>
          </a:prstGeom>
        </p:spPr>
      </p:pic>
      <p:pic>
        <p:nvPicPr>
          <p:cNvPr id="124960140" name="SecondaryLogo"/>
          <p:cNvPicPr>
            <a:picLocks noChangeAspect="1"/>
          </p:cNvPicPr>
          <p:nvPr/>
        </p:nvPicPr>
        <p:blipFill>
          <a:blip r:embed="rId4"/>
          <a:stretch>
            <a:fillRect/>
          </a:stretch>
        </p:blipFill>
        <p:spPr>
          <a:xfrm>
            <a:off x="10206000" y="5997600"/>
            <a:ext cx="1658237" cy="558000"/>
          </a:xfrm>
          <a:prstGeom prst="rect">
            <a:avLst/>
          </a:prstGeom>
        </p:spPr>
      </p:pic>
      <p:sp>
        <p:nvSpPr>
          <p:cNvPr id="5" name="Slide Number Placeholder 4"/>
          <p:cNvSpPr>
            <a:spLocks noGrp="1"/>
          </p:cNvSpPr>
          <p:nvPr>
            <p:ph type="sldNum" sz="quarter" idx="14"/>
          </p:nvPr>
        </p:nvSpPr>
        <p:spPr>
          <a:xfrm>
            <a:off x="11807992" y="6581497"/>
            <a:ext cx="252000" cy="153888"/>
          </a:xfrm>
        </p:spPr>
        <p:txBody>
          <a:bodyPr/>
          <a:lstStyle>
            <a:lvl1pPr>
              <a:defRPr>
                <a:solidFill>
                  <a:schemeClr val="bg1"/>
                </a:solidFill>
              </a:defRPr>
            </a:lvl1p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12"/>
          </p:nvPr>
        </p:nvSpPr>
        <p:spPr/>
        <p:txBody>
          <a:bodyPr/>
          <a:lstStyle/>
          <a:p>
            <a:fld id="{78417F83-4CBA-48F2-BAD0-783AE3701E32}" type="datetimeFigureOut">
              <a:rPr lang="en-GB" smtClean="0"/>
              <a:pPr/>
              <a:t>28/09/2019</a:t>
            </a:fld>
            <a:r>
              <a:rPr lang="en-GB" dirty="0"/>
              <a:t>08/04/2019</a:t>
            </a:r>
          </a:p>
        </p:txBody>
      </p:sp>
      <p:sp>
        <p:nvSpPr>
          <p:cNvPr id="3" name="Footer Placeholder 2" hidden="1"/>
          <p:cNvSpPr>
            <a:spLocks noGrp="1"/>
          </p:cNvSpPr>
          <p:nvPr>
            <p:ph type="ftr" sz="quarter" idx="13"/>
          </p:nvPr>
        </p:nvSpPr>
        <p:spPr/>
        <p:txBody>
          <a:bodyPr/>
          <a:lstStyle/>
          <a:p>
            <a:endParaRPr lang="en-GB" dirty="0"/>
          </a:p>
        </p:txBody>
      </p:sp>
    </p:spTree>
    <p:extLst>
      <p:ext uri="{BB962C8B-B14F-4D97-AF65-F5344CB8AC3E}">
        <p14:creationId xmlns:p14="http://schemas.microsoft.com/office/powerpoint/2010/main" val="1127008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Aarhus Universitet">
    <p:bg>
      <p:bgPr>
        <a:solidFill>
          <a:schemeClr val="bg1"/>
        </a:solidFill>
        <a:effectLst/>
      </p:bgPr>
    </p:bg>
    <p:spTree>
      <p:nvGrpSpPr>
        <p:cNvPr id="1" name=""/>
        <p:cNvGrpSpPr/>
        <p:nvPr/>
      </p:nvGrpSpPr>
      <p:grpSpPr>
        <a:xfrm>
          <a:off x="0" y="0"/>
          <a:ext cx="0" cy="0"/>
          <a:chOff x="0" y="0"/>
          <a:chExt cx="0" cy="0"/>
        </a:xfrm>
      </p:grpSpPr>
      <p:sp>
        <p:nvSpPr>
          <p:cNvPr id="8"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sp>
        <p:nvSpPr>
          <p:cNvPr id="5" name="LAN_AUWBreak"/>
          <p:cNvSpPr/>
          <p:nvPr userDrawn="1"/>
        </p:nvSpPr>
        <p:spPr bwMode="auto">
          <a:xfrm>
            <a:off x="6022613" y="2804400"/>
            <a:ext cx="65" cy="757567"/>
          </a:xfrm>
          <a:prstGeom prst="rect">
            <a:avLst/>
          </a:prstGeom>
          <a:noFill/>
          <a:ln w="1778" cap="flat" cmpd="sng" algn="ctr">
            <a:noFill/>
            <a:prstDash val="solid"/>
            <a:round/>
            <a:headEnd type="none" w="med" len="med"/>
            <a:tailEnd type="none" w="med" len="med"/>
          </a:ln>
          <a:effectLst/>
        </p:spPr>
        <p:txBody>
          <a:bodyPr vert="horz" wrap="none" lIns="0" tIns="183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4000" b="0" i="0" u="none" strike="noStrike" cap="all" normalizeH="0" baseline="0" noProof="1">
                <a:ln>
                  <a:noFill/>
                </a:ln>
                <a:solidFill>
                  <a:schemeClr val="bg1"/>
                </a:solidFill>
                <a:effectLst/>
                <a:latin typeface="AU Passata" pitchFamily="34" charset="0"/>
              </a:rPr>
              <a:t>Aarhus
University</a:t>
            </a:r>
          </a:p>
        </p:txBody>
      </p:sp>
      <p:pic>
        <p:nvPicPr>
          <p:cNvPr id="6" name="Logo whit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18268" y="2864711"/>
            <a:ext cx="2228400" cy="1116990"/>
          </a:xfrm>
          <a:prstGeom prst="rect">
            <a:avLst/>
          </a:prstGeom>
        </p:spPr>
      </p:pic>
      <p:sp>
        <p:nvSpPr>
          <p:cNvPr id="7" name="Date Placeholder 4" hidden="1"/>
          <p:cNvSpPr>
            <a:spLocks noGrp="1"/>
          </p:cNvSpPr>
          <p:nvPr>
            <p:ph type="dt" sz="half" idx="10"/>
          </p:nvPr>
        </p:nvSpPr>
        <p:spPr>
          <a:xfrm>
            <a:off x="0" y="7020000"/>
            <a:ext cx="0" cy="0"/>
          </a:xfrm>
        </p:spPr>
        <p:txBody>
          <a:bodyPr/>
          <a:lstStyle/>
          <a:p>
            <a:fld id="{78417F83-4CBA-48F2-BAD0-783AE3701E32}" type="datetimeFigureOut">
              <a:rPr lang="en-GB" smtClean="0"/>
              <a:pPr/>
              <a:t>28/09/2019</a:t>
            </a:fld>
            <a:r>
              <a:rPr lang="en-GB" dirty="0"/>
              <a:t>08/04/2019</a:t>
            </a:r>
          </a:p>
        </p:txBody>
      </p:sp>
      <p:sp>
        <p:nvSpPr>
          <p:cNvPr id="9" name="Footer Placeholder 6" hidden="1"/>
          <p:cNvSpPr>
            <a:spLocks noGrp="1"/>
          </p:cNvSpPr>
          <p:nvPr>
            <p:ph type="ftr" sz="quarter" idx="11"/>
          </p:nvPr>
        </p:nvSpPr>
        <p:spPr>
          <a:xfrm>
            <a:off x="0" y="7020000"/>
            <a:ext cx="0" cy="0"/>
          </a:xfrm>
        </p:spPr>
        <p:txBody>
          <a:bodyPr/>
          <a:lstStyle/>
          <a:p>
            <a:endParaRPr lang="en-GB" dirty="0"/>
          </a:p>
        </p:txBody>
      </p:sp>
      <p:sp>
        <p:nvSpPr>
          <p:cNvPr id="10"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4128896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no picture">
    <p:spTree>
      <p:nvGrpSpPr>
        <p:cNvPr id="1" name=""/>
        <p:cNvGrpSpPr/>
        <p:nvPr/>
      </p:nvGrpSpPr>
      <p:grpSpPr>
        <a:xfrm>
          <a:off x="0" y="0"/>
          <a:ext cx="0" cy="0"/>
          <a:chOff x="0" y="0"/>
          <a:chExt cx="0" cy="0"/>
        </a:xfrm>
      </p:grpSpPr>
      <p:sp>
        <p:nvSpPr>
          <p:cNvPr id="22"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sp>
        <p:nvSpPr>
          <p:cNvPr id="34819" name="Title 1"/>
          <p:cNvSpPr>
            <a:spLocks noGrp="1" noChangeArrowheads="1"/>
          </p:cNvSpPr>
          <p:nvPr>
            <p:ph type="ctrTitle"/>
          </p:nvPr>
        </p:nvSpPr>
        <p:spPr>
          <a:xfrm>
            <a:off x="985838" y="2482343"/>
            <a:ext cx="10220325" cy="1661993"/>
          </a:xfrm>
        </p:spPr>
        <p:txBody>
          <a:bodyPr wrap="square" anchor="ctr" anchorCtr="0">
            <a:spAutoFit/>
          </a:bodyPr>
          <a:lstStyle>
            <a:lvl1pPr>
              <a:lnSpc>
                <a:spcPct val="90000"/>
              </a:lnSpc>
              <a:defRPr sz="6000" baseline="0">
                <a:solidFill>
                  <a:schemeClr val="bg1"/>
                </a:solidFill>
                <a:latin typeface="AU Passata Light" panose="020B0303030902030804" pitchFamily="34" charset="0"/>
              </a:defRPr>
            </a:lvl1pPr>
          </a:lstStyle>
          <a:p>
            <a:r>
              <a:rPr lang="en-GB" dirty="0"/>
              <a:t>Click to edit Master title style</a:t>
            </a:r>
            <a:endParaRPr lang="en-GB"/>
          </a:p>
        </p:txBody>
      </p:sp>
      <p:sp>
        <p:nvSpPr>
          <p:cNvPr id="14" name="TextBox 13"/>
          <p:cNvSpPr txBox="1"/>
          <p:nvPr userDrawn="1"/>
        </p:nvSpPr>
        <p:spPr>
          <a:xfrm>
            <a:off x="-1973598" y="3082506"/>
            <a:ext cx="1825892" cy="307777"/>
          </a:xfrm>
          <a:prstGeom prst="rect">
            <a:avLst/>
          </a:prstGeom>
          <a:noFill/>
        </p:spPr>
        <p:txBody>
          <a:bodyPr wrap="square" lIns="0" tIns="0" rIns="0" bIns="0" rtlCol="0">
            <a:spAutoFit/>
          </a:bodyPr>
          <a:lstStyle/>
          <a:p>
            <a:pPr algn="r">
              <a:lnSpc>
                <a:spcPct val="100000"/>
              </a:lnSpc>
            </a:pPr>
            <a:r>
              <a:rPr lang="en-GB" sz="1000" baseline="0" noProof="1">
                <a:solidFill>
                  <a:schemeClr val="tx1">
                    <a:lumMod val="75000"/>
                    <a:lumOff val="25000"/>
                  </a:schemeClr>
                </a:solidFill>
              </a:rPr>
              <a:t>Ændr 2. linje eller ord til</a:t>
            </a:r>
            <a:endParaRPr lang="en-GB"/>
          </a:p>
          <a:p>
            <a:pPr algn="r">
              <a:lnSpc>
                <a:spcPct val="100000"/>
              </a:lnSpc>
            </a:pPr>
            <a:r>
              <a:rPr lang="en-GB" sz="1000" noProof="1">
                <a:solidFill>
                  <a:schemeClr val="tx1">
                    <a:lumMod val="75000"/>
                    <a:lumOff val="25000"/>
                  </a:schemeClr>
                </a:solidFill>
              </a:rPr>
              <a:t>AU Passata Bold</a:t>
            </a:r>
            <a:endParaRPr lang="en-GB" sz="4799" dirty="0"/>
          </a:p>
        </p:txBody>
      </p:sp>
      <p:sp>
        <p:nvSpPr>
          <p:cNvPr id="25"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dirty="0">
                <a:solidFill>
                  <a:schemeClr val="bg1"/>
                </a:solidFill>
                <a:latin typeface="AU Passata Light" pitchFamily="34" charset="0"/>
              </a:rPr>
              <a:t>Department of Engineering</a:t>
            </a:r>
          </a:p>
        </p:txBody>
      </p:sp>
      <p:sp>
        <p:nvSpPr>
          <p:cNvPr id="30"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bg1"/>
                </a:solidFill>
                <a:effectLst/>
                <a:latin typeface="AU Passata" pitchFamily="34" charset="0"/>
              </a:rPr>
              <a:t>Aarhus
University</a:t>
            </a:r>
          </a:p>
        </p:txBody>
      </p:sp>
      <p:sp>
        <p:nvSpPr>
          <p:cNvPr id="26" name="Date_DateCustomA"/>
          <p:cNvSpPr txBox="1">
            <a:spLocks noChangeArrowheads="1"/>
          </p:cNvSpPr>
          <p:nvPr userDrawn="1"/>
        </p:nvSpPr>
        <p:spPr bwMode="auto">
          <a:xfrm>
            <a:off x="3691333" y="5997600"/>
            <a:ext cx="2271840"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en-GB" sz="700" b="0" cap="all" baseline="0" dirty="0">
                <a:solidFill>
                  <a:schemeClr val="bg1"/>
                </a:solidFill>
                <a:latin typeface="+mn-lt"/>
              </a:rPr>
              <a:t>8 April 2019</a:t>
            </a:r>
          </a:p>
        </p:txBody>
      </p:sp>
      <p:sp>
        <p:nvSpPr>
          <p:cNvPr id="28" name="USR_Title"/>
          <p:cNvSpPr txBox="1">
            <a:spLocks noChangeArrowheads="1"/>
          </p:cNvSpPr>
          <p:nvPr userDrawn="1"/>
        </p:nvSpPr>
        <p:spPr bwMode="auto">
          <a:xfrm>
            <a:off x="6225653" y="5896985"/>
            <a:ext cx="2982416" cy="684512"/>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endParaRPr lang="en-GB" sz="700" b="0" kern="1200" cap="all" baseline="0" dirty="0">
              <a:solidFill>
                <a:schemeClr val="bg1"/>
              </a:solidFill>
              <a:latin typeface="AU Passata" pitchFamily="34" charset="0"/>
              <a:ea typeface="+mn-ea"/>
              <a:cs typeface="+mn-cs"/>
            </a:endParaRPr>
          </a:p>
          <a:p>
            <a:pPr algn="l">
              <a:lnSpc>
                <a:spcPct val="95000"/>
              </a:lnSpc>
              <a:defRPr/>
            </a:pPr>
            <a:r>
              <a:rPr lang="en-GB" sz="700" b="0" kern="1200" cap="all" baseline="0" dirty="0">
                <a:solidFill>
                  <a:schemeClr val="bg1"/>
                </a:solidFill>
                <a:latin typeface="AU Passata" pitchFamily="34" charset="0"/>
                <a:ea typeface="+mn-ea"/>
                <a:cs typeface="+mn-cs"/>
              </a:rPr>
              <a:t>Christian Legaard</a:t>
            </a:r>
          </a:p>
        </p:txBody>
      </p:sp>
      <p:pic>
        <p:nvPicPr>
          <p:cNvPr id="17" name="Au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400" y="5997600"/>
            <a:ext cx="557569" cy="558000"/>
          </a:xfrm>
          <a:prstGeom prst="rect">
            <a:avLst/>
          </a:prstGeom>
        </p:spPr>
      </p:pic>
      <p:pic>
        <p:nvPicPr>
          <p:cNvPr id="23" name="Billed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73200" y="5997600"/>
            <a:ext cx="71734" cy="557999"/>
          </a:xfrm>
          <a:prstGeom prst="rect">
            <a:avLst/>
          </a:prstGeom>
        </p:spPr>
      </p:pic>
      <p:pic>
        <p:nvPicPr>
          <p:cNvPr id="275397413" name="SecondaryLogo"/>
          <p:cNvPicPr>
            <a:picLocks noChangeAspect="1"/>
          </p:cNvPicPr>
          <p:nvPr/>
        </p:nvPicPr>
        <p:blipFill>
          <a:blip r:embed="rId4"/>
          <a:stretch>
            <a:fillRect/>
          </a:stretch>
        </p:blipFill>
        <p:spPr>
          <a:xfrm>
            <a:off x="10206000" y="5997600"/>
            <a:ext cx="1658237" cy="558000"/>
          </a:xfrm>
          <a:prstGeom prst="rect">
            <a:avLst/>
          </a:prstGeom>
        </p:spPr>
      </p:pic>
      <p:sp>
        <p:nvSpPr>
          <p:cNvPr id="4" name="Slide Number Placeholder 3"/>
          <p:cNvSpPr>
            <a:spLocks noGrp="1"/>
          </p:cNvSpPr>
          <p:nvPr>
            <p:ph type="sldNum" sz="quarter" idx="12"/>
          </p:nvPr>
        </p:nvSpPr>
        <p:spPr>
          <a:xfrm>
            <a:off x="11807992" y="6581497"/>
            <a:ext cx="252000" cy="153888"/>
          </a:xfrm>
        </p:spPr>
        <p:txBody>
          <a:bodyPr/>
          <a:lstStyle>
            <a:lvl1pPr>
              <a:defRPr>
                <a:solidFill>
                  <a:schemeClr val="bg1"/>
                </a:solidFill>
              </a:defRPr>
            </a:lvl1p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10"/>
          </p:nvPr>
        </p:nvSpPr>
        <p:spPr/>
        <p:txBody>
          <a:bodyPr/>
          <a:lstStyle/>
          <a:p>
            <a:fld id="{78417F83-4CBA-48F2-BAD0-783AE3701E32}" type="datetimeFigureOut">
              <a:rPr lang="en-GB" smtClean="0"/>
              <a:pPr/>
              <a:t>28/09/2019</a:t>
            </a:fld>
            <a:r>
              <a:rPr lang="en-GB" dirty="0"/>
              <a:t>08/04/2019</a:t>
            </a:r>
          </a:p>
        </p:txBody>
      </p:sp>
      <p:sp>
        <p:nvSpPr>
          <p:cNvPr id="3" name="Footer Placeholder 2"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200739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5838" y="1960079"/>
            <a:ext cx="10220325"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3598" y="340161"/>
            <a:ext cx="1825892" cy="461665"/>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to</a:t>
            </a:r>
            <a:r>
              <a:rPr lang="en-GB" sz="1000" baseline="0" noProof="1">
                <a:solidFill>
                  <a:schemeClr val="tx1">
                    <a:lumMod val="75000"/>
                    <a:lumOff val="25000"/>
                  </a:schemeClr>
                </a:solidFill>
              </a:rPr>
              <a:t> linjer </a:t>
            </a:r>
            <a:endParaRPr lang="en-GB"/>
          </a:p>
          <a:p>
            <a:pPr algn="r">
              <a:lnSpc>
                <a:spcPct val="100000"/>
              </a:lnSpc>
            </a:pPr>
            <a:r>
              <a:rPr lang="en-GB" sz="1000" baseline="0" noProof="1">
                <a:solidFill>
                  <a:schemeClr val="tx1">
                    <a:lumMod val="75000"/>
                    <a:lumOff val="25000"/>
                  </a:schemeClr>
                </a:solidFill>
              </a:rPr>
              <a:t>ændr 2. linje til</a:t>
            </a:r>
            <a:endParaRPr lang="en-GB"/>
          </a:p>
          <a:p>
            <a:pPr algn="r">
              <a:lnSpc>
                <a:spcPct val="100000"/>
              </a:lnSpc>
            </a:pPr>
            <a:r>
              <a:rPr lang="en-GB" sz="1000" noProof="1">
                <a:solidFill>
                  <a:schemeClr val="tx1">
                    <a:lumMod val="75000"/>
                    <a:lumOff val="25000"/>
                  </a:schemeClr>
                </a:solidFill>
              </a:rPr>
              <a:t>AU Passata Bold</a:t>
            </a:r>
            <a:endParaRPr lang="en-GB"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28/09/2019</a:t>
            </a:fld>
            <a:r>
              <a:rPr lang="en-GB" dirty="0"/>
              <a:t>08/04/2019</a:t>
            </a:r>
          </a:p>
        </p:txBody>
      </p:sp>
      <p:sp>
        <p:nvSpPr>
          <p:cNvPr id="8" name="Footer Placeholder 7" hidden="1"/>
          <p:cNvSpPr>
            <a:spLocks noGrp="1"/>
          </p:cNvSpPr>
          <p:nvPr>
            <p:ph type="ftr" sz="quarter" idx="11"/>
          </p:nvPr>
        </p:nvSpPr>
        <p:spPr/>
        <p:txBody>
          <a:bodyPr/>
          <a:lstStyle/>
          <a:p>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line title and bullet text">
    <p:spTree>
      <p:nvGrpSpPr>
        <p:cNvPr id="1" name=""/>
        <p:cNvGrpSpPr/>
        <p:nvPr/>
      </p:nvGrpSpPr>
      <p:grpSpPr>
        <a:xfrm>
          <a:off x="0" y="0"/>
          <a:ext cx="0" cy="0"/>
          <a:chOff x="0" y="0"/>
          <a:chExt cx="0" cy="0"/>
        </a:xfrm>
      </p:grpSpPr>
      <p:sp>
        <p:nvSpPr>
          <p:cNvPr id="5" name="Hvid baggrund"/>
          <p:cNvSpPr/>
          <p:nvPr userDrawn="1"/>
        </p:nvSpPr>
        <p:spPr bwMode="auto">
          <a:xfrm>
            <a:off x="0" y="-1"/>
            <a:ext cx="12193200" cy="5894387"/>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6" name="Black Rectangle"/>
          <p:cNvSpPr/>
          <p:nvPr userDrawn="1"/>
        </p:nvSpPr>
        <p:spPr>
          <a:xfrm>
            <a:off x="990000" y="1045684"/>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4" name="Title 1"/>
          <p:cNvSpPr>
            <a:spLocks noGrp="1"/>
          </p:cNvSpPr>
          <p:nvPr>
            <p:ph type="title"/>
          </p:nvPr>
        </p:nvSpPr>
        <p:spPr>
          <a:xfrm>
            <a:off x="315913" y="228627"/>
            <a:ext cx="11556000" cy="752101"/>
          </a:xfrm>
        </p:spPr>
        <p:txBody>
          <a:bodyPr anchor="t" anchorCtr="0"/>
          <a:lstStyle/>
          <a:p>
            <a:r>
              <a:rPr lang="en-GB" dirty="0"/>
              <a:t>Click to edit Master title style</a:t>
            </a:r>
            <a:endParaRPr lang="en-GB"/>
          </a:p>
        </p:txBody>
      </p:sp>
      <p:sp>
        <p:nvSpPr>
          <p:cNvPr id="3" name="Content Placeholder 2"/>
          <p:cNvSpPr>
            <a:spLocks noGrp="1"/>
          </p:cNvSpPr>
          <p:nvPr>
            <p:ph idx="1"/>
          </p:nvPr>
        </p:nvSpPr>
        <p:spPr>
          <a:xfrm>
            <a:off x="985838" y="1373021"/>
            <a:ext cx="10220325" cy="4521366"/>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8" name="TextBox 17"/>
          <p:cNvSpPr txBox="1"/>
          <p:nvPr userDrawn="1"/>
        </p:nvSpPr>
        <p:spPr>
          <a:xfrm>
            <a:off x="-1973598" y="340161"/>
            <a:ext cx="1825892"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28/09/2019</a:t>
            </a:fld>
            <a:r>
              <a:rPr lang="en-GB" dirty="0"/>
              <a:t>08/04/2019</a:t>
            </a:r>
          </a:p>
        </p:txBody>
      </p:sp>
      <p:sp>
        <p:nvSpPr>
          <p:cNvPr id="8" name="Footer Placeholder 7"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3997128513"/>
      </p:ext>
    </p:extLst>
  </p:cSld>
  <p:clrMapOvr>
    <a:masterClrMapping/>
  </p:clrMapOvr>
  <p:extLst>
    <p:ext uri="{DCECCB84-F9BA-43D5-87BE-67443E8EF086}">
      <p15:sldGuideLst xmlns:p15="http://schemas.microsoft.com/office/powerpoint/2012/main">
        <p15:guide id="1" orient="horz" pos="865" userDrawn="1">
          <p15:clr>
            <a:srgbClr val="00000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14" name="Hvid baggrund"/>
          <p:cNvSpPr/>
          <p:nvPr userDrawn="1"/>
        </p:nvSpPr>
        <p:spPr bwMode="auto">
          <a:xfrm>
            <a:off x="0" y="0"/>
            <a:ext cx="12193200" cy="5911200"/>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5" name="Black Rectangle"/>
          <p:cNvSpPr/>
          <p:nvPr userDrawn="1"/>
        </p:nvSpPr>
        <p:spPr>
          <a:xfrm>
            <a:off x="990000" y="1045684"/>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2" name="Title 1"/>
          <p:cNvSpPr>
            <a:spLocks noGrp="1"/>
          </p:cNvSpPr>
          <p:nvPr>
            <p:ph type="title" hasCustomPrompt="1"/>
          </p:nvPr>
        </p:nvSpPr>
        <p:spPr>
          <a:xfrm>
            <a:off x="316800" y="230400"/>
            <a:ext cx="5644263" cy="752400"/>
          </a:xfrm>
        </p:spPr>
        <p:txBody>
          <a:bodyPr anchor="t" anchorCtr="0"/>
          <a:lstStyle>
            <a:lvl1pPr>
              <a:defRPr/>
            </a:lvl1pPr>
          </a:lstStyle>
          <a:p>
            <a:r>
              <a:rPr lang="en-GB" dirty="0"/>
              <a:t>Insert title</a:t>
            </a:r>
            <a:endParaRPr lang="en-GB"/>
          </a:p>
        </p:txBody>
      </p:sp>
      <p:sp>
        <p:nvSpPr>
          <p:cNvPr id="10" name="Text Placeholder 2"/>
          <p:cNvSpPr>
            <a:spLocks noGrp="1"/>
          </p:cNvSpPr>
          <p:nvPr>
            <p:ph type="body" sz="quarter" idx="14"/>
          </p:nvPr>
        </p:nvSpPr>
        <p:spPr>
          <a:xfrm>
            <a:off x="985838" y="1371600"/>
            <a:ext cx="4975225" cy="452596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7" name="Picture Placeholder 3"/>
          <p:cNvSpPr>
            <a:spLocks noGrp="1"/>
          </p:cNvSpPr>
          <p:nvPr>
            <p:ph type="pic" sz="quarter" idx="13" hasCustomPrompt="1"/>
          </p:nvPr>
        </p:nvSpPr>
        <p:spPr>
          <a:xfrm>
            <a:off x="6230198" y="315913"/>
            <a:ext cx="5644110" cy="5581650"/>
          </a:xfrm>
        </p:spPr>
        <p:txBody>
          <a:bodyPr/>
          <a:lstStyle>
            <a:lvl1pPr marL="0" indent="0">
              <a:buNone/>
              <a:defRPr b="0"/>
            </a:lvl1pPr>
          </a:lstStyle>
          <a:p>
            <a:r>
              <a:rPr lang="en-GB" dirty="0"/>
              <a:t>Click here and add image via Templafy Image Library</a:t>
            </a:r>
            <a:endParaRPr lang="en-GB"/>
          </a:p>
        </p:txBody>
      </p:sp>
      <p:sp>
        <p:nvSpPr>
          <p:cNvPr id="9" name="TextBox 8"/>
          <p:cNvSpPr txBox="1"/>
          <p:nvPr userDrawn="1"/>
        </p:nvSpPr>
        <p:spPr>
          <a:xfrm>
            <a:off x="-1973598" y="340161"/>
            <a:ext cx="1825892"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8" name="Slide Number Placeholder 7"/>
          <p:cNvSpPr>
            <a:spLocks noGrp="1"/>
          </p:cNvSpPr>
          <p:nvPr>
            <p:ph type="sldNum" sz="quarter" idx="17"/>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5" name="Date Placeholder 4" hidden="1"/>
          <p:cNvSpPr>
            <a:spLocks noGrp="1"/>
          </p:cNvSpPr>
          <p:nvPr>
            <p:ph type="dt" sz="half" idx="15"/>
          </p:nvPr>
        </p:nvSpPr>
        <p:spPr/>
        <p:txBody>
          <a:bodyPr/>
          <a:lstStyle/>
          <a:p>
            <a:fld id="{78417F83-4CBA-48F2-BAD0-783AE3701E32}" type="datetimeFigureOut">
              <a:rPr lang="en-GB" smtClean="0"/>
              <a:pPr/>
              <a:t>28/09/2019</a:t>
            </a:fld>
            <a:r>
              <a:rPr lang="en-GB" dirty="0"/>
              <a:t>08/04/2019</a:t>
            </a:r>
          </a:p>
        </p:txBody>
      </p:sp>
      <p:sp>
        <p:nvSpPr>
          <p:cNvPr id="6" name="Footer Placeholder 5" hidden="1"/>
          <p:cNvSpPr>
            <a:spLocks noGrp="1"/>
          </p:cNvSpPr>
          <p:nvPr>
            <p:ph type="ftr" sz="quarter" idx="16"/>
          </p:nvPr>
        </p:nvSpPr>
        <p:spPr/>
        <p:txBody>
          <a:bodyPr/>
          <a:lstStyle/>
          <a:p>
            <a:endParaRPr lang="en-GB" dirty="0"/>
          </a:p>
        </p:txBody>
      </p:sp>
    </p:spTree>
    <p:extLst>
      <p:ext uri="{BB962C8B-B14F-4D97-AF65-F5344CB8AC3E}">
        <p14:creationId xmlns:p14="http://schemas.microsoft.com/office/powerpoint/2010/main" val="3999787102"/>
      </p:ext>
    </p:extLst>
  </p:cSld>
  <p:clrMapOvr>
    <a:masterClrMapping/>
  </p:clrMapOvr>
  <p:extLst>
    <p:ext uri="{DCECCB84-F9BA-43D5-87BE-67443E8EF086}">
      <p15:sldGuideLst xmlns:p15="http://schemas.microsoft.com/office/powerpoint/2012/main">
        <p15:guide id="1" pos="3924" userDrawn="1">
          <p15:clr>
            <a:srgbClr val="A4A3A4"/>
          </p15:clr>
        </p15:guide>
        <p15:guide id="2" pos="3755" userDrawn="1">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ersonal information">
    <p:spTree>
      <p:nvGrpSpPr>
        <p:cNvPr id="1" name=""/>
        <p:cNvGrpSpPr/>
        <p:nvPr/>
      </p:nvGrpSpPr>
      <p:grpSpPr>
        <a:xfrm>
          <a:off x="0" y="0"/>
          <a:ext cx="0" cy="0"/>
          <a:chOff x="0" y="0"/>
          <a:chExt cx="0" cy="0"/>
        </a:xfrm>
      </p:grpSpPr>
      <p:sp>
        <p:nvSpPr>
          <p:cNvPr id="14" name="Hvid baggrund"/>
          <p:cNvSpPr/>
          <p:nvPr userDrawn="1"/>
        </p:nvSpPr>
        <p:spPr bwMode="auto">
          <a:xfrm>
            <a:off x="0" y="0"/>
            <a:ext cx="12193200" cy="5911011"/>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5" name="Black Rectangle"/>
          <p:cNvSpPr/>
          <p:nvPr userDrawn="1"/>
        </p:nvSpPr>
        <p:spPr>
          <a:xfrm>
            <a:off x="1001075" y="2694542"/>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2" name="Title 1"/>
          <p:cNvSpPr>
            <a:spLocks noGrp="1"/>
          </p:cNvSpPr>
          <p:nvPr>
            <p:ph type="title"/>
          </p:nvPr>
        </p:nvSpPr>
        <p:spPr>
          <a:xfrm>
            <a:off x="985838" y="1484784"/>
            <a:ext cx="4975225" cy="971980"/>
          </a:xfrm>
        </p:spPr>
        <p:txBody>
          <a:bodyPr anchor="b" anchorCtr="0"/>
          <a:lstStyle>
            <a:lvl1pPr>
              <a:lnSpc>
                <a:spcPct val="95000"/>
              </a:lnSpc>
              <a:defRPr sz="3000">
                <a:latin typeface="+mn-lt"/>
              </a:defRPr>
            </a:lvl1pPr>
          </a:lstStyle>
          <a:p>
            <a:r>
              <a:rPr lang="en-GB" dirty="0"/>
              <a:t>Click to edit Master title style</a:t>
            </a:r>
            <a:endParaRPr lang="en-GB"/>
          </a:p>
        </p:txBody>
      </p:sp>
      <p:sp>
        <p:nvSpPr>
          <p:cNvPr id="10" name="Text Placeholder 2"/>
          <p:cNvSpPr>
            <a:spLocks noGrp="1"/>
          </p:cNvSpPr>
          <p:nvPr>
            <p:ph type="body" sz="quarter" idx="14"/>
          </p:nvPr>
        </p:nvSpPr>
        <p:spPr>
          <a:xfrm>
            <a:off x="985838" y="3010711"/>
            <a:ext cx="4975225" cy="1858449"/>
          </a:xfrm>
        </p:spPr>
        <p:txBody>
          <a:bodyPr/>
          <a:lstStyle>
            <a:lvl1pPr marL="0" indent="0">
              <a:buFont typeface="Calibri" panose="020F0502020204030204" pitchFamily="34" charset="0"/>
              <a:buChar char="​"/>
              <a:defRPr/>
            </a:lvl1pPr>
            <a:lvl5pPr>
              <a:defRPr/>
            </a:lvl5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a:p>
            <a:pPr lvl="5"/>
            <a:r>
              <a:rPr lang="en-GB" dirty="0"/>
              <a:t>6</a:t>
            </a:r>
            <a:endParaRPr lang="en-GB"/>
          </a:p>
        </p:txBody>
      </p:sp>
      <p:sp>
        <p:nvSpPr>
          <p:cNvPr id="7" name="Picture Placeholder 3"/>
          <p:cNvSpPr>
            <a:spLocks noGrp="1"/>
          </p:cNvSpPr>
          <p:nvPr>
            <p:ph type="pic" sz="quarter" idx="13" hasCustomPrompt="1"/>
          </p:nvPr>
        </p:nvSpPr>
        <p:spPr>
          <a:xfrm>
            <a:off x="6231600" y="315913"/>
            <a:ext cx="5644800" cy="5583600"/>
          </a:xfrm>
        </p:spPr>
        <p:txBody>
          <a:bodyPr/>
          <a:lstStyle>
            <a:lvl1pPr marL="0" indent="0">
              <a:buNone/>
              <a:defRPr b="0"/>
            </a:lvl1pPr>
          </a:lstStyle>
          <a:p>
            <a:r>
              <a:rPr lang="en-GB" dirty="0"/>
              <a:t>Click here and add image via Templafy Image Library</a:t>
            </a:r>
            <a:endParaRPr lang="en-GB"/>
          </a:p>
        </p:txBody>
      </p:sp>
      <p:sp>
        <p:nvSpPr>
          <p:cNvPr id="9" name="TextBox 8"/>
          <p:cNvSpPr txBox="1"/>
          <p:nvPr userDrawn="1"/>
        </p:nvSpPr>
        <p:spPr>
          <a:xfrm>
            <a:off x="-1973598" y="1780882"/>
            <a:ext cx="1825892" cy="153888"/>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to</a:t>
            </a:r>
            <a:r>
              <a:rPr lang="en-GB" sz="1000" baseline="0" noProof="1">
                <a:solidFill>
                  <a:schemeClr val="tx1">
                    <a:lumMod val="75000"/>
                    <a:lumOff val="25000"/>
                  </a:schemeClr>
                </a:solidFill>
              </a:rPr>
              <a:t> linjer</a:t>
            </a:r>
            <a:endParaRPr lang="en-GB"/>
          </a:p>
        </p:txBody>
      </p:sp>
      <p:sp>
        <p:nvSpPr>
          <p:cNvPr id="8" name="Slide Number Placeholder 7"/>
          <p:cNvSpPr>
            <a:spLocks noGrp="1"/>
          </p:cNvSpPr>
          <p:nvPr>
            <p:ph type="sldNum" sz="quarter" idx="17"/>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5" name="Date Placeholder 4" hidden="1"/>
          <p:cNvSpPr>
            <a:spLocks noGrp="1"/>
          </p:cNvSpPr>
          <p:nvPr>
            <p:ph type="dt" sz="half" idx="15"/>
          </p:nvPr>
        </p:nvSpPr>
        <p:spPr/>
        <p:txBody>
          <a:bodyPr/>
          <a:lstStyle/>
          <a:p>
            <a:fld id="{78417F83-4CBA-48F2-BAD0-783AE3701E32}" type="datetimeFigureOut">
              <a:rPr lang="en-GB" smtClean="0"/>
              <a:pPr/>
              <a:t>28/09/2019</a:t>
            </a:fld>
            <a:r>
              <a:rPr lang="en-GB" dirty="0"/>
              <a:t>08/04/2019</a:t>
            </a:r>
          </a:p>
        </p:txBody>
      </p:sp>
      <p:sp>
        <p:nvSpPr>
          <p:cNvPr id="6" name="Footer Placeholder 5" hidden="1"/>
          <p:cNvSpPr>
            <a:spLocks noGrp="1"/>
          </p:cNvSpPr>
          <p:nvPr>
            <p:ph type="ftr" sz="quarter" idx="16"/>
          </p:nvPr>
        </p:nvSpPr>
        <p:spPr/>
        <p:txBody>
          <a:bodyPr/>
          <a:lstStyle/>
          <a:p>
            <a:endParaRPr lang="en-GB" dirty="0"/>
          </a:p>
        </p:txBody>
      </p:sp>
    </p:spTree>
    <p:extLst>
      <p:ext uri="{BB962C8B-B14F-4D97-AF65-F5344CB8AC3E}">
        <p14:creationId xmlns:p14="http://schemas.microsoft.com/office/powerpoint/2010/main" val="4270316488"/>
      </p:ext>
    </p:extLst>
  </p:cSld>
  <p:clrMapOvr>
    <a:masterClrMapping/>
  </p:clrMapOvr>
  <p:extLst>
    <p:ext uri="{DCECCB84-F9BA-43D5-87BE-67443E8EF086}">
      <p15:sldGuideLst xmlns:p15="http://schemas.microsoft.com/office/powerpoint/2012/main">
        <p15:guide id="1" pos="3930" userDrawn="1">
          <p15:clr>
            <a:srgbClr val="A4A3A4"/>
          </p15:clr>
        </p15:guide>
        <p15:guide id="2" pos="3755" userDrawn="1">
          <p15:clr>
            <a:srgbClr val="A4A3A4"/>
          </p15:clr>
        </p15:guide>
        <p15:guide id="3" orient="horz" pos="3069" userDrawn="1">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5" name="Picture Placeholder 1"/>
          <p:cNvSpPr>
            <a:spLocks noGrp="1"/>
          </p:cNvSpPr>
          <p:nvPr>
            <p:ph type="pic" sz="quarter" idx="11" hasCustomPrompt="1"/>
          </p:nvPr>
        </p:nvSpPr>
        <p:spPr>
          <a:xfrm>
            <a:off x="316800" y="316800"/>
            <a:ext cx="11559600" cy="55836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8" name="Slide Number Placeholder 7"/>
          <p:cNvSpPr>
            <a:spLocks noGrp="1"/>
          </p:cNvSpPr>
          <p:nvPr>
            <p:ph type="sldNum" sz="quarter" idx="14"/>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2"/>
          </p:nvPr>
        </p:nvSpPr>
        <p:spPr/>
        <p:txBody>
          <a:bodyPr/>
          <a:lstStyle/>
          <a:p>
            <a:fld id="{78417F83-4CBA-48F2-BAD0-783AE3701E32}" type="datetimeFigureOut">
              <a:rPr lang="en-GB" smtClean="0"/>
              <a:pPr/>
              <a:t>28/09/2019</a:t>
            </a:fld>
            <a:r>
              <a:rPr lang="en-GB" dirty="0"/>
              <a:t>08/04/2019</a:t>
            </a:r>
          </a:p>
        </p:txBody>
      </p:sp>
      <p:sp>
        <p:nvSpPr>
          <p:cNvPr id="7" name="Footer Placeholder 6" hidden="1"/>
          <p:cNvSpPr>
            <a:spLocks noGrp="1"/>
          </p:cNvSpPr>
          <p:nvPr>
            <p:ph type="ftr" sz="quarter" idx="13"/>
          </p:nvPr>
        </p:nvSpPr>
        <p:spPr/>
        <p:txBody>
          <a:bodyPr/>
          <a:lstStyle/>
          <a:p>
            <a:endParaRPr lang="en-GB" dirty="0"/>
          </a:p>
        </p:txBody>
      </p:sp>
    </p:spTree>
    <p:extLst>
      <p:ext uri="{BB962C8B-B14F-4D97-AF65-F5344CB8AC3E}">
        <p14:creationId xmlns:p14="http://schemas.microsoft.com/office/powerpoint/2010/main" val="3077618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00" y="316800"/>
            <a:ext cx="5644800" cy="55836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5" name="Picture Placeholder 2"/>
          <p:cNvSpPr>
            <a:spLocks noGrp="1"/>
          </p:cNvSpPr>
          <p:nvPr>
            <p:ph type="pic" sz="quarter" idx="12" hasCustomPrompt="1"/>
          </p:nvPr>
        </p:nvSpPr>
        <p:spPr>
          <a:xfrm>
            <a:off x="6231600" y="316800"/>
            <a:ext cx="5644800" cy="5583600"/>
          </a:xfrm>
        </p:spPr>
        <p:txBody>
          <a:bodyPr/>
          <a:lstStyle>
            <a:lvl1pPr marL="0" indent="0">
              <a:buFontTx/>
              <a:buNone/>
              <a:defRPr b="0"/>
            </a:lvl1pPr>
          </a:lstStyle>
          <a:p>
            <a:r>
              <a:rPr lang="en-GB" dirty="0"/>
              <a:t>Click here and add image via Templafy Image Library</a:t>
            </a:r>
            <a:endParaRPr lang="en-GB"/>
          </a:p>
        </p:txBody>
      </p:sp>
      <p:sp>
        <p:nvSpPr>
          <p:cNvPr id="9" name="Slide Number Placeholder 8"/>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3"/>
          </p:nvPr>
        </p:nvSpPr>
        <p:spPr/>
        <p:txBody>
          <a:bodyPr/>
          <a:lstStyle/>
          <a:p>
            <a:fld id="{78417F83-4CBA-48F2-BAD0-783AE3701E32}" type="datetimeFigureOut">
              <a:rPr lang="en-GB" smtClean="0"/>
              <a:pPr/>
              <a:t>28/09/2019</a:t>
            </a:fld>
            <a:r>
              <a:rPr lang="en-GB" dirty="0"/>
              <a:t>08/04/2019</a:t>
            </a:r>
          </a:p>
        </p:txBody>
      </p:sp>
      <p:sp>
        <p:nvSpPr>
          <p:cNvPr id="8" name="Footer Placeholder 7" hidden="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2087004173"/>
      </p:ext>
    </p:extLst>
  </p:cSld>
  <p:clrMapOvr>
    <a:masterClrMapping/>
  </p:clrMapOvr>
  <p:extLst>
    <p:ext uri="{DCECCB84-F9BA-43D5-87BE-67443E8EF086}">
      <p15:sldGuideLst xmlns:p15="http://schemas.microsoft.com/office/powerpoint/2012/main">
        <p15:guide id="1" pos="3924" userDrawn="1">
          <p15:clr>
            <a:srgbClr val="A4A3A4"/>
          </p15:clr>
        </p15:guide>
        <p15:guide id="2" pos="3754" userDrawn="1">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Placeholder title 1"/>
          <p:cNvSpPr>
            <a:spLocks noGrp="1" noChangeArrowheads="1"/>
          </p:cNvSpPr>
          <p:nvPr>
            <p:ph type="title"/>
          </p:nvPr>
        </p:nvSpPr>
        <p:spPr bwMode="auto">
          <a:xfrm>
            <a:off x="315913" y="149115"/>
            <a:ext cx="11557000" cy="130932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GB" noProof="0" dirty="0"/>
              <a:t>Click to edit Master title style</a:t>
            </a:r>
            <a:endParaRPr lang="en-GB"/>
          </a:p>
        </p:txBody>
      </p:sp>
      <p:sp>
        <p:nvSpPr>
          <p:cNvPr id="1028" name="Rectangle 2"/>
          <p:cNvSpPr>
            <a:spLocks noGrp="1" noChangeArrowheads="1"/>
          </p:cNvSpPr>
          <p:nvPr>
            <p:ph type="body" idx="1"/>
          </p:nvPr>
        </p:nvSpPr>
        <p:spPr bwMode="auto">
          <a:xfrm>
            <a:off x="985838" y="1960079"/>
            <a:ext cx="10220325" cy="39374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noProof="0" dirty="0"/>
              <a:t>Click to edit Master text styles</a:t>
            </a:r>
            <a:endParaRPr lang="en-GB" dirty="0"/>
          </a:p>
          <a:p>
            <a:pPr lvl="1"/>
            <a:r>
              <a:rPr lang="en-GB" noProof="0" dirty="0"/>
              <a:t>Second level</a:t>
            </a:r>
            <a:endParaRPr lang="en-GB" dirty="0"/>
          </a:p>
          <a:p>
            <a:pPr lvl="2"/>
            <a:r>
              <a:rPr lang="en-GB" noProof="0" dirty="0"/>
              <a:t>Third level</a:t>
            </a:r>
            <a:endParaRPr lang="en-GB" dirty="0"/>
          </a:p>
          <a:p>
            <a:pPr lvl="3"/>
            <a:r>
              <a:rPr lang="en-GB" noProof="0" dirty="0"/>
              <a:t>Fourth level</a:t>
            </a:r>
            <a:endParaRPr lang="en-GB" dirty="0"/>
          </a:p>
          <a:p>
            <a:pPr lvl="4"/>
            <a:r>
              <a:rPr lang="en-GB" noProof="0" dirty="0"/>
              <a:t>Fifth level</a:t>
            </a:r>
            <a:endParaRPr lang="en-GB" dirty="0"/>
          </a:p>
          <a:p>
            <a:pPr lvl="5"/>
            <a:r>
              <a:rPr lang="en-GB" noProof="0" dirty="0"/>
              <a:t>6 level</a:t>
            </a:r>
            <a:endParaRPr lang="en-GB" dirty="0"/>
          </a:p>
          <a:p>
            <a:pPr lvl="6"/>
            <a:r>
              <a:rPr lang="en-GB" noProof="0" dirty="0"/>
              <a:t>7 level</a:t>
            </a:r>
            <a:endParaRPr lang="en-GB" dirty="0"/>
          </a:p>
          <a:p>
            <a:pPr lvl="7"/>
            <a:r>
              <a:rPr lang="en-GB" noProof="0" dirty="0"/>
              <a:t>8 level</a:t>
            </a:r>
            <a:endParaRPr lang="en-GB" dirty="0"/>
          </a:p>
          <a:p>
            <a:pPr lvl="8"/>
            <a:r>
              <a:rPr lang="en-GB" noProof="0" dirty="0"/>
              <a:t>9 level</a:t>
            </a:r>
            <a:endParaRPr lang="en-GB" dirty="0"/>
          </a:p>
        </p:txBody>
      </p:sp>
      <p:pic>
        <p:nvPicPr>
          <p:cNvPr id="42820920" name="SecondaryLogo_sort"/>
          <p:cNvPicPr>
            <a:picLocks noChangeAspect="1"/>
          </p:cNvPicPr>
          <p:nvPr/>
        </p:nvPicPr>
        <p:blipFill>
          <a:blip r:embed="rId22"/>
          <a:stretch>
            <a:fillRect/>
          </a:stretch>
        </p:blipFill>
        <p:spPr>
          <a:xfrm>
            <a:off x="10206000" y="5997600"/>
            <a:ext cx="1658237" cy="558000"/>
          </a:xfrm>
          <a:prstGeom prst="rect">
            <a:avLst/>
          </a:prstGeom>
        </p:spPr>
      </p:pic>
      <p:sp>
        <p:nvSpPr>
          <p:cNvPr id="23" name="Black Rectangle"/>
          <p:cNvSpPr/>
          <p:nvPr userDrawn="1"/>
        </p:nvSpPr>
        <p:spPr>
          <a:xfrm>
            <a:off x="989440" y="1663088"/>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19"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en-GB" sz="700" b="0" cap="all" baseline="0" dirty="0">
              <a:solidFill>
                <a:schemeClr val="tx1"/>
              </a:solidFill>
              <a:latin typeface="+mn-lt"/>
            </a:endParaRPr>
          </a:p>
        </p:txBody>
      </p:sp>
      <p:sp>
        <p:nvSpPr>
          <p:cNvPr id="21" name="USR_Name"/>
          <p:cNvSpPr txBox="1">
            <a:spLocks noChangeArrowheads="1"/>
          </p:cNvSpPr>
          <p:nvPr userDrawn="1"/>
        </p:nvSpPr>
        <p:spPr bwMode="auto">
          <a:xfrm>
            <a:off x="6208033" y="6029765"/>
            <a:ext cx="2982416" cy="550011"/>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dirty="0">
                <a:solidFill>
                  <a:schemeClr val="tx1"/>
                </a:solidFill>
                <a:latin typeface="+mn-lt"/>
              </a:rPr>
              <a:t>Towards Graphical Configuration </a:t>
            </a:r>
          </a:p>
          <a:p>
            <a:pPr algn="l">
              <a:lnSpc>
                <a:spcPct val="95000"/>
              </a:lnSpc>
              <a:defRPr/>
            </a:pPr>
            <a:r>
              <a:rPr lang="en-GB" sz="700" b="0" cap="all" baseline="0" dirty="0">
                <a:solidFill>
                  <a:schemeClr val="tx1"/>
                </a:solidFill>
                <a:latin typeface="+mn-lt"/>
              </a:rPr>
              <a:t>in the into-cps Application</a:t>
            </a:r>
          </a:p>
        </p:txBody>
      </p:sp>
      <p:sp>
        <p:nvSpPr>
          <p:cNvPr id="27" name="Date_DateCustomA"/>
          <p:cNvSpPr txBox="1">
            <a:spLocks noChangeArrowheads="1"/>
          </p:cNvSpPr>
          <p:nvPr userDrawn="1"/>
        </p:nvSpPr>
        <p:spPr bwMode="auto">
          <a:xfrm>
            <a:off x="3691333" y="5997600"/>
            <a:ext cx="2271840"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en-GB" sz="700" b="0" cap="all" baseline="0" dirty="0">
                <a:solidFill>
                  <a:schemeClr val="tx1"/>
                </a:solidFill>
                <a:latin typeface="+mn-lt"/>
              </a:rPr>
              <a:t>7 October 2019</a:t>
            </a:r>
          </a:p>
        </p:txBody>
      </p:sp>
      <p:pic>
        <p:nvPicPr>
          <p:cNvPr id="7" name="Au logo"/>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302400" y="5999002"/>
            <a:ext cx="557570" cy="558000"/>
          </a:xfrm>
          <a:prstGeom prst="rect">
            <a:avLst/>
          </a:prstGeom>
        </p:spPr>
      </p:pic>
      <p:pic>
        <p:nvPicPr>
          <p:cNvPr id="10" name="Billede streg"/>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6073200" y="5997600"/>
            <a:ext cx="71734" cy="558000"/>
          </a:xfrm>
          <a:prstGeom prst="rect">
            <a:avLst/>
          </a:prstGeom>
        </p:spPr>
      </p:pic>
      <p:sp>
        <p:nvSpPr>
          <p:cNvPr id="25"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dirty="0">
                <a:solidFill>
                  <a:schemeClr val="tx1"/>
                </a:solidFill>
                <a:latin typeface="AU Passata Light" pitchFamily="34" charset="0"/>
              </a:rPr>
              <a:t>Department of Engineering</a:t>
            </a:r>
          </a:p>
        </p:txBody>
      </p:sp>
      <p:sp>
        <p:nvSpPr>
          <p:cNvPr id="26"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tx1"/>
                </a:solidFill>
                <a:effectLst/>
                <a:latin typeface="AU Passata" pitchFamily="34" charset="0"/>
              </a:rPr>
              <a:t>Aarhus
University</a:t>
            </a:r>
          </a:p>
        </p:txBody>
      </p:sp>
      <p:sp>
        <p:nvSpPr>
          <p:cNvPr id="1030" name="Sidetal"/>
          <p:cNvSpPr>
            <a:spLocks noGrp="1" noChangeArrowheads="1"/>
          </p:cNvSpPr>
          <p:nvPr>
            <p:ph type="sldNum" sz="quarter" idx="4"/>
          </p:nvPr>
        </p:nvSpPr>
        <p:spPr bwMode="auto">
          <a:xfrm>
            <a:off x="11807992" y="6581497"/>
            <a:ext cx="252000" cy="135422"/>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lnSpc>
                <a:spcPts val="1200"/>
              </a:lnSpc>
              <a:buFontTx/>
              <a:buNone/>
              <a:defRPr sz="700" spc="40" baseline="0">
                <a:solidFill>
                  <a:schemeClr val="tx1"/>
                </a:solidFill>
                <a:latin typeface="+mn-lt"/>
              </a:defRPr>
            </a:lvl1p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2"/>
          </p:nvPr>
        </p:nvSpPr>
        <p:spPr>
          <a:xfrm>
            <a:off x="0" y="7020000"/>
            <a:ext cx="0" cy="0"/>
          </a:xfrm>
          <a:prstGeom prst="rect">
            <a:avLst/>
          </a:prstGeom>
        </p:spPr>
        <p:txBody>
          <a:bodyPr vert="horz" lIns="91440" tIns="45720" rIns="91440" bIns="45720" rtlCol="0" anchor="ctr"/>
          <a:lstStyle>
            <a:lvl1pPr algn="l">
              <a:defRPr sz="100">
                <a:noFill/>
              </a:defRPr>
            </a:lvl1pPr>
          </a:lstStyle>
          <a:p>
            <a:fld id="{78417F83-4CBA-48F2-BAD0-783AE3701E32}" type="datetimeFigureOut">
              <a:rPr lang="en-GB" smtClean="0"/>
              <a:pPr/>
              <a:t>28/09/2019</a:t>
            </a:fld>
            <a:r>
              <a:rPr lang="en-GB"/>
              <a:t>08/04/2019</a:t>
            </a:r>
          </a:p>
        </p:txBody>
      </p:sp>
      <p:sp>
        <p:nvSpPr>
          <p:cNvPr id="3" name="Footer Placeholder 2" hidden="1"/>
          <p:cNvSpPr>
            <a:spLocks noGrp="1"/>
          </p:cNvSpPr>
          <p:nvPr>
            <p:ph type="ftr" sz="quarter" idx="3"/>
          </p:nvPr>
        </p:nvSpPr>
        <p:spPr>
          <a:xfrm>
            <a:off x="0" y="7020000"/>
            <a:ext cx="0" cy="0"/>
          </a:xfrm>
          <a:prstGeom prst="rect">
            <a:avLst/>
          </a:prstGeom>
        </p:spPr>
        <p:txBody>
          <a:bodyPr vert="horz" lIns="91440" tIns="45720" rIns="91440" bIns="45720" rtlCol="0" anchor="ctr"/>
          <a:lstStyle>
            <a:lvl1pPr algn="ctr">
              <a:defRPr sz="100">
                <a:noFill/>
              </a:defRPr>
            </a:lvl1pPr>
          </a:lstStyle>
          <a:p>
            <a:endParaRPr lang="en-GB" dirty="0"/>
          </a:p>
        </p:txBody>
      </p:sp>
    </p:spTree>
  </p:cSld>
  <p:clrMap bg1="lt1" tx1="dk1" bg2="lt2" tx2="dk2" accent1="accent1" accent2="accent2" accent3="accent3" accent4="accent4" accent5="accent5" accent6="accent6" hlink="hlink" folHlink="folHlink"/>
  <p:sldLayoutIdLst>
    <p:sldLayoutId id="2147483659" r:id="rId1"/>
    <p:sldLayoutId id="2147483656" r:id="rId2"/>
    <p:sldLayoutId id="2147483673" r:id="rId3"/>
    <p:sldLayoutId id="2147483666" r:id="rId4"/>
    <p:sldLayoutId id="2147483662" r:id="rId5"/>
    <p:sldLayoutId id="2147483649" r:id="rId6"/>
    <p:sldLayoutId id="2147483669" r:id="rId7"/>
    <p:sldLayoutId id="2147483661" r:id="rId8"/>
    <p:sldLayoutId id="2147483668" r:id="rId9"/>
    <p:sldLayoutId id="2147483663" r:id="rId10"/>
    <p:sldLayoutId id="2147483670" r:id="rId11"/>
    <p:sldLayoutId id="2147483654" r:id="rId12"/>
    <p:sldLayoutId id="2147483664" r:id="rId13"/>
    <p:sldLayoutId id="2147483671" r:id="rId14"/>
    <p:sldLayoutId id="2147483650" r:id="rId15"/>
    <p:sldLayoutId id="2147483655" r:id="rId16"/>
    <p:sldLayoutId id="2147483651" r:id="rId17"/>
    <p:sldLayoutId id="2147483672" r:id="rId18"/>
    <p:sldLayoutId id="2147483678" r:id="rId19"/>
    <p:sldLayoutId id="2147483658" r:id="rId20"/>
  </p:sldLayoutIdLst>
  <p:hf sldNum="0" hdr="0" ftr="0"/>
  <p:txStyles>
    <p:titleStyle>
      <a:lvl1pPr algn="l" rtl="0" eaLnBrk="1" fontAlgn="base" hangingPunct="1">
        <a:lnSpc>
          <a:spcPct val="89000"/>
        </a:lnSpc>
        <a:spcBef>
          <a:spcPct val="0"/>
        </a:spcBef>
        <a:spcAft>
          <a:spcPct val="0"/>
        </a:spcAft>
        <a:defRPr sz="4500" b="1" cap="all" baseline="0">
          <a:solidFill>
            <a:schemeClr val="tx1"/>
          </a:solidFill>
          <a:latin typeface="+mj-lt"/>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p:titleStyle>
    <p:bodyStyle>
      <a:lvl1pPr marL="0" indent="0" algn="l" rtl="0" eaLnBrk="1" fontAlgn="base" hangingPunct="1">
        <a:lnSpc>
          <a:spcPct val="99000"/>
        </a:lnSpc>
        <a:spcBef>
          <a:spcPts val="600"/>
        </a:spcBef>
        <a:spcAft>
          <a:spcPct val="0"/>
        </a:spcAft>
        <a:buClr>
          <a:schemeClr val="tx1"/>
        </a:buClr>
        <a:buSzPct val="100000"/>
        <a:buFont typeface="Calibri" panose="020F0502020204030204" pitchFamily="34" charset="0"/>
        <a:buChar char="​"/>
        <a:defRPr sz="2000" b="0">
          <a:solidFill>
            <a:schemeClr val="tx1"/>
          </a:solidFill>
          <a:latin typeface="+mn-lt"/>
          <a:ea typeface="+mn-ea"/>
          <a:cs typeface="+mn-cs"/>
        </a:defRPr>
      </a:lvl1pPr>
      <a:lvl2pPr marL="43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2pPr>
      <a:lvl3pPr marL="756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3pPr>
      <a:lvl4pPr marL="115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4pPr>
      <a:lvl5pPr marL="151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5pPr>
      <a:lvl6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6pPr>
      <a:lvl7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7pPr>
      <a:lvl8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8pPr>
      <a:lvl9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3715" userDrawn="1">
          <p15:clr>
            <a:srgbClr val="000000"/>
          </p15:clr>
        </p15:guide>
        <p15:guide id="5" orient="horz" pos="4131" userDrawn="1">
          <p15:clr>
            <a:srgbClr val="A4A3A4"/>
          </p15:clr>
        </p15:guide>
        <p15:guide id="6" pos="7479" userDrawn="1">
          <p15:clr>
            <a:srgbClr val="A4A3A4"/>
          </p15:clr>
        </p15:guide>
        <p15:guide id="7" orient="horz" pos="1234" userDrawn="1">
          <p15:clr>
            <a:srgbClr val="000000"/>
          </p15:clr>
        </p15:guide>
        <p15:guide id="8" pos="7059" userDrawn="1">
          <p15:clr>
            <a:srgbClr val="000000"/>
          </p15:clr>
        </p15:guide>
        <p15:guide id="9" pos="199" userDrawn="1">
          <p15:clr>
            <a:srgbClr val="A4A3A4"/>
          </p15:clr>
        </p15:guide>
        <p15:guide id="10" pos="621" userDrawn="1">
          <p15:clr>
            <a:srgbClr val="000000"/>
          </p15:clr>
        </p15:guide>
        <p15:guide id="11" orient="horz" pos="19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pure.au.dk/portal/da/cschultz@eng.au.dk" TargetMode="External"/><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hyperlink" Target="http://www.design-space.org/edra45" TargetMode="External"/><Relationship Id="rId4" Type="http://schemas.openxmlformats.org/officeDocument/2006/relationships/hyperlink" Target="http://www.design-space.org/" TargetMode="External"/><Relationship Id="rId9"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5.xml"/><Relationship Id="rId1" Type="http://schemas.openxmlformats.org/officeDocument/2006/relationships/tags" Target="../tags/tag75.xml"/><Relationship Id="rId4" Type="http://schemas.openxmlformats.org/officeDocument/2006/relationships/image" Target="../media/image60.emf"/></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5.xml"/><Relationship Id="rId1" Type="http://schemas.openxmlformats.org/officeDocument/2006/relationships/tags" Target="../tags/tag76.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17.xml"/><Relationship Id="rId1" Type="http://schemas.openxmlformats.org/officeDocument/2006/relationships/tags" Target="../tags/tag77.xml"/><Relationship Id="rId4" Type="http://schemas.openxmlformats.org/officeDocument/2006/relationships/image" Target="../media/image36.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0.xml"/><Relationship Id="rId1" Type="http://schemas.openxmlformats.org/officeDocument/2006/relationships/tags" Target="../tags/tag79.xml"/></Relationships>
</file>

<file path=ppt/slides/_rels/slide11.xml.rels><?xml version="1.0" encoding="UTF-8" standalone="yes"?>
<Relationships xmlns="http://schemas.openxmlformats.org/package/2006/relationships"><Relationship Id="rId3" Type="http://schemas.openxmlformats.org/officeDocument/2006/relationships/hyperlink" Target="mailto:pvj@eng.au.dk"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mailto:casper.thule@eng.au.dk"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mailto:tomaskulik@eng.au.dk"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hyperlink" Target="mailto:pgl@eng.au.dk"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mailto:cschultz@eng.au.dk"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hyperlink" Target="http://www.bb.au.dk/"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www.virtualbox.org/"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hyperlink" Target="https://www.virtualbox.org/wiki/Downloads"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35.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10.xml"/><Relationship Id="rId4" Type="http://schemas.openxmlformats.org/officeDocument/2006/relationships/image" Target="../media/image35.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7.xml"/><Relationship Id="rId1" Type="http://schemas.openxmlformats.org/officeDocument/2006/relationships/tags" Target="../tags/tag11.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7.xml"/><Relationship Id="rId1" Type="http://schemas.openxmlformats.org/officeDocument/2006/relationships/tags" Target="../tags/tag1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1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17.xml"/><Relationship Id="rId5" Type="http://schemas.openxmlformats.org/officeDocument/2006/relationships/image" Target="../media/image37.emf"/><Relationship Id="rId4" Type="http://schemas.openxmlformats.org/officeDocument/2006/relationships/image" Target="../media/image35.em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tags" Target="../tags/tag1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1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2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ags" Target="../tags/tag21.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tags" Target="../tags/tag2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7.xml"/><Relationship Id="rId1" Type="http://schemas.openxmlformats.org/officeDocument/2006/relationships/tags" Target="../tags/tag23.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tags" Target="../tags/tag2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tags" Target="../tags/tag2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tags" Target="../tags/tag27.xml"/><Relationship Id="rId4" Type="http://schemas.openxmlformats.org/officeDocument/2006/relationships/image" Target="../media/image41.em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tags" Target="../tags/tag28.xml"/><Relationship Id="rId4" Type="http://schemas.openxmlformats.org/officeDocument/2006/relationships/image" Target="../media/image42.em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tags" Target="../tags/tag29.xml"/><Relationship Id="rId4" Type="http://schemas.openxmlformats.org/officeDocument/2006/relationships/image" Target="../media/image43.em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tags" Target="../tags/tag30.xml"/><Relationship Id="rId4" Type="http://schemas.openxmlformats.org/officeDocument/2006/relationships/image" Target="../media/image44.emf"/></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tags" Target="../tags/tag31.xml"/><Relationship Id="rId5" Type="http://schemas.openxmlformats.org/officeDocument/2006/relationships/image" Target="../media/image46.emf"/><Relationship Id="rId4" Type="http://schemas.openxmlformats.org/officeDocument/2006/relationships/image" Target="../media/image45.em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tags" Target="../tags/tag3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tags" Target="../tags/tag3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3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tags" Target="../tags/tag35.xml"/><Relationship Id="rId5" Type="http://schemas.openxmlformats.org/officeDocument/2006/relationships/image" Target="../media/image48.emf"/><Relationship Id="rId4" Type="http://schemas.openxmlformats.org/officeDocument/2006/relationships/image" Target="../media/image47.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xml"/><Relationship Id="rId1" Type="http://schemas.openxmlformats.org/officeDocument/2006/relationships/tags" Target="../tags/tag3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xml"/><Relationship Id="rId1" Type="http://schemas.openxmlformats.org/officeDocument/2006/relationships/tags" Target="../tags/tag3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xml"/><Relationship Id="rId1" Type="http://schemas.openxmlformats.org/officeDocument/2006/relationships/tags" Target="../tags/tag38.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xml"/><Relationship Id="rId1" Type="http://schemas.openxmlformats.org/officeDocument/2006/relationships/tags" Target="../tags/tag39.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5.xml"/><Relationship Id="rId1" Type="http://schemas.openxmlformats.org/officeDocument/2006/relationships/tags" Target="../tags/tag40.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5.xml"/><Relationship Id="rId1" Type="http://schemas.openxmlformats.org/officeDocument/2006/relationships/tags" Target="../tags/tag4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5.xml"/><Relationship Id="rId1" Type="http://schemas.openxmlformats.org/officeDocument/2006/relationships/tags" Target="../tags/tag42.xml"/><Relationship Id="rId4" Type="http://schemas.openxmlformats.org/officeDocument/2006/relationships/image" Target="../media/image49.em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5.xml"/><Relationship Id="rId1" Type="http://schemas.openxmlformats.org/officeDocument/2006/relationships/tags" Target="../tags/tag43.xml"/><Relationship Id="rId4" Type="http://schemas.openxmlformats.org/officeDocument/2006/relationships/image" Target="../media/image50.em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5.xml"/><Relationship Id="rId1" Type="http://schemas.openxmlformats.org/officeDocument/2006/relationships/tags" Target="../tags/tag44.xml"/><Relationship Id="rId4" Type="http://schemas.openxmlformats.org/officeDocument/2006/relationships/image" Target="../media/image51.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5.xml"/><Relationship Id="rId1" Type="http://schemas.openxmlformats.org/officeDocument/2006/relationships/tags" Target="../tags/tag45.xml"/><Relationship Id="rId4" Type="http://schemas.openxmlformats.org/officeDocument/2006/relationships/image" Target="../media/image52.emf"/></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5.xml"/><Relationship Id="rId1" Type="http://schemas.openxmlformats.org/officeDocument/2006/relationships/tags" Target="../tags/tag46.xml"/><Relationship Id="rId4" Type="http://schemas.openxmlformats.org/officeDocument/2006/relationships/image" Target="../media/image53.em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xml"/><Relationship Id="rId1" Type="http://schemas.openxmlformats.org/officeDocument/2006/relationships/tags" Target="../tags/tag47.xml"/><Relationship Id="rId4" Type="http://schemas.openxmlformats.org/officeDocument/2006/relationships/image" Target="../media/image54.e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5.xml"/><Relationship Id="rId1" Type="http://schemas.openxmlformats.org/officeDocument/2006/relationships/tags" Target="../tags/tag48.xml"/><Relationship Id="rId4" Type="http://schemas.openxmlformats.org/officeDocument/2006/relationships/image" Target="../media/image55.emf"/></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5.xml"/><Relationship Id="rId1" Type="http://schemas.openxmlformats.org/officeDocument/2006/relationships/tags" Target="../tags/tag49.xml"/><Relationship Id="rId4" Type="http://schemas.openxmlformats.org/officeDocument/2006/relationships/image" Target="../media/image56.em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5.xml"/><Relationship Id="rId1" Type="http://schemas.openxmlformats.org/officeDocument/2006/relationships/tags" Target="../tags/tag50.xml"/><Relationship Id="rId4" Type="http://schemas.openxmlformats.org/officeDocument/2006/relationships/image" Target="../media/image57.emf"/></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5.xml"/><Relationship Id="rId1" Type="http://schemas.openxmlformats.org/officeDocument/2006/relationships/tags" Target="../tags/tag51.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5.xml"/><Relationship Id="rId1" Type="http://schemas.openxmlformats.org/officeDocument/2006/relationships/tags" Target="../tags/tag52.xml"/><Relationship Id="rId4" Type="http://schemas.openxmlformats.org/officeDocument/2006/relationships/image" Target="../media/image49.emf"/></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5.xml"/><Relationship Id="rId1" Type="http://schemas.openxmlformats.org/officeDocument/2006/relationships/tags" Target="../tags/tag53.xml"/><Relationship Id="rId4" Type="http://schemas.openxmlformats.org/officeDocument/2006/relationships/image" Target="../media/image50.emf"/></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xml"/><Relationship Id="rId1" Type="http://schemas.openxmlformats.org/officeDocument/2006/relationships/tags" Target="../tags/tag54.xml"/><Relationship Id="rId4" Type="http://schemas.openxmlformats.org/officeDocument/2006/relationships/image" Target="../media/image51.emf"/></Relationships>
</file>

<file path=ppt/slides/_rels/slide8.xml.rels><?xml version="1.0" encoding="UTF-8" standalone="yes"?>
<Relationships xmlns="http://schemas.openxmlformats.org/package/2006/relationships"><Relationship Id="rId3" Type="http://schemas.openxmlformats.org/officeDocument/2006/relationships/hyperlink" Target="http://pure.au.dk/portal/da/pgl@eng.au.dk" TargetMode="External"/><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5.xml"/><Relationship Id="rId1" Type="http://schemas.openxmlformats.org/officeDocument/2006/relationships/tags" Target="../tags/tag55.xml"/><Relationship Id="rId4" Type="http://schemas.openxmlformats.org/officeDocument/2006/relationships/image" Target="../media/image52.emf"/></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5.xml"/><Relationship Id="rId1" Type="http://schemas.openxmlformats.org/officeDocument/2006/relationships/tags" Target="../tags/tag56.xml"/><Relationship Id="rId4" Type="http://schemas.openxmlformats.org/officeDocument/2006/relationships/image" Target="../media/image53.emf"/></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5.xml"/><Relationship Id="rId1" Type="http://schemas.openxmlformats.org/officeDocument/2006/relationships/tags" Target="../tags/tag57.xml"/><Relationship Id="rId4" Type="http://schemas.openxmlformats.org/officeDocument/2006/relationships/image" Target="../media/image54.emf"/></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5.xml"/><Relationship Id="rId1" Type="http://schemas.openxmlformats.org/officeDocument/2006/relationships/tags" Target="../tags/tag58.xml"/><Relationship Id="rId4" Type="http://schemas.openxmlformats.org/officeDocument/2006/relationships/image" Target="../media/image55.emf"/></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5.xml"/><Relationship Id="rId1" Type="http://schemas.openxmlformats.org/officeDocument/2006/relationships/tags" Target="../tags/tag59.xml"/><Relationship Id="rId4" Type="http://schemas.openxmlformats.org/officeDocument/2006/relationships/image" Target="../media/image56.emf"/></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5.xml"/><Relationship Id="rId1" Type="http://schemas.openxmlformats.org/officeDocument/2006/relationships/tags" Target="../tags/tag60.xml"/><Relationship Id="rId4" Type="http://schemas.openxmlformats.org/officeDocument/2006/relationships/image" Target="../media/image57.emf"/></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5.xml"/><Relationship Id="rId1" Type="http://schemas.openxmlformats.org/officeDocument/2006/relationships/tags" Target="../tags/tag61.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5.xml"/><Relationship Id="rId1" Type="http://schemas.openxmlformats.org/officeDocument/2006/relationships/tags" Target="../tags/tag6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7.xml"/><Relationship Id="rId1" Type="http://schemas.openxmlformats.org/officeDocument/2006/relationships/tags" Target="../tags/tag63.xml"/><Relationship Id="rId4" Type="http://schemas.openxmlformats.org/officeDocument/2006/relationships/image" Target="../media/image36.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pure.au.dk/portal/en/persons/stefan-hallerstede(65c96a3f-b4af-473c-a0d8-7909b2f2903c).html"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5.xml"/><Relationship Id="rId1" Type="http://schemas.openxmlformats.org/officeDocument/2006/relationships/tags" Target="../tags/tag65.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5.xml"/><Relationship Id="rId1" Type="http://schemas.openxmlformats.org/officeDocument/2006/relationships/tags" Target="../tags/tag66.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5.xml"/><Relationship Id="rId1" Type="http://schemas.openxmlformats.org/officeDocument/2006/relationships/tags" Target="../tags/tag6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5.xml"/><Relationship Id="rId1" Type="http://schemas.openxmlformats.org/officeDocument/2006/relationships/tags" Target="../tags/tag68.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5.xml"/><Relationship Id="rId1" Type="http://schemas.openxmlformats.org/officeDocument/2006/relationships/tags" Target="../tags/tag69.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5.xml"/><Relationship Id="rId1" Type="http://schemas.openxmlformats.org/officeDocument/2006/relationships/tags" Target="../tags/tag70.xml"/><Relationship Id="rId4" Type="http://schemas.openxmlformats.org/officeDocument/2006/relationships/image" Target="../media/image58.emf"/></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5.xml"/><Relationship Id="rId1" Type="http://schemas.openxmlformats.org/officeDocument/2006/relationships/tags" Target="../tags/tag71.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5.xml"/><Relationship Id="rId1" Type="http://schemas.openxmlformats.org/officeDocument/2006/relationships/tags" Target="../tags/tag72.xml"/><Relationship Id="rId4" Type="http://schemas.openxmlformats.org/officeDocument/2006/relationships/image" Target="../media/image59.emf"/></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5.xml"/><Relationship Id="rId1" Type="http://schemas.openxmlformats.org/officeDocument/2006/relationships/tags" Target="../tags/tag73.xml"/><Relationship Id="rId4" Type="http://schemas.openxmlformats.org/officeDocument/2006/relationships/image" Target="../media/image60.emf"/></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5.xml"/><Relationship Id="rId1" Type="http://schemas.openxmlformats.org/officeDocument/2006/relationships/tags" Target="../tags/tag74.xml"/><Relationship Id="rId5" Type="http://schemas.openxmlformats.org/officeDocument/2006/relationships/image" Target="../media/image62.emf"/><Relationship Id="rId4" Type="http://schemas.openxmlformats.org/officeDocument/2006/relationships/image" Target="../media/image6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985838" y="2482343"/>
            <a:ext cx="10220325" cy="1661993"/>
          </a:xfrm>
        </p:spPr>
        <p:txBody>
          <a:bodyPr/>
          <a:lstStyle/>
          <a:p>
            <a:r>
              <a:rPr lang="en-GB" dirty="0"/>
              <a:t>Programming, problem solving And Reasoning</a:t>
            </a:r>
          </a:p>
        </p:txBody>
      </p:sp>
    </p:spTree>
    <p:custDataLst>
      <p:tags r:id="rId1"/>
    </p:custDataLst>
    <p:extLst>
      <p:ext uri="{BB962C8B-B14F-4D97-AF65-F5344CB8AC3E}">
        <p14:creationId xmlns:p14="http://schemas.microsoft.com/office/powerpoint/2010/main" val="948320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65075-ABD6-8945-9E51-486D0E532D77}"/>
              </a:ext>
            </a:extLst>
          </p:cNvPr>
          <p:cNvSpPr>
            <a:spLocks noGrp="1"/>
          </p:cNvSpPr>
          <p:nvPr>
            <p:ph type="title"/>
          </p:nvPr>
        </p:nvSpPr>
        <p:spPr/>
        <p:txBody>
          <a:bodyPr/>
          <a:lstStyle/>
          <a:p>
            <a:r>
              <a:rPr lang="en-GB" dirty="0"/>
              <a:t>Who are we?</a:t>
            </a:r>
          </a:p>
        </p:txBody>
      </p:sp>
      <p:sp>
        <p:nvSpPr>
          <p:cNvPr id="3" name="Content Placeholder 2">
            <a:extLst>
              <a:ext uri="{FF2B5EF4-FFF2-40B4-BE49-F238E27FC236}">
                <a16:creationId xmlns:a16="http://schemas.microsoft.com/office/drawing/2014/main" id="{8C94A0C4-33B1-7549-AD70-2A1A8FC47378}"/>
              </a:ext>
            </a:extLst>
          </p:cNvPr>
          <p:cNvSpPr>
            <a:spLocks noGrp="1"/>
          </p:cNvSpPr>
          <p:nvPr>
            <p:ph idx="1"/>
          </p:nvPr>
        </p:nvSpPr>
        <p:spPr>
          <a:xfrm>
            <a:off x="985838" y="1844824"/>
            <a:ext cx="10293150" cy="3937484"/>
          </a:xfrm>
        </p:spPr>
        <p:txBody>
          <a:bodyPr/>
          <a:lstStyle/>
          <a:p>
            <a:pPr>
              <a:lnSpc>
                <a:spcPct val="90000"/>
              </a:lnSpc>
            </a:pPr>
            <a:r>
              <a:rPr lang="en-US" sz="2400" b="1" dirty="0">
                <a:ea typeface="ＭＳ Ｐゴシック" pitchFamily="34" charset="-128"/>
              </a:rPr>
              <a:t>Carl Schultz</a:t>
            </a:r>
            <a:r>
              <a:rPr lang="en-US" sz="2400" dirty="0">
                <a:ea typeface="ＭＳ Ｐゴシック" pitchFamily="34" charset="-128"/>
              </a:rPr>
              <a:t>; PhD</a:t>
            </a:r>
          </a:p>
          <a:p>
            <a:pPr>
              <a:lnSpc>
                <a:spcPct val="90000"/>
              </a:lnSpc>
            </a:pPr>
            <a:r>
              <a:rPr lang="de-DE" sz="2400" dirty="0">
                <a:ea typeface="ＭＳ Ｐゴシック" pitchFamily="34" charset="-128"/>
              </a:rPr>
              <a:t>A</a:t>
            </a:r>
            <a:r>
              <a:rPr lang="en-US" sz="2400" dirty="0">
                <a:ea typeface="ＭＳ Ｐゴシック" pitchFamily="34" charset="-128"/>
              </a:rPr>
              <a:t> kiwi! (from New Zealand)</a:t>
            </a:r>
          </a:p>
          <a:p>
            <a:pPr>
              <a:lnSpc>
                <a:spcPct val="90000"/>
              </a:lnSpc>
            </a:pPr>
            <a:r>
              <a:rPr lang="en-US" sz="2400" dirty="0">
                <a:ea typeface="ＭＳ Ｐゴシック" pitchFamily="34" charset="-128"/>
              </a:rPr>
              <a:t>Previously postdoc in Uni Bremen (Germany) and</a:t>
            </a:r>
          </a:p>
          <a:p>
            <a:pPr>
              <a:lnSpc>
                <a:spcPct val="90000"/>
              </a:lnSpc>
            </a:pPr>
            <a:r>
              <a:rPr lang="en-US" sz="2400" dirty="0">
                <a:ea typeface="ＭＳ Ｐゴシック" pitchFamily="34" charset="-128"/>
              </a:rPr>
              <a:t>Uni Münster (Germany)</a:t>
            </a:r>
          </a:p>
          <a:p>
            <a:pPr>
              <a:lnSpc>
                <a:spcPct val="90000"/>
              </a:lnSpc>
            </a:pPr>
            <a:r>
              <a:rPr lang="en-US" sz="2400" dirty="0">
                <a:ea typeface="ＭＳ Ｐゴシック" pitchFamily="34" charset="-128"/>
              </a:rPr>
              <a:t>PhD Uni Auckland (New Zealand)</a:t>
            </a:r>
          </a:p>
          <a:p>
            <a:pPr lvl="2">
              <a:lnSpc>
                <a:spcPct val="90000"/>
              </a:lnSpc>
            </a:pPr>
            <a:r>
              <a:rPr lang="en-US" sz="2400" dirty="0">
                <a:ea typeface="ＭＳ Ｐゴシック" pitchFamily="34" charset="-128"/>
              </a:rPr>
              <a:t>Co-founder </a:t>
            </a:r>
            <a:r>
              <a:rPr lang="en-US" sz="2400" dirty="0" err="1">
                <a:ea typeface="ＭＳ Ｐゴシック" pitchFamily="34" charset="-128"/>
              </a:rPr>
              <a:t>DesignSpace</a:t>
            </a:r>
            <a:r>
              <a:rPr lang="en-US" sz="2400" dirty="0">
                <a:ea typeface="ＭＳ Ｐゴシック" pitchFamily="34" charset="-128"/>
              </a:rPr>
              <a:t> research consultation group</a:t>
            </a:r>
          </a:p>
          <a:p>
            <a:pPr lvl="2">
              <a:lnSpc>
                <a:spcPct val="90000"/>
              </a:lnSpc>
            </a:pPr>
            <a:r>
              <a:rPr lang="en-US" sz="2400" dirty="0">
                <a:ea typeface="ＭＳ Ｐゴシック" pitchFamily="34" charset="-128"/>
              </a:rPr>
              <a:t>Artificial Intelligence for Architecture, Engineering, Construction</a:t>
            </a:r>
          </a:p>
          <a:p>
            <a:pPr>
              <a:lnSpc>
                <a:spcPct val="90000"/>
              </a:lnSpc>
            </a:pPr>
            <a:r>
              <a:rPr lang="de-DE" sz="2400" u="sng" dirty="0">
                <a:ea typeface="ＭＳ Ｐゴシック" pitchFamily="34" charset="-128"/>
                <a:hlinkClick r:id="rId3"/>
              </a:rPr>
              <a:t>http://pure.au.dk/portal/da/cschultz@eng.au.dk</a:t>
            </a:r>
            <a:endParaRPr lang="de-DE" sz="2400" u="sng" dirty="0">
              <a:ea typeface="ＭＳ Ｐゴシック" pitchFamily="34" charset="-128"/>
            </a:endParaRPr>
          </a:p>
          <a:p>
            <a:pPr>
              <a:lnSpc>
                <a:spcPct val="90000"/>
              </a:lnSpc>
            </a:pPr>
            <a:r>
              <a:rPr lang="pl-PL" sz="2400" dirty="0">
                <a:ea typeface="ＭＳ Ｐゴシック" pitchFamily="34" charset="-128"/>
                <a:hlinkClick r:id="rId4"/>
              </a:rPr>
              <a:t>http://www.design-space.org/</a:t>
            </a:r>
            <a:endParaRPr lang="pl-PL" sz="2400" dirty="0">
              <a:ea typeface="ＭＳ Ｐゴシック" pitchFamily="34" charset="-128"/>
            </a:endParaRPr>
          </a:p>
          <a:p>
            <a:pPr>
              <a:lnSpc>
                <a:spcPct val="90000"/>
              </a:lnSpc>
            </a:pPr>
            <a:r>
              <a:rPr lang="pl-PL" sz="2400" dirty="0">
                <a:ea typeface="ＭＳ Ｐゴシック" pitchFamily="34" charset="-128"/>
                <a:hlinkClick r:id="rId5"/>
              </a:rPr>
              <a:t>http://www.design-space.org/edra45</a:t>
            </a:r>
            <a:r>
              <a:rPr lang="en-US" sz="2400" dirty="0">
                <a:ea typeface="ＭＳ Ｐゴシック" pitchFamily="34" charset="-128"/>
              </a:rPr>
              <a:t> </a:t>
            </a:r>
          </a:p>
          <a:p>
            <a:pPr>
              <a:lnSpc>
                <a:spcPct val="90000"/>
              </a:lnSpc>
            </a:pPr>
            <a:r>
              <a:rPr lang="en-US" sz="2400" b="1" dirty="0">
                <a:ea typeface="ＭＳ Ｐゴシック" pitchFamily="34" charset="-128"/>
              </a:rPr>
              <a:t>Main responsible for the exercises</a:t>
            </a:r>
          </a:p>
          <a:p>
            <a:endParaRPr lang="en-GB" dirty="0"/>
          </a:p>
        </p:txBody>
      </p:sp>
      <p:sp>
        <p:nvSpPr>
          <p:cNvPr id="4" name="Date Placeholder 3">
            <a:extLst>
              <a:ext uri="{FF2B5EF4-FFF2-40B4-BE49-F238E27FC236}">
                <a16:creationId xmlns:a16="http://schemas.microsoft.com/office/drawing/2014/main" id="{C9E148F8-5850-634D-BCA8-397BF6180F6A}"/>
              </a:ext>
            </a:extLst>
          </p:cNvPr>
          <p:cNvSpPr>
            <a:spLocks noGrp="1"/>
          </p:cNvSpPr>
          <p:nvPr>
            <p:ph type="dt" sz="half" idx="10"/>
          </p:nvPr>
        </p:nvSpPr>
        <p:spPr/>
        <p:txBody>
          <a:bodyPr/>
          <a:lstStyle/>
          <a:p>
            <a:fld id="{8900BB78-94AA-554A-A80F-FAFA2183C23D}" type="datetime1">
              <a:rPr lang="en-GB" smtClean="0"/>
              <a:t>28/09/2019</a:t>
            </a:fld>
            <a:r>
              <a:rPr lang="en-GB"/>
              <a:t>08/04/2019</a:t>
            </a:r>
            <a:endParaRPr lang="en-GB" dirty="0"/>
          </a:p>
        </p:txBody>
      </p:sp>
      <p:pic>
        <p:nvPicPr>
          <p:cNvPr id="5" name="Picture 4">
            <a:extLst>
              <a:ext uri="{FF2B5EF4-FFF2-40B4-BE49-F238E27FC236}">
                <a16:creationId xmlns:a16="http://schemas.microsoft.com/office/drawing/2014/main" id="{F9AA4276-C70B-554F-AE0B-76E447D7B975}"/>
              </a:ext>
            </a:extLst>
          </p:cNvPr>
          <p:cNvPicPr>
            <a:picLocks noChangeAspect="1"/>
          </p:cNvPicPr>
          <p:nvPr/>
        </p:nvPicPr>
        <p:blipFill>
          <a:blip r:embed="rId6"/>
          <a:stretch>
            <a:fillRect/>
          </a:stretch>
        </p:blipFill>
        <p:spPr>
          <a:xfrm>
            <a:off x="10721975" y="0"/>
            <a:ext cx="1466850" cy="1714500"/>
          </a:xfrm>
          <a:prstGeom prst="rect">
            <a:avLst/>
          </a:prstGeom>
        </p:spPr>
      </p:pic>
      <p:sp>
        <p:nvSpPr>
          <p:cNvPr id="6" name="Slide Number Placeholder 8">
            <a:extLst>
              <a:ext uri="{FF2B5EF4-FFF2-40B4-BE49-F238E27FC236}">
                <a16:creationId xmlns:a16="http://schemas.microsoft.com/office/drawing/2014/main" id="{758F9689-609C-C940-95CA-A901A2113F13}"/>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10</a:t>
            </a:fld>
            <a:endParaRPr lang="en-GB" dirty="0"/>
          </a:p>
        </p:txBody>
      </p:sp>
      <p:pic>
        <p:nvPicPr>
          <p:cNvPr id="7" name="Bild 6" descr="Screen Shot 2017-08-25 at 2.22.33 PM.png">
            <a:extLst>
              <a:ext uri="{FF2B5EF4-FFF2-40B4-BE49-F238E27FC236}">
                <a16:creationId xmlns:a16="http://schemas.microsoft.com/office/drawing/2014/main" id="{93DCC943-F3DF-F744-A57F-0F0A76ECF4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38278" y="100377"/>
            <a:ext cx="2360343" cy="1720119"/>
          </a:xfrm>
          <a:prstGeom prst="rect">
            <a:avLst/>
          </a:prstGeom>
        </p:spPr>
      </p:pic>
      <p:grpSp>
        <p:nvGrpSpPr>
          <p:cNvPr id="8" name="Gruppierung 9">
            <a:extLst>
              <a:ext uri="{FF2B5EF4-FFF2-40B4-BE49-F238E27FC236}">
                <a16:creationId xmlns:a16="http://schemas.microsoft.com/office/drawing/2014/main" id="{57C6CE0C-86CF-0443-9373-85AF4E133A93}"/>
              </a:ext>
            </a:extLst>
          </p:cNvPr>
          <p:cNvGrpSpPr/>
          <p:nvPr/>
        </p:nvGrpSpPr>
        <p:grpSpPr>
          <a:xfrm>
            <a:off x="8086350" y="2548649"/>
            <a:ext cx="3816424" cy="929083"/>
            <a:chOff x="5148064" y="2780928"/>
            <a:chExt cx="4414769" cy="1217115"/>
          </a:xfrm>
        </p:grpSpPr>
        <p:pic>
          <p:nvPicPr>
            <p:cNvPr id="9" name="Bild 7" descr="Screen Shot 2017-08-25 at 2.21.53 PM.png">
              <a:extLst>
                <a:ext uri="{FF2B5EF4-FFF2-40B4-BE49-F238E27FC236}">
                  <a16:creationId xmlns:a16="http://schemas.microsoft.com/office/drawing/2014/main" id="{8BDD1C09-DDBB-E345-A620-B35AD3B12C9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48064" y="2780928"/>
              <a:ext cx="2327052" cy="1194273"/>
            </a:xfrm>
            <a:prstGeom prst="rect">
              <a:avLst/>
            </a:prstGeom>
          </p:spPr>
        </p:pic>
        <p:pic>
          <p:nvPicPr>
            <p:cNvPr id="10" name="Bild 8" descr="Screen Shot 2017-08-25 at 2.21.40 PM.png">
              <a:extLst>
                <a:ext uri="{FF2B5EF4-FFF2-40B4-BE49-F238E27FC236}">
                  <a16:creationId xmlns:a16="http://schemas.microsoft.com/office/drawing/2014/main" id="{1F748F9B-275B-FE43-9644-F6FDDCFD445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68344" y="2780928"/>
              <a:ext cx="1894489" cy="1217115"/>
            </a:xfrm>
            <a:prstGeom prst="rect">
              <a:avLst/>
            </a:prstGeom>
          </p:spPr>
        </p:pic>
      </p:grpSp>
    </p:spTree>
    <p:extLst>
      <p:ext uri="{BB962C8B-B14F-4D97-AF65-F5344CB8AC3E}">
        <p14:creationId xmlns:p14="http://schemas.microsoft.com/office/powerpoint/2010/main" val="39819600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Solution 2: discard the program</a:t>
            </a:r>
          </a:p>
        </p:txBody>
      </p:sp>
      <p:sp>
        <p:nvSpPr>
          <p:cNvPr id="5" name="Content Placeholder 4"/>
          <p:cNvSpPr>
            <a:spLocks noGrp="1"/>
          </p:cNvSpPr>
          <p:nvPr>
            <p:ph idx="1"/>
          </p:nvPr>
        </p:nvSpPr>
        <p:spPr/>
        <p:txBody>
          <a:bodyPr/>
          <a:lstStyle/>
          <a:p>
            <a:pPr marL="342900" indent="-342900">
              <a:spcAft>
                <a:spcPts val="600"/>
              </a:spcAft>
              <a:buFont typeface="Arial" panose="020B0604020202020204" pitchFamily="34" charset="0"/>
              <a:buChar char="•"/>
            </a:pPr>
            <a:r>
              <a:rPr lang="en-GB" sz="2400" dirty="0"/>
              <a:t>The reasoning about the program showed that in</a:t>
            </a:r>
            <a:br>
              <a:rPr lang="en-GB" sz="2400" dirty="0"/>
            </a:br>
            <a:br>
              <a:rPr lang="en-GB" sz="2400" dirty="0"/>
            </a:br>
            <a:br>
              <a:rPr lang="en-GB" sz="2400" dirty="0"/>
            </a:br>
            <a:br>
              <a:rPr lang="en-GB" sz="2400" dirty="0"/>
            </a:br>
            <a:br>
              <a:rPr lang="en-GB" sz="2400" dirty="0"/>
            </a:br>
            <a:br>
              <a:rPr lang="en-GB" sz="2400" dirty="0"/>
            </a:br>
            <a:br>
              <a:rPr lang="en-GB" sz="2400" dirty="0"/>
            </a:br>
            <a:br>
              <a:rPr lang="en-GB" sz="2400" dirty="0"/>
            </a:br>
            <a:br>
              <a:rPr lang="en-GB" sz="800" dirty="0"/>
            </a:br>
            <a:r>
              <a:rPr lang="en-GB" sz="2400" dirty="0"/>
              <a:t>the expression </a:t>
            </a:r>
            <a:r>
              <a:rPr lang="en-GB" sz="2400" dirty="0">
                <a:latin typeface="Courier" pitchFamily="2" charset="0"/>
              </a:rPr>
              <a:t>2 * x – x – x</a:t>
            </a:r>
            <a:r>
              <a:rPr lang="en-GB" sz="2400" dirty="0"/>
              <a:t> always yields the value </a:t>
            </a:r>
            <a:r>
              <a:rPr lang="en-GB" sz="2400" dirty="0">
                <a:latin typeface="Courier" pitchFamily="2" charset="0"/>
              </a:rPr>
              <a:t>0</a:t>
            </a:r>
            <a:r>
              <a:rPr lang="en-GB" sz="2400" dirty="0"/>
              <a:t>.</a:t>
            </a:r>
            <a:br>
              <a:rPr lang="en-GB" sz="2400" dirty="0"/>
            </a:br>
            <a:r>
              <a:rPr lang="en-GB" sz="2400" dirty="0"/>
              <a:t>This is not a meaningful program.</a:t>
            </a:r>
          </a:p>
          <a:p>
            <a:pPr marL="342900" indent="-342900">
              <a:spcAft>
                <a:spcPts val="600"/>
              </a:spcAft>
              <a:buFont typeface="Arial" panose="020B0604020202020204" pitchFamily="34" charset="0"/>
              <a:buChar char="•"/>
            </a:pPr>
            <a:r>
              <a:rPr lang="en-GB" sz="2400" dirty="0"/>
              <a:t>It does not appear to a solve any problem.</a:t>
            </a:r>
          </a:p>
        </p:txBody>
      </p:sp>
      <p:pic>
        <p:nvPicPr>
          <p:cNvPr id="6" name="Picture 5">
            <a:extLst>
              <a:ext uri="{FF2B5EF4-FFF2-40B4-BE49-F238E27FC236}">
                <a16:creationId xmlns:a16="http://schemas.microsoft.com/office/drawing/2014/main" id="{B20A19FA-47BF-B544-B53E-5536D57ED7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1884" y="1844824"/>
            <a:ext cx="3747526" cy="2369125"/>
          </a:xfrm>
          <a:prstGeom prst="rect">
            <a:avLst/>
          </a:prstGeom>
        </p:spPr>
      </p:pic>
      <p:sp>
        <p:nvSpPr>
          <p:cNvPr id="7" name="Slide Number Placeholder 8">
            <a:extLst>
              <a:ext uri="{FF2B5EF4-FFF2-40B4-BE49-F238E27FC236}">
                <a16:creationId xmlns:a16="http://schemas.microsoft.com/office/drawing/2014/main" id="{A2DB26A7-3E79-C94D-9F3E-749648AD1F5D}"/>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100</a:t>
            </a:fld>
            <a:endParaRPr lang="en-GB" dirty="0"/>
          </a:p>
        </p:txBody>
      </p:sp>
    </p:spTree>
    <p:custDataLst>
      <p:tags r:id="rId1"/>
    </p:custDataLst>
    <p:extLst>
      <p:ext uri="{BB962C8B-B14F-4D97-AF65-F5344CB8AC3E}">
        <p14:creationId xmlns:p14="http://schemas.microsoft.com/office/powerpoint/2010/main" val="68163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Reasoning and problem solving</a:t>
            </a:r>
          </a:p>
        </p:txBody>
      </p:sp>
      <p:sp>
        <p:nvSpPr>
          <p:cNvPr id="5" name="Content Placeholder 4"/>
          <p:cNvSpPr>
            <a:spLocks noGrp="1"/>
          </p:cNvSpPr>
          <p:nvPr>
            <p:ph idx="1"/>
          </p:nvPr>
        </p:nvSpPr>
        <p:spPr/>
        <p:txBody>
          <a:bodyPr/>
          <a:lstStyle/>
          <a:p>
            <a:pPr marL="342900" indent="-342900">
              <a:spcAft>
                <a:spcPts val="600"/>
              </a:spcAft>
              <a:buFont typeface="Arial" panose="020B0604020202020204" pitchFamily="34" charset="0"/>
              <a:buChar char="•"/>
            </a:pPr>
            <a:r>
              <a:rPr lang="en-GB" sz="2400" dirty="0"/>
              <a:t>In this lecture we will consider programs as </a:t>
            </a:r>
            <a:r>
              <a:rPr lang="en-GB" sz="2400" b="1" dirty="0"/>
              <a:t>solutions to problems</a:t>
            </a:r>
          </a:p>
          <a:p>
            <a:pPr marL="342900" indent="-342900">
              <a:spcAft>
                <a:spcPts val="600"/>
              </a:spcAft>
              <a:buFont typeface="Arial" panose="020B0604020202020204" pitchFamily="34" charset="0"/>
              <a:buChar char="•"/>
            </a:pPr>
            <a:r>
              <a:rPr lang="en-GB" sz="2400" dirty="0"/>
              <a:t>We will check this by </a:t>
            </a:r>
            <a:r>
              <a:rPr lang="en-GB" sz="2400" b="1" dirty="0"/>
              <a:t>reasoning</a:t>
            </a:r>
            <a:r>
              <a:rPr lang="en-GB" sz="2400" dirty="0"/>
              <a:t> about the programs we write</a:t>
            </a:r>
          </a:p>
          <a:p>
            <a:pPr marL="342900" indent="-342900">
              <a:spcAft>
                <a:spcPts val="600"/>
              </a:spcAft>
              <a:buFont typeface="Arial" panose="020B0604020202020204" pitchFamily="34" charset="0"/>
              <a:buChar char="•"/>
            </a:pPr>
            <a:r>
              <a:rPr lang="en-GB" sz="2400" dirty="0"/>
              <a:t>All too often we are tempted to write programs (such as the one just shown) </a:t>
            </a:r>
            <a:r>
              <a:rPr lang="en-GB" sz="2400" b="1" dirty="0"/>
              <a:t>without understanding </a:t>
            </a:r>
            <a:r>
              <a:rPr lang="en-GB" sz="2400" dirty="0"/>
              <a:t>the problem or the program</a:t>
            </a:r>
          </a:p>
          <a:p>
            <a:pPr marL="342900" indent="-342900">
              <a:spcAft>
                <a:spcPts val="600"/>
              </a:spcAft>
              <a:buFont typeface="Arial" panose="020B0604020202020204" pitchFamily="34" charset="0"/>
              <a:buChar char="•"/>
            </a:pPr>
            <a:r>
              <a:rPr lang="en-GB" sz="2400" dirty="0"/>
              <a:t>This often results in meaningless programs, </a:t>
            </a:r>
            <a:br>
              <a:rPr lang="en-GB" sz="2400" dirty="0"/>
            </a:br>
            <a:r>
              <a:rPr lang="en-GB" sz="2400" dirty="0"/>
              <a:t>although occasionally </a:t>
            </a:r>
            <a:r>
              <a:rPr lang="en-GB" sz="2400" b="1" dirty="0"/>
              <a:t>we might be lucky </a:t>
            </a:r>
            <a:br>
              <a:rPr lang="en-GB" sz="2400" dirty="0"/>
            </a:br>
            <a:r>
              <a:rPr lang="en-GB" sz="2400" dirty="0"/>
              <a:t>and the program might do something interesting (albeit unexpected)</a:t>
            </a:r>
          </a:p>
        </p:txBody>
      </p:sp>
      <p:sp>
        <p:nvSpPr>
          <p:cNvPr id="6" name="Slide Number Placeholder 8">
            <a:extLst>
              <a:ext uri="{FF2B5EF4-FFF2-40B4-BE49-F238E27FC236}">
                <a16:creationId xmlns:a16="http://schemas.microsoft.com/office/drawing/2014/main" id="{57A22163-8E6F-3B4D-A347-DEC9D91FEE6B}"/>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101</a:t>
            </a:fld>
            <a:endParaRPr lang="en-GB" dirty="0"/>
          </a:p>
        </p:txBody>
      </p:sp>
    </p:spTree>
    <p:custDataLst>
      <p:tags r:id="rId1"/>
    </p:custDataLst>
    <p:extLst>
      <p:ext uri="{BB962C8B-B14F-4D97-AF65-F5344CB8AC3E}">
        <p14:creationId xmlns:p14="http://schemas.microsoft.com/office/powerpoint/2010/main" val="209867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20F13D-764E-4C59-9229-948F16E61612}" type="datetime1">
              <a:rPr lang="en-GB" smtClean="0"/>
              <a:t>28/09/2019</a:t>
            </a:fld>
            <a:r>
              <a:rPr lang="en-GB"/>
              <a:t>08/04/2019</a:t>
            </a:r>
            <a:endParaRPr lang="en-GB" dirty="0"/>
          </a:p>
        </p:txBody>
      </p:sp>
      <p:pic>
        <p:nvPicPr>
          <p:cNvPr id="3" name="Picture 2"/>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0825" cy="6350000"/>
          </a:xfrm>
          <a:prstGeom prst="rect">
            <a:avLst/>
          </a:prstGeom>
        </p:spPr>
      </p:pic>
    </p:spTree>
    <p:extLst>
      <p:ext uri="{BB962C8B-B14F-4D97-AF65-F5344CB8AC3E}">
        <p14:creationId xmlns:p14="http://schemas.microsoft.com/office/powerpoint/2010/main" val="22673419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139698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26337-9C49-E046-A87A-C24F10B925F0}"/>
              </a:ext>
            </a:extLst>
          </p:cNvPr>
          <p:cNvSpPr>
            <a:spLocks noGrp="1"/>
          </p:cNvSpPr>
          <p:nvPr>
            <p:ph type="title"/>
          </p:nvPr>
        </p:nvSpPr>
        <p:spPr/>
        <p:txBody>
          <a:bodyPr/>
          <a:lstStyle/>
          <a:p>
            <a:r>
              <a:rPr lang="en-GB" dirty="0"/>
              <a:t>Peter Tran-</a:t>
            </a:r>
            <a:r>
              <a:rPr lang="en-GB" dirty="0" err="1"/>
              <a:t>Jørgensen</a:t>
            </a:r>
            <a:endParaRPr lang="en-GB" dirty="0"/>
          </a:p>
        </p:txBody>
      </p:sp>
      <p:sp>
        <p:nvSpPr>
          <p:cNvPr id="3" name="Content Placeholder 2">
            <a:extLst>
              <a:ext uri="{FF2B5EF4-FFF2-40B4-BE49-F238E27FC236}">
                <a16:creationId xmlns:a16="http://schemas.microsoft.com/office/drawing/2014/main" id="{B5A5ED58-77D4-1D4B-8E8C-C4F121B7A1D5}"/>
              </a:ext>
            </a:extLst>
          </p:cNvPr>
          <p:cNvSpPr>
            <a:spLocks noGrp="1"/>
          </p:cNvSpPr>
          <p:nvPr>
            <p:ph idx="1"/>
          </p:nvPr>
        </p:nvSpPr>
        <p:spPr/>
        <p:txBody>
          <a:bodyPr/>
          <a:lstStyle/>
          <a:p>
            <a:pPr marL="342900" indent="-342900">
              <a:buFont typeface="Arial" panose="020B0604020202020204" pitchFamily="34" charset="0"/>
              <a:buChar char="•"/>
            </a:pPr>
            <a:r>
              <a:rPr lang="en-GB" sz="2400" dirty="0"/>
              <a:t>Post-doc, Software Engineering (since 2016)</a:t>
            </a:r>
          </a:p>
          <a:p>
            <a:pPr marL="342900" indent="-342900">
              <a:buFont typeface="Arial" panose="020B0604020202020204" pitchFamily="34" charset="0"/>
              <a:buChar char="•"/>
            </a:pPr>
            <a:r>
              <a:rPr lang="en-GB" sz="2400"/>
              <a:t>PhD </a:t>
            </a:r>
            <a:r>
              <a:rPr lang="en-GB" sz="2400" dirty="0"/>
              <a:t>within formal methods code-generation (2013 - 2016)</a:t>
            </a:r>
          </a:p>
          <a:p>
            <a:pPr marL="342900" indent="-342900">
              <a:buFont typeface="Arial" panose="020B0604020202020204" pitchFamily="34" charset="0"/>
              <a:buChar char="•"/>
            </a:pPr>
            <a:r>
              <a:rPr lang="en-GB" sz="2400" dirty="0"/>
              <a:t>Lead developer/release manager of the Overture tool</a:t>
            </a:r>
          </a:p>
          <a:p>
            <a:pPr marL="342900" indent="-342900">
              <a:buFont typeface="Arial" panose="020B0604020202020204" pitchFamily="34" charset="0"/>
              <a:buChar char="•"/>
            </a:pPr>
            <a:r>
              <a:rPr lang="en-GB" sz="2400" dirty="0"/>
              <a:t>Office: Turing-122</a:t>
            </a:r>
          </a:p>
          <a:p>
            <a:pPr marL="342900" indent="-342900">
              <a:buFont typeface="Arial" panose="020B0604020202020204" pitchFamily="34" charset="0"/>
              <a:buChar char="•"/>
            </a:pPr>
            <a:r>
              <a:rPr lang="en-GB" sz="2400" dirty="0"/>
              <a:t>Email: </a:t>
            </a:r>
            <a:r>
              <a:rPr lang="en-GB" sz="2400" dirty="0">
                <a:hlinkClick r:id="rId3"/>
              </a:rPr>
              <a:t>pvj@eng.au.dk</a:t>
            </a:r>
            <a:r>
              <a:rPr lang="en-GB" sz="2400" dirty="0"/>
              <a:t> </a:t>
            </a:r>
            <a:endParaRPr lang="en-GB" dirty="0"/>
          </a:p>
        </p:txBody>
      </p:sp>
      <p:sp>
        <p:nvSpPr>
          <p:cNvPr id="4" name="Date Placeholder 3">
            <a:extLst>
              <a:ext uri="{FF2B5EF4-FFF2-40B4-BE49-F238E27FC236}">
                <a16:creationId xmlns:a16="http://schemas.microsoft.com/office/drawing/2014/main" id="{80160FD4-F061-874A-A28D-5B3C214F92FE}"/>
              </a:ext>
            </a:extLst>
          </p:cNvPr>
          <p:cNvSpPr>
            <a:spLocks noGrp="1"/>
          </p:cNvSpPr>
          <p:nvPr>
            <p:ph type="dt" sz="half" idx="10"/>
          </p:nvPr>
        </p:nvSpPr>
        <p:spPr/>
        <p:txBody>
          <a:bodyPr/>
          <a:lstStyle/>
          <a:p>
            <a:fld id="{84386AFB-07F9-7044-AAA3-D6DBA297FD54}" type="datetime1">
              <a:rPr lang="en-GB" smtClean="0"/>
              <a:t>28/09/2019</a:t>
            </a:fld>
            <a:r>
              <a:rPr lang="en-GB"/>
              <a:t>08/04/2019</a:t>
            </a:r>
            <a:endParaRPr lang="en-GB" dirty="0"/>
          </a:p>
        </p:txBody>
      </p:sp>
      <p:pic>
        <p:nvPicPr>
          <p:cNvPr id="5" name="Billede 5">
            <a:extLst>
              <a:ext uri="{FF2B5EF4-FFF2-40B4-BE49-F238E27FC236}">
                <a16:creationId xmlns:a16="http://schemas.microsoft.com/office/drawing/2014/main" id="{DCB5DC8A-A290-9E48-B3AE-32822869F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5561" y="9144"/>
            <a:ext cx="2179531" cy="2555760"/>
          </a:xfrm>
          <a:prstGeom prst="rect">
            <a:avLst/>
          </a:prstGeom>
        </p:spPr>
      </p:pic>
      <p:sp>
        <p:nvSpPr>
          <p:cNvPr id="6" name="Slide Number Placeholder 8">
            <a:extLst>
              <a:ext uri="{FF2B5EF4-FFF2-40B4-BE49-F238E27FC236}">
                <a16:creationId xmlns:a16="http://schemas.microsoft.com/office/drawing/2014/main" id="{625F8A18-F09E-FE46-927A-73C63AECAA9E}"/>
              </a:ext>
            </a:extLst>
          </p:cNvPr>
          <p:cNvSpPr>
            <a:spLocks noGrp="1"/>
          </p:cNvSpPr>
          <p:nvPr>
            <p:ph type="sldNum" sz="quarter" idx="12"/>
          </p:nvPr>
        </p:nvSpPr>
        <p:spPr>
          <a:xfrm>
            <a:off x="11807992" y="6597352"/>
            <a:ext cx="252000" cy="153888"/>
          </a:xfrm>
        </p:spPr>
        <p:txBody>
          <a:bodyPr/>
          <a:lstStyle/>
          <a:p>
            <a:pPr>
              <a:defRPr/>
            </a:pPr>
            <a:fld id="{E90C1E0A-682D-40DC-B1EA-26C007FDC330}" type="slidenum">
              <a:rPr lang="en-GB" smtClean="0"/>
              <a:pPr>
                <a:defRPr/>
              </a:pPr>
              <a:t>11</a:t>
            </a:fld>
            <a:endParaRPr lang="en-GB" dirty="0"/>
          </a:p>
        </p:txBody>
      </p:sp>
    </p:spTree>
    <p:extLst>
      <p:ext uri="{BB962C8B-B14F-4D97-AF65-F5344CB8AC3E}">
        <p14:creationId xmlns:p14="http://schemas.microsoft.com/office/powerpoint/2010/main" val="1663969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78F85-C4F1-7443-BF1D-8FAA0EBA9CFE}"/>
              </a:ext>
            </a:extLst>
          </p:cNvPr>
          <p:cNvSpPr>
            <a:spLocks noGrp="1"/>
          </p:cNvSpPr>
          <p:nvPr>
            <p:ph type="title"/>
          </p:nvPr>
        </p:nvSpPr>
        <p:spPr>
          <a:xfrm>
            <a:off x="315912" y="404664"/>
            <a:ext cx="11557000" cy="1309328"/>
          </a:xfrm>
        </p:spPr>
        <p:txBody>
          <a:bodyPr/>
          <a:lstStyle/>
          <a:p>
            <a:r>
              <a:rPr lang="en-GB" dirty="0"/>
              <a:t>Casper Thule</a:t>
            </a:r>
          </a:p>
        </p:txBody>
      </p:sp>
      <p:pic>
        <p:nvPicPr>
          <p:cNvPr id="6" name="Content Placeholder 5">
            <a:extLst>
              <a:ext uri="{FF2B5EF4-FFF2-40B4-BE49-F238E27FC236}">
                <a16:creationId xmlns:a16="http://schemas.microsoft.com/office/drawing/2014/main" id="{977E75FE-2555-9744-872A-876E5F5C20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88554" y="1310"/>
            <a:ext cx="2084400" cy="2735775"/>
          </a:xfrm>
        </p:spPr>
      </p:pic>
      <p:sp>
        <p:nvSpPr>
          <p:cNvPr id="4" name="Date Placeholder 3">
            <a:extLst>
              <a:ext uri="{FF2B5EF4-FFF2-40B4-BE49-F238E27FC236}">
                <a16:creationId xmlns:a16="http://schemas.microsoft.com/office/drawing/2014/main" id="{C1D271FA-4908-C246-956D-E3767BE8D7CA}"/>
              </a:ext>
            </a:extLst>
          </p:cNvPr>
          <p:cNvSpPr>
            <a:spLocks noGrp="1"/>
          </p:cNvSpPr>
          <p:nvPr>
            <p:ph type="dt" sz="half" idx="10"/>
          </p:nvPr>
        </p:nvSpPr>
        <p:spPr/>
        <p:txBody>
          <a:bodyPr/>
          <a:lstStyle/>
          <a:p>
            <a:fld id="{403976EF-7B7B-4E48-85A9-9BD79474F948}" type="datetime1">
              <a:rPr lang="en-GB" smtClean="0"/>
              <a:t>28/09/2019</a:t>
            </a:fld>
            <a:r>
              <a:rPr lang="en-GB"/>
              <a:t>08/04/2019</a:t>
            </a:r>
            <a:endParaRPr lang="en-GB" dirty="0"/>
          </a:p>
        </p:txBody>
      </p:sp>
      <p:sp>
        <p:nvSpPr>
          <p:cNvPr id="7" name="Content Placeholder 2">
            <a:extLst>
              <a:ext uri="{FF2B5EF4-FFF2-40B4-BE49-F238E27FC236}">
                <a16:creationId xmlns:a16="http://schemas.microsoft.com/office/drawing/2014/main" id="{068FD7E9-A96B-164E-820E-5BFCD4CBBD78}"/>
              </a:ext>
            </a:extLst>
          </p:cNvPr>
          <p:cNvSpPr txBox="1">
            <a:spLocks/>
          </p:cNvSpPr>
          <p:nvPr/>
        </p:nvSpPr>
        <p:spPr bwMode="auto">
          <a:xfrm>
            <a:off x="985838" y="1960079"/>
            <a:ext cx="10220325" cy="39374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99000"/>
              </a:lnSpc>
              <a:spcBef>
                <a:spcPts val="600"/>
              </a:spcBef>
              <a:spcAft>
                <a:spcPct val="0"/>
              </a:spcAft>
              <a:buClr>
                <a:schemeClr val="tx1"/>
              </a:buClr>
              <a:buSzPct val="100000"/>
              <a:buFont typeface="Calibri" panose="020F0502020204030204" pitchFamily="34" charset="0"/>
              <a:buChar char="​"/>
              <a:defRPr sz="2000" b="0">
                <a:solidFill>
                  <a:schemeClr val="tx1"/>
                </a:solidFill>
                <a:latin typeface="+mn-lt"/>
                <a:ea typeface="+mn-ea"/>
                <a:cs typeface="+mn-cs"/>
              </a:defRPr>
            </a:lvl1pPr>
            <a:lvl2pPr marL="43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2pPr>
            <a:lvl3pPr marL="756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3pPr>
            <a:lvl4pPr marL="115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4pPr>
            <a:lvl5pPr marL="151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5pPr>
            <a:lvl6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6pPr>
            <a:lvl7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7pPr>
            <a:lvl8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8pPr>
            <a:lvl9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9pPr>
          </a:lstStyle>
          <a:p>
            <a:pPr marL="342900" indent="-342900">
              <a:buFont typeface="Arial" panose="020B0604020202020204" pitchFamily="34" charset="0"/>
              <a:buChar char="•"/>
            </a:pPr>
            <a:r>
              <a:rPr lang="en-GB" sz="2400" kern="0" dirty="0"/>
              <a:t>Post-doc, Software Engineering (Awaiting PhD </a:t>
            </a:r>
            <a:r>
              <a:rPr lang="en-GB" sz="2400" kern="0" dirty="0" err="1"/>
              <a:t>Defense</a:t>
            </a:r>
            <a:r>
              <a:rPr lang="en-GB" sz="2400" kern="0" dirty="0"/>
              <a:t>)</a:t>
            </a:r>
          </a:p>
          <a:p>
            <a:pPr marL="342900" indent="-342900">
              <a:buFont typeface="Arial" panose="020B0604020202020204" pitchFamily="34" charset="0"/>
              <a:buChar char="•"/>
            </a:pPr>
            <a:r>
              <a:rPr lang="en-GB" sz="2400" kern="0" dirty="0"/>
              <a:t>Lead Developer of Maestro, a Co-simulation Framework</a:t>
            </a:r>
          </a:p>
          <a:p>
            <a:pPr marL="342900" indent="-342900">
              <a:buFont typeface="Arial" panose="020B0604020202020204" pitchFamily="34" charset="0"/>
              <a:buChar char="•"/>
            </a:pPr>
            <a:r>
              <a:rPr lang="en-GB" sz="2400" kern="0" dirty="0"/>
              <a:t>Full-stack developer</a:t>
            </a:r>
          </a:p>
          <a:p>
            <a:pPr marL="342900" indent="-342900">
              <a:buFont typeface="Arial" panose="020B0604020202020204" pitchFamily="34" charset="0"/>
              <a:buChar char="•"/>
            </a:pPr>
            <a:r>
              <a:rPr lang="en-GB" sz="2400" kern="0" dirty="0"/>
              <a:t>Older than appears on picture</a:t>
            </a:r>
          </a:p>
          <a:p>
            <a:pPr marL="342900" indent="-342900">
              <a:buFont typeface="Arial" panose="020B0604020202020204" pitchFamily="34" charset="0"/>
              <a:buChar char="•"/>
            </a:pPr>
            <a:r>
              <a:rPr lang="en-GB" sz="2400" kern="0" dirty="0"/>
              <a:t>C is extremely important as communication baseline for interoperability</a:t>
            </a:r>
          </a:p>
          <a:p>
            <a:pPr marL="342900" indent="-342900">
              <a:buFont typeface="Arial" panose="020B0604020202020204" pitchFamily="34" charset="0"/>
              <a:buChar char="•"/>
            </a:pPr>
            <a:r>
              <a:rPr lang="en-GB" sz="2400" kern="0" dirty="0"/>
              <a:t>Office: Turing-122 </a:t>
            </a:r>
          </a:p>
          <a:p>
            <a:pPr marL="342900" indent="-342900">
              <a:buFont typeface="Arial" panose="020B0604020202020204" pitchFamily="34" charset="0"/>
              <a:buChar char="•"/>
            </a:pPr>
            <a:r>
              <a:rPr lang="en-GB" sz="2400" kern="0" dirty="0"/>
              <a:t>Email: </a:t>
            </a:r>
            <a:r>
              <a:rPr lang="en-GB" sz="2400" kern="0" dirty="0">
                <a:hlinkClick r:id="rId4"/>
              </a:rPr>
              <a:t>casper.thule@eng.au.dk</a:t>
            </a:r>
            <a:endParaRPr lang="en-GB" kern="0" dirty="0"/>
          </a:p>
        </p:txBody>
      </p:sp>
      <p:sp>
        <p:nvSpPr>
          <p:cNvPr id="8" name="Slide Number Placeholder 8">
            <a:extLst>
              <a:ext uri="{FF2B5EF4-FFF2-40B4-BE49-F238E27FC236}">
                <a16:creationId xmlns:a16="http://schemas.microsoft.com/office/drawing/2014/main" id="{5E1C387D-AE75-D947-B403-CAF2CD351D3B}"/>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12</a:t>
            </a:fld>
            <a:endParaRPr lang="en-GB" dirty="0"/>
          </a:p>
        </p:txBody>
      </p:sp>
    </p:spTree>
    <p:extLst>
      <p:ext uri="{BB962C8B-B14F-4D97-AF65-F5344CB8AC3E}">
        <p14:creationId xmlns:p14="http://schemas.microsoft.com/office/powerpoint/2010/main" val="1788612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78F85-C4F1-7443-BF1D-8FAA0EBA9CFE}"/>
              </a:ext>
            </a:extLst>
          </p:cNvPr>
          <p:cNvSpPr>
            <a:spLocks noGrp="1"/>
          </p:cNvSpPr>
          <p:nvPr>
            <p:ph type="title"/>
          </p:nvPr>
        </p:nvSpPr>
        <p:spPr/>
        <p:txBody>
          <a:bodyPr/>
          <a:lstStyle/>
          <a:p>
            <a:r>
              <a:rPr lang="en-GB" dirty="0"/>
              <a:t>Tomas Kulik</a:t>
            </a:r>
          </a:p>
        </p:txBody>
      </p:sp>
      <p:sp>
        <p:nvSpPr>
          <p:cNvPr id="3" name="Content Placeholder 2">
            <a:extLst>
              <a:ext uri="{FF2B5EF4-FFF2-40B4-BE49-F238E27FC236}">
                <a16:creationId xmlns:a16="http://schemas.microsoft.com/office/drawing/2014/main" id="{E25484DD-3E9D-A143-BB67-D98E34F8BEC3}"/>
              </a:ext>
            </a:extLst>
          </p:cNvPr>
          <p:cNvSpPr>
            <a:spLocks noGrp="1"/>
          </p:cNvSpPr>
          <p:nvPr>
            <p:ph idx="1"/>
          </p:nvPr>
        </p:nvSpPr>
        <p:spPr/>
        <p:txBody>
          <a:bodyPr/>
          <a:lstStyle/>
          <a:p>
            <a:pPr marL="342900" indent="-342900">
              <a:buFont typeface="Arial" panose="020B0604020202020204" pitchFamily="34" charset="0"/>
              <a:buChar char="•"/>
            </a:pPr>
            <a:r>
              <a:rPr lang="en-GB" sz="2400" dirty="0"/>
              <a:t>PhD student within the area of security </a:t>
            </a:r>
            <a:r>
              <a:rPr lang="en-GB" sz="2400"/>
              <a:t>of Industrial Internet </a:t>
            </a:r>
            <a:r>
              <a:rPr lang="en-GB" sz="2400" dirty="0"/>
              <a:t>of Things</a:t>
            </a:r>
          </a:p>
          <a:p>
            <a:pPr marL="342900" indent="-342900">
              <a:buFont typeface="Arial" panose="020B0604020202020204" pitchFamily="34" charset="0"/>
              <a:buChar char="•"/>
            </a:pPr>
            <a:r>
              <a:rPr lang="en-GB" sz="2400" dirty="0"/>
              <a:t>Done MSc in standardization of communication within Internet of Things</a:t>
            </a:r>
          </a:p>
          <a:p>
            <a:pPr marL="342900" indent="-342900">
              <a:buFont typeface="Arial" panose="020B0604020202020204" pitchFamily="34" charset="0"/>
              <a:buChar char="•"/>
            </a:pPr>
            <a:r>
              <a:rPr lang="en-GB" sz="2400" dirty="0"/>
              <a:t>7 years of experience as a software developer of SCADA systems</a:t>
            </a:r>
          </a:p>
          <a:p>
            <a:pPr marL="342900" indent="-342900">
              <a:buFont typeface="Arial" panose="020B0604020202020204" pitchFamily="34" charset="0"/>
              <a:buChar char="•"/>
            </a:pPr>
            <a:r>
              <a:rPr lang="en-GB" sz="2400" dirty="0"/>
              <a:t>Office: 124 in the Turing building</a:t>
            </a:r>
          </a:p>
          <a:p>
            <a:pPr marL="342900" indent="-342900">
              <a:buFont typeface="Arial" panose="020B0604020202020204" pitchFamily="34" charset="0"/>
              <a:buChar char="•"/>
            </a:pPr>
            <a:r>
              <a:rPr lang="en-GB" sz="2400" dirty="0"/>
              <a:t>Contact: </a:t>
            </a:r>
            <a:r>
              <a:rPr lang="en-GB" sz="2400" dirty="0">
                <a:hlinkClick r:id="rId3"/>
              </a:rPr>
              <a:t>tomaskulik@eng.au.dk</a:t>
            </a:r>
            <a:r>
              <a:rPr lang="en-GB" sz="2400" dirty="0"/>
              <a:t> </a:t>
            </a:r>
          </a:p>
        </p:txBody>
      </p:sp>
      <p:sp>
        <p:nvSpPr>
          <p:cNvPr id="4" name="Date Placeholder 3">
            <a:extLst>
              <a:ext uri="{FF2B5EF4-FFF2-40B4-BE49-F238E27FC236}">
                <a16:creationId xmlns:a16="http://schemas.microsoft.com/office/drawing/2014/main" id="{C1D271FA-4908-C246-956D-E3767BE8D7CA}"/>
              </a:ext>
            </a:extLst>
          </p:cNvPr>
          <p:cNvSpPr>
            <a:spLocks noGrp="1"/>
          </p:cNvSpPr>
          <p:nvPr>
            <p:ph type="dt" sz="half" idx="10"/>
          </p:nvPr>
        </p:nvSpPr>
        <p:spPr/>
        <p:txBody>
          <a:bodyPr/>
          <a:lstStyle/>
          <a:p>
            <a:fld id="{403976EF-7B7B-4E48-85A9-9BD79474F948}" type="datetime1">
              <a:rPr lang="en-GB" smtClean="0"/>
              <a:t>28/09/2019</a:t>
            </a:fld>
            <a:r>
              <a:rPr lang="en-GB"/>
              <a:t>08/04/2019</a:t>
            </a:r>
            <a:endParaRPr lang="en-GB" dirty="0"/>
          </a:p>
        </p:txBody>
      </p:sp>
      <p:pic>
        <p:nvPicPr>
          <p:cNvPr id="5" name="Pladsholder til indhold 4">
            <a:extLst>
              <a:ext uri="{FF2B5EF4-FFF2-40B4-BE49-F238E27FC236}">
                <a16:creationId xmlns:a16="http://schemas.microsoft.com/office/drawing/2014/main" id="{F9594AED-5EF7-8743-932C-7B15844E25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10449793" y="0"/>
            <a:ext cx="1693291" cy="1890842"/>
          </a:xfrm>
          <a:prstGeom prst="rect">
            <a:avLst/>
          </a:prstGeom>
          <a:noFill/>
          <a:ln w="9525">
            <a:noFill/>
            <a:miter lim="800000"/>
            <a:headEnd/>
            <a:tailEnd/>
          </a:ln>
        </p:spPr>
      </p:pic>
      <p:sp>
        <p:nvSpPr>
          <p:cNvPr id="6" name="Slide Number Placeholder 8">
            <a:extLst>
              <a:ext uri="{FF2B5EF4-FFF2-40B4-BE49-F238E27FC236}">
                <a16:creationId xmlns:a16="http://schemas.microsoft.com/office/drawing/2014/main" id="{53358A83-9BA0-144A-8F99-75499E427B06}"/>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13</a:t>
            </a:fld>
            <a:endParaRPr lang="en-GB" dirty="0"/>
          </a:p>
        </p:txBody>
      </p:sp>
    </p:spTree>
    <p:extLst>
      <p:ext uri="{BB962C8B-B14F-4D97-AF65-F5344CB8AC3E}">
        <p14:creationId xmlns:p14="http://schemas.microsoft.com/office/powerpoint/2010/main" val="3607755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5E828-8EDC-F249-A688-B68AC5E6C002}"/>
              </a:ext>
            </a:extLst>
          </p:cNvPr>
          <p:cNvSpPr>
            <a:spLocks noGrp="1"/>
          </p:cNvSpPr>
          <p:nvPr>
            <p:ph type="title"/>
          </p:nvPr>
        </p:nvSpPr>
        <p:spPr/>
        <p:txBody>
          <a:bodyPr/>
          <a:lstStyle/>
          <a:p>
            <a:r>
              <a:rPr lang="en-GB" dirty="0"/>
              <a:t>Contacting details</a:t>
            </a:r>
          </a:p>
        </p:txBody>
      </p:sp>
      <p:sp>
        <p:nvSpPr>
          <p:cNvPr id="3" name="Content Placeholder 2">
            <a:extLst>
              <a:ext uri="{FF2B5EF4-FFF2-40B4-BE49-F238E27FC236}">
                <a16:creationId xmlns:a16="http://schemas.microsoft.com/office/drawing/2014/main" id="{C5388E4E-AB78-744F-9576-2CC3E869E6F0}"/>
              </a:ext>
            </a:extLst>
          </p:cNvPr>
          <p:cNvSpPr>
            <a:spLocks noGrp="1"/>
          </p:cNvSpPr>
          <p:nvPr>
            <p:ph idx="1"/>
          </p:nvPr>
        </p:nvSpPr>
        <p:spPr/>
        <p:txBody>
          <a:bodyPr/>
          <a:lstStyle/>
          <a:p>
            <a:pPr marL="342900" indent="-342900">
              <a:buFont typeface="Arial" panose="020B0604020202020204" pitchFamily="34" charset="0"/>
              <a:buChar char="•"/>
            </a:pPr>
            <a:r>
              <a:rPr lang="en-GB" sz="2400" dirty="0"/>
              <a:t>The most convenient way – email </a:t>
            </a:r>
            <a:r>
              <a:rPr lang="en-GB" sz="2400" dirty="0">
                <a:hlinkClick r:id="rId3"/>
              </a:rPr>
              <a:t>pgl@eng.au.dk</a:t>
            </a:r>
            <a:endParaRPr lang="en-GB" sz="2400" dirty="0"/>
          </a:p>
          <a:p>
            <a:pPr marL="342900" indent="-342900">
              <a:buFont typeface="Arial" panose="020B0604020202020204" pitchFamily="34" charset="0"/>
              <a:buChar char="•"/>
            </a:pPr>
            <a:r>
              <a:rPr lang="en-GB" sz="2400" dirty="0"/>
              <a:t>Or see me in my office.  We all live in the the Turing building </a:t>
            </a:r>
          </a:p>
          <a:p>
            <a:pPr marL="342900" indent="-342900">
              <a:buFont typeface="Arial" panose="020B0604020202020204" pitchFamily="34" charset="0"/>
              <a:buChar char="•"/>
            </a:pPr>
            <a:r>
              <a:rPr lang="en-GB" sz="2400" dirty="0"/>
              <a:t>I am in room 121.</a:t>
            </a:r>
          </a:p>
          <a:p>
            <a:pPr marL="342900" indent="-342900">
              <a:buFont typeface="Arial" panose="020B0604020202020204" pitchFamily="34" charset="0"/>
              <a:buChar char="•"/>
            </a:pPr>
            <a:r>
              <a:rPr lang="en-GB" sz="2400" dirty="0"/>
              <a:t>For exercise contact Carl Schultz (email </a:t>
            </a:r>
            <a:r>
              <a:rPr lang="en-GB" sz="2400" dirty="0">
                <a:hlinkClick r:id="rId4"/>
              </a:rPr>
              <a:t>cschultz@eng.au.dk</a:t>
            </a:r>
            <a:r>
              <a:rPr lang="en-GB" sz="2400" dirty="0"/>
              <a:t>)</a:t>
            </a:r>
          </a:p>
          <a:p>
            <a:pPr marL="342900" indent="-342900">
              <a:buFont typeface="Arial" panose="020B0604020202020204" pitchFamily="34" charset="0"/>
              <a:buChar char="•"/>
            </a:pPr>
            <a:r>
              <a:rPr lang="en-GB" sz="2400" dirty="0"/>
              <a:t>He is in room 123.</a:t>
            </a:r>
          </a:p>
        </p:txBody>
      </p:sp>
      <p:sp>
        <p:nvSpPr>
          <p:cNvPr id="4" name="Date Placeholder 3">
            <a:extLst>
              <a:ext uri="{FF2B5EF4-FFF2-40B4-BE49-F238E27FC236}">
                <a16:creationId xmlns:a16="http://schemas.microsoft.com/office/drawing/2014/main" id="{5ACE5DD3-111C-7B40-8263-EFFBC1DD409D}"/>
              </a:ext>
            </a:extLst>
          </p:cNvPr>
          <p:cNvSpPr>
            <a:spLocks noGrp="1"/>
          </p:cNvSpPr>
          <p:nvPr>
            <p:ph type="dt" sz="half" idx="10"/>
          </p:nvPr>
        </p:nvSpPr>
        <p:spPr/>
        <p:txBody>
          <a:bodyPr/>
          <a:lstStyle/>
          <a:p>
            <a:fld id="{4407C568-EF83-A14B-950A-A852D70DA28E}" type="datetime1">
              <a:rPr lang="en-GB" smtClean="0"/>
              <a:t>28/09/2019</a:t>
            </a:fld>
            <a:r>
              <a:rPr lang="en-GB"/>
              <a:t>08/04/2019</a:t>
            </a:r>
            <a:endParaRPr lang="en-GB" dirty="0"/>
          </a:p>
        </p:txBody>
      </p:sp>
      <p:sp>
        <p:nvSpPr>
          <p:cNvPr id="5" name="Slide Number Placeholder 8">
            <a:extLst>
              <a:ext uri="{FF2B5EF4-FFF2-40B4-BE49-F238E27FC236}">
                <a16:creationId xmlns:a16="http://schemas.microsoft.com/office/drawing/2014/main" id="{A116309D-7109-0F46-8E93-BD361260FA09}"/>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14</a:t>
            </a:fld>
            <a:endParaRPr lang="en-GB" dirty="0"/>
          </a:p>
        </p:txBody>
      </p:sp>
    </p:spTree>
    <p:extLst>
      <p:ext uri="{BB962C8B-B14F-4D97-AF65-F5344CB8AC3E}">
        <p14:creationId xmlns:p14="http://schemas.microsoft.com/office/powerpoint/2010/main" val="1722995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5E828-8EDC-F249-A688-B68AC5E6C002}"/>
              </a:ext>
            </a:extLst>
          </p:cNvPr>
          <p:cNvSpPr>
            <a:spLocks noGrp="1"/>
          </p:cNvSpPr>
          <p:nvPr>
            <p:ph type="title"/>
          </p:nvPr>
        </p:nvSpPr>
        <p:spPr/>
        <p:txBody>
          <a:bodyPr/>
          <a:lstStyle/>
          <a:p>
            <a:r>
              <a:rPr lang="en-GB" dirty="0"/>
              <a:t>Teaching material</a:t>
            </a:r>
          </a:p>
        </p:txBody>
      </p:sp>
      <p:pic>
        <p:nvPicPr>
          <p:cNvPr id="9" name="Content Placeholder 8">
            <a:extLst>
              <a:ext uri="{FF2B5EF4-FFF2-40B4-BE49-F238E27FC236}">
                <a16:creationId xmlns:a16="http://schemas.microsoft.com/office/drawing/2014/main" id="{D4DBC253-5DC6-9246-B308-132DD0F8ED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19492" y="149115"/>
            <a:ext cx="1714500" cy="2159000"/>
          </a:xfrm>
        </p:spPr>
      </p:pic>
      <p:sp>
        <p:nvSpPr>
          <p:cNvPr id="5" name="Slide Number Placeholder 8">
            <a:extLst>
              <a:ext uri="{FF2B5EF4-FFF2-40B4-BE49-F238E27FC236}">
                <a16:creationId xmlns:a16="http://schemas.microsoft.com/office/drawing/2014/main" id="{A116309D-7109-0F46-8E93-BD361260FA09}"/>
              </a:ext>
            </a:extLst>
          </p:cNvPr>
          <p:cNvSpPr>
            <a:spLocks noGrp="1"/>
          </p:cNvSpPr>
          <p:nvPr>
            <p:ph type="sldNum" sz="quarter" idx="12"/>
          </p:nvPr>
        </p:nvSpPr>
        <p:spPr/>
        <p:txBody>
          <a:bodyPr/>
          <a:lstStyle/>
          <a:p>
            <a:pPr>
              <a:defRPr/>
            </a:pPr>
            <a:fld id="{E90C1E0A-682D-40DC-B1EA-26C007FDC330}" type="slidenum">
              <a:rPr lang="en-GB" smtClean="0"/>
              <a:pPr>
                <a:defRPr/>
              </a:pPr>
              <a:t>15</a:t>
            </a:fld>
            <a:endParaRPr lang="en-GB" dirty="0"/>
          </a:p>
        </p:txBody>
      </p:sp>
      <p:sp>
        <p:nvSpPr>
          <p:cNvPr id="4" name="Date Placeholder 3">
            <a:extLst>
              <a:ext uri="{FF2B5EF4-FFF2-40B4-BE49-F238E27FC236}">
                <a16:creationId xmlns:a16="http://schemas.microsoft.com/office/drawing/2014/main" id="{5ACE5DD3-111C-7B40-8263-EFFBC1DD409D}"/>
              </a:ext>
            </a:extLst>
          </p:cNvPr>
          <p:cNvSpPr>
            <a:spLocks noGrp="1"/>
          </p:cNvSpPr>
          <p:nvPr>
            <p:ph type="dt" sz="half" idx="10"/>
          </p:nvPr>
        </p:nvSpPr>
        <p:spPr/>
        <p:txBody>
          <a:bodyPr/>
          <a:lstStyle/>
          <a:p>
            <a:fld id="{4407C568-EF83-A14B-950A-A852D70DA28E}" type="datetime1">
              <a:rPr lang="en-GB" smtClean="0"/>
              <a:t>28/09/2019</a:t>
            </a:fld>
            <a:r>
              <a:rPr lang="en-GB"/>
              <a:t>08/04/2019</a:t>
            </a:r>
            <a:endParaRPr lang="en-GB" dirty="0"/>
          </a:p>
        </p:txBody>
      </p:sp>
      <p:sp>
        <p:nvSpPr>
          <p:cNvPr id="10" name="Content Placeholder 2">
            <a:extLst>
              <a:ext uri="{FF2B5EF4-FFF2-40B4-BE49-F238E27FC236}">
                <a16:creationId xmlns:a16="http://schemas.microsoft.com/office/drawing/2014/main" id="{F5CDBD54-4439-DF43-BA8F-9259836AB414}"/>
              </a:ext>
            </a:extLst>
          </p:cNvPr>
          <p:cNvSpPr txBox="1">
            <a:spLocks/>
          </p:cNvSpPr>
          <p:nvPr/>
        </p:nvSpPr>
        <p:spPr bwMode="auto">
          <a:xfrm>
            <a:off x="985838" y="1960079"/>
            <a:ext cx="10220325" cy="39374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99000"/>
              </a:lnSpc>
              <a:spcBef>
                <a:spcPts val="600"/>
              </a:spcBef>
              <a:spcAft>
                <a:spcPct val="0"/>
              </a:spcAft>
              <a:buClr>
                <a:schemeClr val="tx1"/>
              </a:buClr>
              <a:buSzPct val="100000"/>
              <a:buFont typeface="Calibri" panose="020F0502020204030204" pitchFamily="34" charset="0"/>
              <a:buChar char="​"/>
              <a:defRPr sz="2000" b="0">
                <a:solidFill>
                  <a:schemeClr val="tx1"/>
                </a:solidFill>
                <a:latin typeface="+mn-lt"/>
                <a:ea typeface="+mn-ea"/>
                <a:cs typeface="+mn-cs"/>
              </a:defRPr>
            </a:lvl1pPr>
            <a:lvl2pPr marL="43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2pPr>
            <a:lvl3pPr marL="756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3pPr>
            <a:lvl4pPr marL="115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4pPr>
            <a:lvl5pPr marL="151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5pPr>
            <a:lvl6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6pPr>
            <a:lvl7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7pPr>
            <a:lvl8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8pPr>
            <a:lvl9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9pPr>
          </a:lstStyle>
          <a:p>
            <a:pPr marL="342900" indent="-342900">
              <a:buFont typeface="Arial" panose="020B0604020202020204" pitchFamily="34" charset="0"/>
              <a:buChar char="•"/>
            </a:pPr>
            <a:r>
              <a:rPr lang="en-GB" sz="2400" kern="0" dirty="0"/>
              <a:t>Problem Solving and Program Design in C, </a:t>
            </a:r>
            <a:r>
              <a:rPr lang="en-GB" sz="2400" i="1" kern="0" dirty="0" err="1"/>
              <a:t>Hanly</a:t>
            </a:r>
            <a:r>
              <a:rPr lang="en-GB" sz="2400" i="1" kern="0" dirty="0"/>
              <a:t>, </a:t>
            </a:r>
            <a:r>
              <a:rPr lang="en-GB" sz="2400" i="1" kern="0" dirty="0" err="1"/>
              <a:t>Koffman</a:t>
            </a:r>
            <a:endParaRPr lang="en-GB" sz="2400" i="1" kern="0" dirty="0"/>
          </a:p>
          <a:p>
            <a:pPr marL="342900" indent="-342900">
              <a:buFont typeface="Arial" panose="020B0604020202020204" pitchFamily="34" charset="0"/>
              <a:buChar char="•"/>
            </a:pPr>
            <a:r>
              <a:rPr lang="en-GB" sz="2400" kern="0" dirty="0"/>
              <a:t>Virtual Box image with common C compiler</a:t>
            </a:r>
          </a:p>
          <a:p>
            <a:pPr marL="342900" indent="-342900">
              <a:buFont typeface="Arial" panose="020B0604020202020204" pitchFamily="34" charset="0"/>
              <a:buChar char="•"/>
            </a:pPr>
            <a:r>
              <a:rPr lang="en-GB" sz="2400" kern="0" dirty="0"/>
              <a:t>Weekly exercises for programming cafés</a:t>
            </a:r>
          </a:p>
          <a:p>
            <a:pPr marL="342900" indent="-342900">
              <a:buFont typeface="Arial" panose="020B0604020202020204" pitchFamily="34" charset="0"/>
              <a:buChar char="•"/>
            </a:pPr>
            <a:r>
              <a:rPr lang="en-GB" sz="2400" kern="0" dirty="0"/>
              <a:t>Mandatory exercises that must be handed in and approved</a:t>
            </a:r>
          </a:p>
          <a:p>
            <a:pPr marL="342900" indent="-342900">
              <a:buFont typeface="Arial" panose="020B0604020202020204" pitchFamily="34" charset="0"/>
              <a:buChar char="•"/>
            </a:pPr>
            <a:r>
              <a:rPr lang="en-GB" sz="2400" kern="0" dirty="0"/>
              <a:t>Slides and recording of lectures</a:t>
            </a:r>
          </a:p>
          <a:p>
            <a:pPr marL="342900" indent="-342900">
              <a:buFont typeface="Arial" panose="020B0604020202020204" pitchFamily="34" charset="0"/>
              <a:buChar char="•"/>
            </a:pPr>
            <a:r>
              <a:rPr lang="en-GB" sz="2400" kern="0" dirty="0"/>
              <a:t>Optionally challenge project</a:t>
            </a:r>
          </a:p>
        </p:txBody>
      </p:sp>
      <p:pic>
        <p:nvPicPr>
          <p:cNvPr id="7" name="Picture 6">
            <a:extLst>
              <a:ext uri="{FF2B5EF4-FFF2-40B4-BE49-F238E27FC236}">
                <a16:creationId xmlns:a16="http://schemas.microsoft.com/office/drawing/2014/main" id="{B7458ED2-2007-B343-B08F-AD0A2E10FD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70076" y="4677528"/>
            <a:ext cx="3240360" cy="2063840"/>
          </a:xfrm>
          <a:prstGeom prst="rect">
            <a:avLst/>
          </a:prstGeom>
        </p:spPr>
      </p:pic>
      <p:pic>
        <p:nvPicPr>
          <p:cNvPr id="8" name="Picture 7">
            <a:extLst>
              <a:ext uri="{FF2B5EF4-FFF2-40B4-BE49-F238E27FC236}">
                <a16:creationId xmlns:a16="http://schemas.microsoft.com/office/drawing/2014/main" id="{E588C751-A004-9D4A-8F0D-461B203B12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3536" y="4677528"/>
            <a:ext cx="3168851" cy="2058225"/>
          </a:xfrm>
          <a:prstGeom prst="rect">
            <a:avLst/>
          </a:prstGeom>
        </p:spPr>
      </p:pic>
      <p:sp>
        <p:nvSpPr>
          <p:cNvPr id="11" name="TextBox 10">
            <a:extLst>
              <a:ext uri="{FF2B5EF4-FFF2-40B4-BE49-F238E27FC236}">
                <a16:creationId xmlns:a16="http://schemas.microsoft.com/office/drawing/2014/main" id="{16956226-33DF-FD43-A0EA-8F036F489BA2}"/>
              </a:ext>
            </a:extLst>
          </p:cNvPr>
          <p:cNvSpPr txBox="1"/>
          <p:nvPr/>
        </p:nvSpPr>
        <p:spPr>
          <a:xfrm>
            <a:off x="2140978" y="5589685"/>
            <a:ext cx="782778" cy="233910"/>
          </a:xfrm>
          <a:prstGeom prst="rect">
            <a:avLst/>
          </a:prstGeom>
          <a:noFill/>
        </p:spPr>
        <p:txBody>
          <a:bodyPr wrap="none" lIns="0" tIns="0" rIns="0" bIns="0" rtlCol="0">
            <a:spAutoFit/>
          </a:bodyPr>
          <a:lstStyle/>
          <a:p>
            <a:pPr>
              <a:lnSpc>
                <a:spcPct val="95000"/>
              </a:lnSpc>
            </a:pPr>
            <a:r>
              <a:rPr lang="en-GB" sz="1600" dirty="0">
                <a:latin typeface="+mn-lt"/>
              </a:rPr>
              <a:t>Terminal</a:t>
            </a:r>
          </a:p>
        </p:txBody>
      </p:sp>
      <p:sp>
        <p:nvSpPr>
          <p:cNvPr id="12" name="TextBox 11">
            <a:extLst>
              <a:ext uri="{FF2B5EF4-FFF2-40B4-BE49-F238E27FC236}">
                <a16:creationId xmlns:a16="http://schemas.microsoft.com/office/drawing/2014/main" id="{BA98791D-E9A3-5E43-8B23-AD8D5DEB9D2B}"/>
              </a:ext>
            </a:extLst>
          </p:cNvPr>
          <p:cNvSpPr txBox="1"/>
          <p:nvPr/>
        </p:nvSpPr>
        <p:spPr>
          <a:xfrm>
            <a:off x="10062519" y="5589685"/>
            <a:ext cx="605935" cy="233910"/>
          </a:xfrm>
          <a:prstGeom prst="rect">
            <a:avLst/>
          </a:prstGeom>
          <a:noFill/>
        </p:spPr>
        <p:txBody>
          <a:bodyPr wrap="none" lIns="0" tIns="0" rIns="0" bIns="0" rtlCol="0">
            <a:spAutoFit/>
          </a:bodyPr>
          <a:lstStyle/>
          <a:p>
            <a:pPr>
              <a:lnSpc>
                <a:spcPct val="95000"/>
              </a:lnSpc>
            </a:pPr>
            <a:r>
              <a:rPr lang="en-GB" sz="1600" dirty="0">
                <a:latin typeface="+mn-lt"/>
              </a:rPr>
              <a:t>Emacs</a:t>
            </a:r>
          </a:p>
        </p:txBody>
      </p:sp>
    </p:spTree>
    <p:extLst>
      <p:ext uri="{BB962C8B-B14F-4D97-AF65-F5344CB8AC3E}">
        <p14:creationId xmlns:p14="http://schemas.microsoft.com/office/powerpoint/2010/main" val="294346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5E828-8EDC-F249-A688-B68AC5E6C002}"/>
              </a:ext>
            </a:extLst>
          </p:cNvPr>
          <p:cNvSpPr>
            <a:spLocks noGrp="1"/>
          </p:cNvSpPr>
          <p:nvPr>
            <p:ph type="title"/>
          </p:nvPr>
        </p:nvSpPr>
        <p:spPr/>
        <p:txBody>
          <a:bodyPr/>
          <a:lstStyle/>
          <a:p>
            <a:r>
              <a:rPr lang="en-GB" dirty="0"/>
              <a:t>Course web pages</a:t>
            </a:r>
          </a:p>
        </p:txBody>
      </p:sp>
      <p:sp>
        <p:nvSpPr>
          <p:cNvPr id="3" name="Content Placeholder 2">
            <a:extLst>
              <a:ext uri="{FF2B5EF4-FFF2-40B4-BE49-F238E27FC236}">
                <a16:creationId xmlns:a16="http://schemas.microsoft.com/office/drawing/2014/main" id="{C5388E4E-AB78-744F-9576-2CC3E869E6F0}"/>
              </a:ext>
            </a:extLst>
          </p:cNvPr>
          <p:cNvSpPr>
            <a:spLocks noGrp="1"/>
          </p:cNvSpPr>
          <p:nvPr>
            <p:ph idx="1"/>
          </p:nvPr>
        </p:nvSpPr>
        <p:spPr/>
        <p:txBody>
          <a:bodyPr/>
          <a:lstStyle/>
          <a:p>
            <a:pPr marL="342900" indent="-342900">
              <a:buFont typeface="Arial" panose="020B0604020202020204" pitchFamily="34" charset="0"/>
              <a:buChar char="•"/>
            </a:pPr>
            <a:r>
              <a:rPr lang="en-GB" sz="2400" dirty="0"/>
              <a:t>All information concerning this course including lecture notes, assignments announcements, etc. can be found on the course web pages at </a:t>
            </a:r>
            <a:r>
              <a:rPr lang="en-GB" sz="2400" dirty="0" err="1"/>
              <a:t>BlackBoard</a:t>
            </a:r>
            <a:r>
              <a:rPr lang="en-GB" sz="2400" dirty="0"/>
              <a:t> (</a:t>
            </a:r>
            <a:r>
              <a:rPr lang="en-GB" sz="2400" dirty="0">
                <a:hlinkClick r:id="rId3"/>
              </a:rPr>
              <a:t>www.bb.au.dk</a:t>
            </a:r>
            <a:r>
              <a:rPr lang="en-GB" sz="2400" dirty="0"/>
              <a:t>)  </a:t>
            </a:r>
          </a:p>
          <a:p>
            <a:pPr marL="342900" indent="-342900">
              <a:buFont typeface="Arial" panose="020B0604020202020204" pitchFamily="34" charset="0"/>
              <a:buChar char="•"/>
            </a:pPr>
            <a:r>
              <a:rPr lang="en-GB" sz="2400" dirty="0"/>
              <a:t>You should check this site frequently for new information and changes. It will be your main source of information for this unit. The layout of the web pages should be fairly self explanatory </a:t>
            </a:r>
          </a:p>
          <a:p>
            <a:pPr marL="342900" indent="-342900">
              <a:buFont typeface="Arial" panose="020B0604020202020204" pitchFamily="34" charset="0"/>
              <a:buChar char="•"/>
            </a:pPr>
            <a:r>
              <a:rPr lang="en-GB" sz="2400" dirty="0"/>
              <a:t>Please let me know if you don’t have access</a:t>
            </a:r>
          </a:p>
        </p:txBody>
      </p:sp>
      <p:sp>
        <p:nvSpPr>
          <p:cNvPr id="4" name="Date Placeholder 3">
            <a:extLst>
              <a:ext uri="{FF2B5EF4-FFF2-40B4-BE49-F238E27FC236}">
                <a16:creationId xmlns:a16="http://schemas.microsoft.com/office/drawing/2014/main" id="{5ACE5DD3-111C-7B40-8263-EFFBC1DD409D}"/>
              </a:ext>
            </a:extLst>
          </p:cNvPr>
          <p:cNvSpPr>
            <a:spLocks noGrp="1"/>
          </p:cNvSpPr>
          <p:nvPr>
            <p:ph type="dt" sz="half" idx="10"/>
          </p:nvPr>
        </p:nvSpPr>
        <p:spPr/>
        <p:txBody>
          <a:bodyPr/>
          <a:lstStyle/>
          <a:p>
            <a:fld id="{4407C568-EF83-A14B-950A-A852D70DA28E}" type="datetime1">
              <a:rPr lang="en-GB" smtClean="0"/>
              <a:t>28/09/2019</a:t>
            </a:fld>
            <a:r>
              <a:rPr lang="en-GB"/>
              <a:t>08/04/2019</a:t>
            </a:r>
            <a:endParaRPr lang="en-GB" dirty="0"/>
          </a:p>
        </p:txBody>
      </p:sp>
      <p:sp>
        <p:nvSpPr>
          <p:cNvPr id="5" name="Slide Number Placeholder 8">
            <a:extLst>
              <a:ext uri="{FF2B5EF4-FFF2-40B4-BE49-F238E27FC236}">
                <a16:creationId xmlns:a16="http://schemas.microsoft.com/office/drawing/2014/main" id="{A116309D-7109-0F46-8E93-BD361260FA09}"/>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16</a:t>
            </a:fld>
            <a:endParaRPr lang="en-GB" dirty="0"/>
          </a:p>
        </p:txBody>
      </p:sp>
    </p:spTree>
    <p:extLst>
      <p:ext uri="{BB962C8B-B14F-4D97-AF65-F5344CB8AC3E}">
        <p14:creationId xmlns:p14="http://schemas.microsoft.com/office/powerpoint/2010/main" val="1569324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5E828-8EDC-F249-A688-B68AC5E6C002}"/>
              </a:ext>
            </a:extLst>
          </p:cNvPr>
          <p:cNvSpPr>
            <a:spLocks noGrp="1"/>
          </p:cNvSpPr>
          <p:nvPr>
            <p:ph type="title"/>
          </p:nvPr>
        </p:nvSpPr>
        <p:spPr/>
        <p:txBody>
          <a:bodyPr/>
          <a:lstStyle/>
          <a:p>
            <a:r>
              <a:rPr lang="en-GB" dirty="0"/>
              <a:t>Educational form</a:t>
            </a:r>
          </a:p>
        </p:txBody>
      </p:sp>
      <p:sp>
        <p:nvSpPr>
          <p:cNvPr id="3" name="Content Placeholder 2">
            <a:extLst>
              <a:ext uri="{FF2B5EF4-FFF2-40B4-BE49-F238E27FC236}">
                <a16:creationId xmlns:a16="http://schemas.microsoft.com/office/drawing/2014/main" id="{C5388E4E-AB78-744F-9576-2CC3E869E6F0}"/>
              </a:ext>
            </a:extLst>
          </p:cNvPr>
          <p:cNvSpPr>
            <a:spLocks noGrp="1"/>
          </p:cNvSpPr>
          <p:nvPr>
            <p:ph idx="1"/>
          </p:nvPr>
        </p:nvSpPr>
        <p:spPr>
          <a:xfrm>
            <a:off x="549796" y="1960079"/>
            <a:ext cx="10656367" cy="3937484"/>
          </a:xfrm>
        </p:spPr>
        <p:txBody>
          <a:bodyPr/>
          <a:lstStyle/>
          <a:p>
            <a:pPr marL="342900" indent="-342900">
              <a:buFont typeface="Arial" panose="020B0604020202020204" pitchFamily="34" charset="0"/>
              <a:buChar char="•"/>
            </a:pPr>
            <a:r>
              <a:rPr lang="en-GB" sz="2400" dirty="0">
                <a:solidFill>
                  <a:schemeClr val="accent2"/>
                </a:solidFill>
              </a:rPr>
              <a:t>Confrontation with the teacher</a:t>
            </a:r>
          </a:p>
          <a:p>
            <a:pPr marL="774900" lvl="1" indent="-342900"/>
            <a:r>
              <a:rPr lang="en-GB" dirty="0"/>
              <a:t>Tuesdays 8:15 – 12:00 lecture in Room 120 in the Edison building</a:t>
            </a:r>
          </a:p>
          <a:p>
            <a:pPr marL="774900" lvl="1" indent="-342900"/>
            <a:r>
              <a:rPr lang="en-GB" dirty="0"/>
              <a:t>Thursdays 12:15 – 16:00 (also 120) Mostly programming cafes + feedback on exercises</a:t>
            </a:r>
          </a:p>
          <a:p>
            <a:pPr marL="342900" indent="-342900">
              <a:buFont typeface="Arial" panose="020B0604020202020204" pitchFamily="34" charset="0"/>
              <a:buChar char="•"/>
            </a:pPr>
            <a:r>
              <a:rPr lang="en-GB" sz="2400" dirty="0">
                <a:solidFill>
                  <a:schemeClr val="accent2"/>
                </a:solidFill>
              </a:rPr>
              <a:t>Combination of </a:t>
            </a:r>
          </a:p>
          <a:p>
            <a:pPr marL="774900" lvl="1" indent="-342900"/>
            <a:r>
              <a:rPr lang="en-GB" dirty="0"/>
              <a:t>Lessons teaching theory </a:t>
            </a:r>
          </a:p>
          <a:p>
            <a:pPr marL="774900" lvl="1" indent="-342900"/>
            <a:r>
              <a:rPr lang="en-GB" dirty="0"/>
              <a:t>Interspersed with sessions using tools on the command-line</a:t>
            </a:r>
          </a:p>
          <a:p>
            <a:pPr marL="774900" lvl="1" indent="-342900"/>
            <a:r>
              <a:rPr lang="en-GB" dirty="0"/>
              <a:t>Programming cafés</a:t>
            </a:r>
          </a:p>
          <a:p>
            <a:pPr marL="774900" lvl="1" indent="-342900"/>
            <a:r>
              <a:rPr lang="en-GB" dirty="0"/>
              <a:t>Mostly weekly mandatory exercises</a:t>
            </a:r>
          </a:p>
          <a:p>
            <a:pPr marL="342900" indent="-342900">
              <a:buFont typeface="Arial" panose="020B0604020202020204" pitchFamily="34" charset="0"/>
              <a:buChar char="•"/>
            </a:pPr>
            <a:r>
              <a:rPr lang="en-GB" sz="2400" dirty="0">
                <a:solidFill>
                  <a:schemeClr val="accent2"/>
                </a:solidFill>
              </a:rPr>
              <a:t>Exam form</a:t>
            </a:r>
          </a:p>
          <a:p>
            <a:pPr marL="774900" lvl="1" indent="-342900"/>
            <a:r>
              <a:rPr lang="en-GB" dirty="0"/>
              <a:t>Written exam (3 hours) without any material</a:t>
            </a:r>
          </a:p>
        </p:txBody>
      </p:sp>
      <p:sp>
        <p:nvSpPr>
          <p:cNvPr id="4" name="Date Placeholder 3">
            <a:extLst>
              <a:ext uri="{FF2B5EF4-FFF2-40B4-BE49-F238E27FC236}">
                <a16:creationId xmlns:a16="http://schemas.microsoft.com/office/drawing/2014/main" id="{5ACE5DD3-111C-7B40-8263-EFFBC1DD409D}"/>
              </a:ext>
            </a:extLst>
          </p:cNvPr>
          <p:cNvSpPr>
            <a:spLocks noGrp="1"/>
          </p:cNvSpPr>
          <p:nvPr>
            <p:ph type="dt" sz="half" idx="10"/>
          </p:nvPr>
        </p:nvSpPr>
        <p:spPr/>
        <p:txBody>
          <a:bodyPr/>
          <a:lstStyle/>
          <a:p>
            <a:fld id="{4407C568-EF83-A14B-950A-A852D70DA28E}" type="datetime1">
              <a:rPr lang="en-GB" smtClean="0"/>
              <a:t>28/09/2019</a:t>
            </a:fld>
            <a:r>
              <a:rPr lang="en-GB"/>
              <a:t>08/04/2019</a:t>
            </a:r>
            <a:endParaRPr lang="en-GB" dirty="0"/>
          </a:p>
        </p:txBody>
      </p:sp>
      <p:sp>
        <p:nvSpPr>
          <p:cNvPr id="5" name="Slide Number Placeholder 8">
            <a:extLst>
              <a:ext uri="{FF2B5EF4-FFF2-40B4-BE49-F238E27FC236}">
                <a16:creationId xmlns:a16="http://schemas.microsoft.com/office/drawing/2014/main" id="{A116309D-7109-0F46-8E93-BD361260FA09}"/>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17</a:t>
            </a:fld>
            <a:endParaRPr lang="en-GB" dirty="0"/>
          </a:p>
        </p:txBody>
      </p:sp>
    </p:spTree>
    <p:extLst>
      <p:ext uri="{BB962C8B-B14F-4D97-AF65-F5344CB8AC3E}">
        <p14:creationId xmlns:p14="http://schemas.microsoft.com/office/powerpoint/2010/main" val="415702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5E828-8EDC-F249-A688-B68AC5E6C002}"/>
              </a:ext>
            </a:extLst>
          </p:cNvPr>
          <p:cNvSpPr>
            <a:spLocks noGrp="1"/>
          </p:cNvSpPr>
          <p:nvPr>
            <p:ph type="title"/>
          </p:nvPr>
        </p:nvSpPr>
        <p:spPr/>
        <p:txBody>
          <a:bodyPr/>
          <a:lstStyle/>
          <a:p>
            <a:r>
              <a:rPr lang="en-GB" dirty="0"/>
              <a:t>Learning objectives</a:t>
            </a:r>
          </a:p>
        </p:txBody>
      </p:sp>
      <p:sp>
        <p:nvSpPr>
          <p:cNvPr id="3" name="Content Placeholder 2">
            <a:extLst>
              <a:ext uri="{FF2B5EF4-FFF2-40B4-BE49-F238E27FC236}">
                <a16:creationId xmlns:a16="http://schemas.microsoft.com/office/drawing/2014/main" id="{C5388E4E-AB78-744F-9576-2CC3E869E6F0}"/>
              </a:ext>
            </a:extLst>
          </p:cNvPr>
          <p:cNvSpPr>
            <a:spLocks noGrp="1"/>
          </p:cNvSpPr>
          <p:nvPr>
            <p:ph idx="1"/>
          </p:nvPr>
        </p:nvSpPr>
        <p:spPr>
          <a:xfrm>
            <a:off x="985838" y="1960079"/>
            <a:ext cx="10822154" cy="3937484"/>
          </a:xfrm>
        </p:spPr>
        <p:txBody>
          <a:bodyPr/>
          <a:lstStyle/>
          <a:p>
            <a:r>
              <a:rPr lang="en-GB" sz="2800" dirty="0"/>
              <a:t>At the end of the course, the participants will be able to:</a:t>
            </a:r>
          </a:p>
          <a:p>
            <a:pPr marL="342900" indent="-342900">
              <a:buFont typeface="Arial" panose="020B0604020202020204" pitchFamily="34" charset="0"/>
              <a:buChar char="•"/>
            </a:pPr>
            <a:r>
              <a:rPr lang="en-GB" sz="2400" dirty="0"/>
              <a:t>describe and discuss commands and control structures of imperative programming;</a:t>
            </a:r>
          </a:p>
          <a:p>
            <a:pPr marL="342900" indent="-342900">
              <a:buFont typeface="Arial" panose="020B0604020202020204" pitchFamily="34" charset="0"/>
              <a:buChar char="•"/>
            </a:pPr>
            <a:r>
              <a:rPr lang="en-GB" sz="2400" dirty="0"/>
              <a:t>describe and discuss structuring mechanisms in different programming styles;</a:t>
            </a:r>
          </a:p>
          <a:p>
            <a:pPr marL="342900" indent="-342900">
              <a:buFont typeface="Arial" panose="020B0604020202020204" pitchFamily="34" charset="0"/>
              <a:buChar char="•"/>
            </a:pPr>
            <a:r>
              <a:rPr lang="en-GB" sz="2400" dirty="0"/>
              <a:t>implement their own programs using different programming paradigms;</a:t>
            </a:r>
          </a:p>
          <a:p>
            <a:pPr marL="342900" indent="-342900">
              <a:buFont typeface="Arial" panose="020B0604020202020204" pitchFamily="34" charset="0"/>
              <a:buChar char="•"/>
            </a:pPr>
            <a:r>
              <a:rPr lang="en-GB" sz="2400" dirty="0"/>
              <a:t>explain the concept of functional programming;</a:t>
            </a:r>
          </a:p>
          <a:p>
            <a:pPr marL="342900" indent="-342900">
              <a:buFont typeface="Arial" panose="020B0604020202020204" pitchFamily="34" charset="0"/>
              <a:buChar char="•"/>
            </a:pPr>
            <a:r>
              <a:rPr lang="en-GB" sz="2400" dirty="0"/>
              <a:t>describe </a:t>
            </a:r>
            <a:r>
              <a:rPr lang="en-GB" sz="2400" dirty="0" err="1"/>
              <a:t>assertional</a:t>
            </a:r>
            <a:r>
              <a:rPr lang="en-GB" sz="2400" dirty="0"/>
              <a:t> techniques for reasoning about programs;</a:t>
            </a:r>
          </a:p>
          <a:p>
            <a:pPr marL="342900" indent="-342900">
              <a:buFont typeface="Arial" panose="020B0604020202020204" pitchFamily="34" charset="0"/>
              <a:buChar char="•"/>
            </a:pPr>
            <a:r>
              <a:rPr lang="en-GB" sz="2400" dirty="0"/>
              <a:t>reason informally about programs and relate to tests.</a:t>
            </a:r>
          </a:p>
        </p:txBody>
      </p:sp>
      <p:sp>
        <p:nvSpPr>
          <p:cNvPr id="4" name="Date Placeholder 3">
            <a:extLst>
              <a:ext uri="{FF2B5EF4-FFF2-40B4-BE49-F238E27FC236}">
                <a16:creationId xmlns:a16="http://schemas.microsoft.com/office/drawing/2014/main" id="{5ACE5DD3-111C-7B40-8263-EFFBC1DD409D}"/>
              </a:ext>
            </a:extLst>
          </p:cNvPr>
          <p:cNvSpPr>
            <a:spLocks noGrp="1"/>
          </p:cNvSpPr>
          <p:nvPr>
            <p:ph type="dt" sz="half" idx="10"/>
          </p:nvPr>
        </p:nvSpPr>
        <p:spPr/>
        <p:txBody>
          <a:bodyPr/>
          <a:lstStyle/>
          <a:p>
            <a:fld id="{4407C568-EF83-A14B-950A-A852D70DA28E}" type="datetime1">
              <a:rPr lang="en-GB" smtClean="0"/>
              <a:t>28/09/2019</a:t>
            </a:fld>
            <a:r>
              <a:rPr lang="en-GB"/>
              <a:t>08/04/2019</a:t>
            </a:r>
            <a:endParaRPr lang="en-GB" dirty="0"/>
          </a:p>
        </p:txBody>
      </p:sp>
      <p:sp>
        <p:nvSpPr>
          <p:cNvPr id="5" name="Slide Number Placeholder 8">
            <a:extLst>
              <a:ext uri="{FF2B5EF4-FFF2-40B4-BE49-F238E27FC236}">
                <a16:creationId xmlns:a16="http://schemas.microsoft.com/office/drawing/2014/main" id="{A116309D-7109-0F46-8E93-BD361260FA09}"/>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18</a:t>
            </a:fld>
            <a:endParaRPr lang="en-GB" dirty="0"/>
          </a:p>
        </p:txBody>
      </p:sp>
    </p:spTree>
    <p:extLst>
      <p:ext uri="{BB962C8B-B14F-4D97-AF65-F5344CB8AC3E}">
        <p14:creationId xmlns:p14="http://schemas.microsoft.com/office/powerpoint/2010/main" val="195218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Structure of weeks</a:t>
            </a:r>
          </a:p>
        </p:txBody>
      </p:sp>
      <p:graphicFrame>
        <p:nvGraphicFramePr>
          <p:cNvPr id="2" name="Table 1">
            <a:extLst>
              <a:ext uri="{FF2B5EF4-FFF2-40B4-BE49-F238E27FC236}">
                <a16:creationId xmlns:a16="http://schemas.microsoft.com/office/drawing/2014/main" id="{943765E6-8CB1-3F45-8DB9-F961C7BAF031}"/>
              </a:ext>
            </a:extLst>
          </p:cNvPr>
          <p:cNvGraphicFramePr>
            <a:graphicFrameLocks noGrp="1"/>
          </p:cNvGraphicFramePr>
          <p:nvPr>
            <p:extLst>
              <p:ext uri="{D42A27DB-BD31-4B8C-83A1-F6EECF244321}">
                <p14:modId xmlns:p14="http://schemas.microsoft.com/office/powerpoint/2010/main" val="1508551865"/>
              </p:ext>
            </p:extLst>
          </p:nvPr>
        </p:nvGraphicFramePr>
        <p:xfrm>
          <a:off x="3812296" y="1347704"/>
          <a:ext cx="7289669" cy="4572000"/>
        </p:xfrm>
        <a:graphic>
          <a:graphicData uri="http://schemas.openxmlformats.org/drawingml/2006/table">
            <a:tbl>
              <a:tblPr firstRow="1" firstCol="1" bandRow="1">
                <a:tableStyleId>{5C22544A-7EE6-4342-B048-85BDC9FD1C3A}</a:tableStyleId>
              </a:tblPr>
              <a:tblGrid>
                <a:gridCol w="864096">
                  <a:extLst>
                    <a:ext uri="{9D8B030D-6E8A-4147-A177-3AD203B41FA5}">
                      <a16:colId xmlns:a16="http://schemas.microsoft.com/office/drawing/2014/main" val="2451940391"/>
                    </a:ext>
                  </a:extLst>
                </a:gridCol>
                <a:gridCol w="4608512">
                  <a:extLst>
                    <a:ext uri="{9D8B030D-6E8A-4147-A177-3AD203B41FA5}">
                      <a16:colId xmlns:a16="http://schemas.microsoft.com/office/drawing/2014/main" val="1715307413"/>
                    </a:ext>
                  </a:extLst>
                </a:gridCol>
                <a:gridCol w="1817061">
                  <a:extLst>
                    <a:ext uri="{9D8B030D-6E8A-4147-A177-3AD203B41FA5}">
                      <a16:colId xmlns:a16="http://schemas.microsoft.com/office/drawing/2014/main" val="947102229"/>
                    </a:ext>
                  </a:extLst>
                </a:gridCol>
              </a:tblGrid>
              <a:tr h="0">
                <a:tc>
                  <a:txBody>
                    <a:bodyPr/>
                    <a:lstStyle/>
                    <a:p>
                      <a:pPr algn="just">
                        <a:spcAft>
                          <a:spcPts val="0"/>
                        </a:spcAft>
                      </a:pPr>
                      <a:r>
                        <a:rPr lang="en-US" sz="2000">
                          <a:effectLst/>
                        </a:rPr>
                        <a:t>Week</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dirty="0">
                          <a:effectLst/>
                        </a:rPr>
                        <a:t>Topic</a:t>
                      </a:r>
                      <a:endParaRPr lang="da-DK"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a:effectLst/>
                        </a:rPr>
                        <a:t>Contact Hours</a:t>
                      </a:r>
                      <a:endParaRPr lang="da-DK" sz="240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2529728388"/>
                  </a:ext>
                </a:extLst>
              </a:tr>
              <a:tr h="0">
                <a:tc>
                  <a:txBody>
                    <a:bodyPr/>
                    <a:lstStyle/>
                    <a:p>
                      <a:pPr algn="ctr">
                        <a:spcAft>
                          <a:spcPts val="0"/>
                        </a:spcAft>
                      </a:pPr>
                      <a:r>
                        <a:rPr lang="en-US" sz="2000">
                          <a:effectLst/>
                        </a:rPr>
                        <a:t>1</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a:effectLst/>
                        </a:rPr>
                        <a:t>Basics</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a:effectLst/>
                        </a:rPr>
                        <a:t>4L + 4C</a:t>
                      </a:r>
                      <a:endParaRPr lang="da-DK" sz="240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2627937672"/>
                  </a:ext>
                </a:extLst>
              </a:tr>
              <a:tr h="0">
                <a:tc>
                  <a:txBody>
                    <a:bodyPr/>
                    <a:lstStyle/>
                    <a:p>
                      <a:pPr algn="ctr">
                        <a:spcAft>
                          <a:spcPts val="0"/>
                        </a:spcAft>
                      </a:pPr>
                      <a:r>
                        <a:rPr lang="en-US" sz="2000">
                          <a:effectLst/>
                        </a:rPr>
                        <a:t>2</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a:effectLst/>
                        </a:rPr>
                        <a:t>Repetition</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a:effectLst/>
                        </a:rPr>
                        <a:t>4L + 4C</a:t>
                      </a:r>
                      <a:endParaRPr lang="da-DK" sz="240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3353315363"/>
                  </a:ext>
                </a:extLst>
              </a:tr>
              <a:tr h="0">
                <a:tc>
                  <a:txBody>
                    <a:bodyPr/>
                    <a:lstStyle/>
                    <a:p>
                      <a:pPr algn="ctr">
                        <a:spcAft>
                          <a:spcPts val="0"/>
                        </a:spcAft>
                      </a:pPr>
                      <a:r>
                        <a:rPr lang="en-US" sz="2000">
                          <a:effectLst/>
                        </a:rPr>
                        <a:t>3</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dirty="0">
                          <a:effectLst/>
                        </a:rPr>
                        <a:t>Testing and Debugging</a:t>
                      </a:r>
                      <a:endParaRPr lang="da-DK"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a:effectLst/>
                        </a:rPr>
                        <a:t>4L + 2C + 2E</a:t>
                      </a:r>
                      <a:endParaRPr lang="da-DK" sz="240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270731401"/>
                  </a:ext>
                </a:extLst>
              </a:tr>
              <a:tr h="0">
                <a:tc>
                  <a:txBody>
                    <a:bodyPr/>
                    <a:lstStyle/>
                    <a:p>
                      <a:pPr algn="ctr">
                        <a:spcAft>
                          <a:spcPts val="0"/>
                        </a:spcAft>
                      </a:pPr>
                      <a:r>
                        <a:rPr lang="en-US" sz="2000">
                          <a:effectLst/>
                        </a:rPr>
                        <a:t>4</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a:effectLst/>
                        </a:rPr>
                        <a:t>Problem Solving</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a:effectLst/>
                        </a:rPr>
                        <a:t>4L + 2C + 2E</a:t>
                      </a:r>
                      <a:endParaRPr lang="da-DK" sz="240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1407205198"/>
                  </a:ext>
                </a:extLst>
              </a:tr>
              <a:tr h="0">
                <a:tc>
                  <a:txBody>
                    <a:bodyPr/>
                    <a:lstStyle/>
                    <a:p>
                      <a:pPr algn="ctr">
                        <a:spcAft>
                          <a:spcPts val="0"/>
                        </a:spcAft>
                      </a:pPr>
                      <a:r>
                        <a:rPr lang="en-US" sz="2000">
                          <a:effectLst/>
                        </a:rPr>
                        <a:t>5</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dirty="0">
                          <a:effectLst/>
                        </a:rPr>
                        <a:t>Structured Data</a:t>
                      </a:r>
                      <a:endParaRPr lang="da-DK"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a:effectLst/>
                        </a:rPr>
                        <a:t>4L + 4C</a:t>
                      </a:r>
                      <a:endParaRPr lang="da-DK" sz="240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1442866822"/>
                  </a:ext>
                </a:extLst>
              </a:tr>
              <a:tr h="0">
                <a:tc>
                  <a:txBody>
                    <a:bodyPr/>
                    <a:lstStyle/>
                    <a:p>
                      <a:pPr algn="ctr">
                        <a:spcAft>
                          <a:spcPts val="0"/>
                        </a:spcAft>
                      </a:pPr>
                      <a:r>
                        <a:rPr lang="en-US" sz="2000">
                          <a:effectLst/>
                        </a:rPr>
                        <a:t>6</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a:effectLst/>
                        </a:rPr>
                        <a:t>Modules and Scope</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a:effectLst/>
                        </a:rPr>
                        <a:t>4L + 2C + 2E</a:t>
                      </a:r>
                      <a:endParaRPr lang="da-DK" sz="240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1662361456"/>
                  </a:ext>
                </a:extLst>
              </a:tr>
              <a:tr h="0">
                <a:tc>
                  <a:txBody>
                    <a:bodyPr/>
                    <a:lstStyle/>
                    <a:p>
                      <a:pPr algn="ctr">
                        <a:spcAft>
                          <a:spcPts val="0"/>
                        </a:spcAft>
                      </a:pPr>
                      <a:r>
                        <a:rPr lang="en-US" sz="2000">
                          <a:effectLst/>
                        </a:rPr>
                        <a:t>7</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a:effectLst/>
                        </a:rPr>
                        <a:t>Libraries</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a:effectLst/>
                        </a:rPr>
                        <a:t>4L + 2C + 2E</a:t>
                      </a:r>
                      <a:endParaRPr lang="da-DK" sz="240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1049632151"/>
                  </a:ext>
                </a:extLst>
              </a:tr>
              <a:tr h="0">
                <a:tc>
                  <a:txBody>
                    <a:bodyPr/>
                    <a:lstStyle/>
                    <a:p>
                      <a:pPr algn="ctr">
                        <a:spcAft>
                          <a:spcPts val="0"/>
                        </a:spcAft>
                      </a:pPr>
                      <a:r>
                        <a:rPr lang="en-US" sz="2000">
                          <a:effectLst/>
                        </a:rPr>
                        <a:t>8</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a:effectLst/>
                        </a:rPr>
                        <a:t>Algorithms</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a:effectLst/>
                        </a:rPr>
                        <a:t>4L + 2C + 2E</a:t>
                      </a:r>
                      <a:endParaRPr lang="da-DK" sz="240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1687963093"/>
                  </a:ext>
                </a:extLst>
              </a:tr>
              <a:tr h="0">
                <a:tc>
                  <a:txBody>
                    <a:bodyPr/>
                    <a:lstStyle/>
                    <a:p>
                      <a:pPr algn="ctr">
                        <a:spcAft>
                          <a:spcPts val="0"/>
                        </a:spcAft>
                      </a:pPr>
                      <a:r>
                        <a:rPr lang="en-US" sz="2000">
                          <a:effectLst/>
                        </a:rPr>
                        <a:t>9</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a:effectLst/>
                        </a:rPr>
                        <a:t>Recursion</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a:effectLst/>
                        </a:rPr>
                        <a:t>4L + 4C</a:t>
                      </a:r>
                      <a:endParaRPr lang="da-DK" sz="240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3769255432"/>
                  </a:ext>
                </a:extLst>
              </a:tr>
              <a:tr h="0">
                <a:tc>
                  <a:txBody>
                    <a:bodyPr/>
                    <a:lstStyle/>
                    <a:p>
                      <a:pPr algn="ctr">
                        <a:spcAft>
                          <a:spcPts val="0"/>
                        </a:spcAft>
                      </a:pPr>
                      <a:r>
                        <a:rPr lang="en-US" sz="2000">
                          <a:effectLst/>
                        </a:rPr>
                        <a:t>10</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a:effectLst/>
                        </a:rPr>
                        <a:t>Recursive Algorithms</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a:effectLst/>
                        </a:rPr>
                        <a:t>4L + 2C + 2E</a:t>
                      </a:r>
                      <a:endParaRPr lang="da-DK" sz="240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3274862403"/>
                  </a:ext>
                </a:extLst>
              </a:tr>
              <a:tr h="0">
                <a:tc>
                  <a:txBody>
                    <a:bodyPr/>
                    <a:lstStyle/>
                    <a:p>
                      <a:pPr algn="ctr">
                        <a:spcAft>
                          <a:spcPts val="0"/>
                        </a:spcAft>
                      </a:pPr>
                      <a:r>
                        <a:rPr lang="en-US" sz="2000">
                          <a:effectLst/>
                        </a:rPr>
                        <a:t>11</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a:effectLst/>
                        </a:rPr>
                        <a:t>Problem Solving with Recursion</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a:effectLst/>
                        </a:rPr>
                        <a:t>4L + 2C + 2E</a:t>
                      </a:r>
                      <a:endParaRPr lang="da-DK" sz="240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3484620749"/>
                  </a:ext>
                </a:extLst>
              </a:tr>
              <a:tr h="0">
                <a:tc>
                  <a:txBody>
                    <a:bodyPr/>
                    <a:lstStyle/>
                    <a:p>
                      <a:pPr algn="ctr">
                        <a:spcAft>
                          <a:spcPts val="0"/>
                        </a:spcAft>
                      </a:pPr>
                      <a:r>
                        <a:rPr lang="en-US" sz="2000">
                          <a:effectLst/>
                        </a:rPr>
                        <a:t>12</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dirty="0">
                          <a:effectLst/>
                        </a:rPr>
                        <a:t>Object-Oriented (OO) Programming</a:t>
                      </a:r>
                      <a:endParaRPr lang="da-DK"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a:effectLst/>
                        </a:rPr>
                        <a:t>4L + 2C + 2E</a:t>
                      </a:r>
                      <a:endParaRPr lang="da-DK" sz="240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1445834174"/>
                  </a:ext>
                </a:extLst>
              </a:tr>
              <a:tr h="0">
                <a:tc>
                  <a:txBody>
                    <a:bodyPr/>
                    <a:lstStyle/>
                    <a:p>
                      <a:pPr algn="ctr">
                        <a:spcAft>
                          <a:spcPts val="0"/>
                        </a:spcAft>
                      </a:pPr>
                      <a:r>
                        <a:rPr lang="en-US" sz="2000">
                          <a:effectLst/>
                        </a:rPr>
                        <a:t>13</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dirty="0">
                          <a:effectLst/>
                        </a:rPr>
                        <a:t>Problem Solving with OO Programming</a:t>
                      </a:r>
                      <a:endParaRPr lang="da-DK"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a:effectLst/>
                        </a:rPr>
                        <a:t>4L + 2C + 2E</a:t>
                      </a:r>
                      <a:endParaRPr lang="da-DK" sz="240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1083120401"/>
                  </a:ext>
                </a:extLst>
              </a:tr>
              <a:tr h="0">
                <a:tc>
                  <a:txBody>
                    <a:bodyPr/>
                    <a:lstStyle/>
                    <a:p>
                      <a:pPr algn="ctr">
                        <a:spcAft>
                          <a:spcPts val="0"/>
                        </a:spcAft>
                      </a:pPr>
                      <a:r>
                        <a:rPr lang="en-US" sz="2000">
                          <a:effectLst/>
                        </a:rPr>
                        <a:t>14</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dirty="0">
                          <a:effectLst/>
                        </a:rPr>
                        <a:t>Recap + Python</a:t>
                      </a:r>
                      <a:endParaRPr lang="da-DK"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000" dirty="0">
                          <a:effectLst/>
                        </a:rPr>
                        <a:t>4L + 2C + 2E</a:t>
                      </a:r>
                      <a:endParaRPr lang="da-DK" sz="2400" dirty="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2863757971"/>
                  </a:ext>
                </a:extLst>
              </a:tr>
            </a:tbl>
          </a:graphicData>
        </a:graphic>
      </p:graphicFrame>
      <p:sp>
        <p:nvSpPr>
          <p:cNvPr id="5" name="Content Placeholder 4"/>
          <p:cNvSpPr>
            <a:spLocks noGrp="1"/>
          </p:cNvSpPr>
          <p:nvPr>
            <p:ph idx="1"/>
          </p:nvPr>
        </p:nvSpPr>
        <p:spPr>
          <a:xfrm>
            <a:off x="261764" y="1373021"/>
            <a:ext cx="3668413" cy="4521366"/>
          </a:xfrm>
          <a:noFill/>
        </p:spPr>
        <p:txBody>
          <a:bodyPr/>
          <a:lstStyle/>
          <a:p>
            <a:pPr marL="342900" indent="-342900">
              <a:buFont typeface="Arial" panose="020B0604020202020204" pitchFamily="34" charset="0"/>
              <a:buChar char="•"/>
            </a:pPr>
            <a:r>
              <a:rPr lang="en-GB" dirty="0"/>
              <a:t>The covered material concerning programming concepts is standard</a:t>
            </a:r>
          </a:p>
          <a:p>
            <a:pPr marL="342900" indent="-342900">
              <a:buFont typeface="Arial" panose="020B0604020202020204" pitchFamily="34" charset="0"/>
              <a:buChar char="•"/>
            </a:pPr>
            <a:r>
              <a:rPr lang="en-GB" dirty="0"/>
              <a:t>Cross-cutting themes are treated alongside:</a:t>
            </a:r>
          </a:p>
          <a:p>
            <a:pPr marL="774900" lvl="1" indent="-342900"/>
            <a:r>
              <a:rPr lang="en-GB" dirty="0"/>
              <a:t>Reasoning </a:t>
            </a:r>
            <a:br>
              <a:rPr lang="en-GB" dirty="0"/>
            </a:br>
            <a:r>
              <a:rPr lang="en-GB" dirty="0"/>
              <a:t>begins in week 1</a:t>
            </a:r>
          </a:p>
          <a:p>
            <a:pPr marL="774900" lvl="1" indent="-342900"/>
            <a:r>
              <a:rPr lang="en-GB" dirty="0"/>
              <a:t>Verification </a:t>
            </a:r>
            <a:br>
              <a:rPr lang="en-GB" dirty="0"/>
            </a:br>
            <a:r>
              <a:rPr lang="en-GB" dirty="0"/>
              <a:t>begins in week 2</a:t>
            </a:r>
          </a:p>
          <a:p>
            <a:pPr marL="342900" indent="-342900">
              <a:buFont typeface="Arial" panose="020B0604020202020204" pitchFamily="34" charset="0"/>
              <a:buChar char="•"/>
            </a:pPr>
            <a:r>
              <a:rPr lang="en-GB" dirty="0"/>
              <a:t>Course elements</a:t>
            </a:r>
          </a:p>
          <a:p>
            <a:pPr marL="774900" lvl="1" indent="-342900"/>
            <a:r>
              <a:rPr lang="en-GB" dirty="0">
                <a:solidFill>
                  <a:srgbClr val="FF0000"/>
                </a:solidFill>
              </a:rPr>
              <a:t>Lectures</a:t>
            </a:r>
          </a:p>
          <a:p>
            <a:pPr marL="774900" lvl="1" indent="-342900"/>
            <a:r>
              <a:rPr lang="en-GB" dirty="0">
                <a:solidFill>
                  <a:srgbClr val="00B050"/>
                </a:solidFill>
              </a:rPr>
              <a:t>Programming cafés</a:t>
            </a:r>
          </a:p>
          <a:p>
            <a:pPr marL="774900" lvl="1" indent="-342900"/>
            <a:r>
              <a:rPr lang="en-GB" dirty="0">
                <a:solidFill>
                  <a:srgbClr val="00B0F0"/>
                </a:solidFill>
              </a:rPr>
              <a:t>Exercise feedback</a:t>
            </a:r>
          </a:p>
        </p:txBody>
      </p:sp>
      <p:sp>
        <p:nvSpPr>
          <p:cNvPr id="3" name="Rectangle 2">
            <a:extLst>
              <a:ext uri="{FF2B5EF4-FFF2-40B4-BE49-F238E27FC236}">
                <a16:creationId xmlns:a16="http://schemas.microsoft.com/office/drawing/2014/main" id="{0FBC87BF-D325-8340-A253-66A7FB294A16}"/>
              </a:ext>
            </a:extLst>
          </p:cNvPr>
          <p:cNvSpPr/>
          <p:nvPr/>
        </p:nvSpPr>
        <p:spPr bwMode="auto">
          <a:xfrm>
            <a:off x="9301925" y="1654117"/>
            <a:ext cx="342000" cy="4265587"/>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6" name="Rectangle 5">
            <a:extLst>
              <a:ext uri="{FF2B5EF4-FFF2-40B4-BE49-F238E27FC236}">
                <a16:creationId xmlns:a16="http://schemas.microsoft.com/office/drawing/2014/main" id="{21035520-9526-834E-AD5B-656CB8A0C243}"/>
              </a:ext>
            </a:extLst>
          </p:cNvPr>
          <p:cNvSpPr/>
          <p:nvPr/>
        </p:nvSpPr>
        <p:spPr bwMode="auto">
          <a:xfrm>
            <a:off x="9842901" y="1654117"/>
            <a:ext cx="396000" cy="4265587"/>
          </a:xfrm>
          <a:prstGeom prst="rect">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7" name="Rectangle 6">
            <a:extLst>
              <a:ext uri="{FF2B5EF4-FFF2-40B4-BE49-F238E27FC236}">
                <a16:creationId xmlns:a16="http://schemas.microsoft.com/office/drawing/2014/main" id="{A031CEA0-8716-994B-8E0B-0EB44DB00185}"/>
              </a:ext>
            </a:extLst>
          </p:cNvPr>
          <p:cNvSpPr/>
          <p:nvPr/>
        </p:nvSpPr>
        <p:spPr bwMode="auto">
          <a:xfrm>
            <a:off x="10417925" y="1654116"/>
            <a:ext cx="360040" cy="4265587"/>
          </a:xfrm>
          <a:prstGeom prst="rect">
            <a:avLst/>
          </a:prstGeom>
          <a:noFill/>
          <a:ln w="254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9" name="Slide Number Placeholder 8">
            <a:extLst>
              <a:ext uri="{FF2B5EF4-FFF2-40B4-BE49-F238E27FC236}">
                <a16:creationId xmlns:a16="http://schemas.microsoft.com/office/drawing/2014/main" id="{B63152FE-F17D-3140-9B1C-4A093C06E4EE}"/>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19</a:t>
            </a:fld>
            <a:endParaRPr lang="en-GB" dirty="0"/>
          </a:p>
        </p:txBody>
      </p:sp>
      <p:sp>
        <p:nvSpPr>
          <p:cNvPr id="10" name="Rectangle 9">
            <a:extLst>
              <a:ext uri="{FF2B5EF4-FFF2-40B4-BE49-F238E27FC236}">
                <a16:creationId xmlns:a16="http://schemas.microsoft.com/office/drawing/2014/main" id="{3182F84F-4531-8045-842B-F51467D3B8AB}"/>
              </a:ext>
            </a:extLst>
          </p:cNvPr>
          <p:cNvSpPr/>
          <p:nvPr/>
        </p:nvSpPr>
        <p:spPr>
          <a:xfrm>
            <a:off x="10774932" y="3460938"/>
            <a:ext cx="1498808" cy="400110"/>
          </a:xfrm>
          <a:prstGeom prst="rect">
            <a:avLst/>
          </a:prstGeom>
        </p:spPr>
        <p:txBody>
          <a:bodyPr wrap="none">
            <a:spAutoFit/>
          </a:bodyPr>
          <a:lstStyle/>
          <a:p>
            <a:pPr>
              <a:lnSpc>
                <a:spcPct val="100000"/>
              </a:lnSpc>
            </a:pPr>
            <a:r>
              <a:rPr lang="en-GB" sz="2000" dirty="0"/>
              <a:t>(PGL away)</a:t>
            </a:r>
            <a:endParaRPr lang="da-DK" sz="2000" dirty="0"/>
          </a:p>
        </p:txBody>
      </p:sp>
      <p:sp>
        <p:nvSpPr>
          <p:cNvPr id="11" name="Rectangle 10">
            <a:extLst>
              <a:ext uri="{FF2B5EF4-FFF2-40B4-BE49-F238E27FC236}">
                <a16:creationId xmlns:a16="http://schemas.microsoft.com/office/drawing/2014/main" id="{1B0114E4-01AA-8446-AA37-1683A71D0DCE}"/>
              </a:ext>
            </a:extLst>
          </p:cNvPr>
          <p:cNvSpPr/>
          <p:nvPr/>
        </p:nvSpPr>
        <p:spPr>
          <a:xfrm>
            <a:off x="10774932" y="3733306"/>
            <a:ext cx="1498808" cy="400110"/>
          </a:xfrm>
          <a:prstGeom prst="rect">
            <a:avLst/>
          </a:prstGeom>
        </p:spPr>
        <p:txBody>
          <a:bodyPr wrap="none">
            <a:spAutoFit/>
          </a:bodyPr>
          <a:lstStyle/>
          <a:p>
            <a:pPr>
              <a:lnSpc>
                <a:spcPct val="100000"/>
              </a:lnSpc>
            </a:pPr>
            <a:r>
              <a:rPr lang="en-GB" sz="2000" dirty="0"/>
              <a:t>(PGL away)</a:t>
            </a:r>
            <a:endParaRPr lang="da-DK" sz="2000" dirty="0"/>
          </a:p>
        </p:txBody>
      </p:sp>
      <p:sp>
        <p:nvSpPr>
          <p:cNvPr id="12" name="Rectangle 11">
            <a:extLst>
              <a:ext uri="{FF2B5EF4-FFF2-40B4-BE49-F238E27FC236}">
                <a16:creationId xmlns:a16="http://schemas.microsoft.com/office/drawing/2014/main" id="{F40C5169-56C5-8345-A904-AFD59D88DCEF}"/>
              </a:ext>
            </a:extLst>
          </p:cNvPr>
          <p:cNvSpPr/>
          <p:nvPr/>
        </p:nvSpPr>
        <p:spPr>
          <a:xfrm>
            <a:off x="10774932" y="4974857"/>
            <a:ext cx="1498808" cy="400110"/>
          </a:xfrm>
          <a:prstGeom prst="rect">
            <a:avLst/>
          </a:prstGeom>
        </p:spPr>
        <p:txBody>
          <a:bodyPr wrap="none">
            <a:spAutoFit/>
          </a:bodyPr>
          <a:lstStyle/>
          <a:p>
            <a:pPr>
              <a:lnSpc>
                <a:spcPct val="100000"/>
              </a:lnSpc>
            </a:pPr>
            <a:r>
              <a:rPr lang="en-GB" sz="2000" dirty="0"/>
              <a:t>(PGL away)</a:t>
            </a:r>
            <a:endParaRPr lang="da-DK" sz="2000" dirty="0"/>
          </a:p>
        </p:txBody>
      </p:sp>
    </p:spTree>
    <p:custDataLst>
      <p:tags r:id="rId1"/>
    </p:custDataLst>
    <p:extLst>
      <p:ext uri="{BB962C8B-B14F-4D97-AF65-F5344CB8AC3E}">
        <p14:creationId xmlns:p14="http://schemas.microsoft.com/office/powerpoint/2010/main" val="414105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DB102-C8B6-9A42-9C81-D3D5CF628727}"/>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0C59A144-C420-9446-A8E0-90D1E8BAAAED}"/>
              </a:ext>
            </a:extLst>
          </p:cNvPr>
          <p:cNvSpPr>
            <a:spLocks noGrp="1"/>
          </p:cNvSpPr>
          <p:nvPr>
            <p:ph idx="1"/>
          </p:nvPr>
        </p:nvSpPr>
        <p:spPr/>
        <p:txBody>
          <a:bodyPr/>
          <a:lstStyle/>
          <a:p>
            <a:pPr marL="457200" indent="-457200">
              <a:buFont typeface="Wingdings" pitchFamily="2" charset="2"/>
              <a:buChar char="Ø"/>
            </a:pPr>
            <a:r>
              <a:rPr lang="en-GB" sz="2800" dirty="0"/>
              <a:t>Admin information about the course</a:t>
            </a:r>
          </a:p>
          <a:p>
            <a:pPr marL="342900" indent="-342900">
              <a:buFont typeface="Arial" panose="020B0604020202020204" pitchFamily="34" charset="0"/>
              <a:buChar char="•"/>
            </a:pPr>
            <a:r>
              <a:rPr lang="en-GB" sz="2800" dirty="0"/>
              <a:t>Software Installation</a:t>
            </a:r>
          </a:p>
          <a:p>
            <a:pPr marL="342900" indent="-342900">
              <a:buFont typeface="Arial" panose="020B0604020202020204" pitchFamily="34" charset="0"/>
              <a:buChar char="•"/>
            </a:pPr>
            <a:r>
              <a:rPr lang="en-GB" sz="2800" dirty="0"/>
              <a:t>Our first C program</a:t>
            </a:r>
          </a:p>
          <a:p>
            <a:pPr marL="342900" indent="-342900">
              <a:buFont typeface="Arial" panose="020B0604020202020204" pitchFamily="34" charset="0"/>
              <a:buChar char="•"/>
            </a:pPr>
            <a:r>
              <a:rPr lang="en-GB" sz="2800" dirty="0"/>
              <a:t>The C language elements introduced today</a:t>
            </a:r>
          </a:p>
          <a:p>
            <a:pPr marL="342900" indent="-342900">
              <a:buFont typeface="Arial" panose="020B0604020202020204" pitchFamily="34" charset="0"/>
              <a:buChar char="•"/>
            </a:pPr>
            <a:r>
              <a:rPr lang="en-GB" sz="2800" dirty="0"/>
              <a:t>Syntax and evaluation internally</a:t>
            </a:r>
          </a:p>
          <a:p>
            <a:pPr marL="342900" indent="-342900">
              <a:buFont typeface="Arial" panose="020B0604020202020204" pitchFamily="34" charset="0"/>
              <a:buChar char="•"/>
            </a:pPr>
            <a:r>
              <a:rPr lang="en-GB" sz="2800" dirty="0"/>
              <a:t>Abstraction and programming</a:t>
            </a:r>
          </a:p>
        </p:txBody>
      </p:sp>
      <p:sp>
        <p:nvSpPr>
          <p:cNvPr id="4" name="Date Placeholder 3">
            <a:extLst>
              <a:ext uri="{FF2B5EF4-FFF2-40B4-BE49-F238E27FC236}">
                <a16:creationId xmlns:a16="http://schemas.microsoft.com/office/drawing/2014/main" id="{95FC9542-BEDF-BD4F-9BD6-7A62CAB93C57}"/>
              </a:ext>
            </a:extLst>
          </p:cNvPr>
          <p:cNvSpPr>
            <a:spLocks noGrp="1"/>
          </p:cNvSpPr>
          <p:nvPr>
            <p:ph type="dt" sz="half" idx="10"/>
          </p:nvPr>
        </p:nvSpPr>
        <p:spPr/>
        <p:txBody>
          <a:bodyPr/>
          <a:lstStyle/>
          <a:p>
            <a:fld id="{28DD89B1-E0EE-6141-8600-8D9D86EC00AE}" type="datetime1">
              <a:rPr lang="en-GB" smtClean="0"/>
              <a:t>28/09/2019</a:t>
            </a:fld>
            <a:r>
              <a:rPr lang="en-GB"/>
              <a:t>08/04/2019</a:t>
            </a:r>
            <a:endParaRPr lang="en-GB" dirty="0"/>
          </a:p>
        </p:txBody>
      </p:sp>
      <p:sp>
        <p:nvSpPr>
          <p:cNvPr id="5" name="Slide Number Placeholder 8">
            <a:extLst>
              <a:ext uri="{FF2B5EF4-FFF2-40B4-BE49-F238E27FC236}">
                <a16:creationId xmlns:a16="http://schemas.microsoft.com/office/drawing/2014/main" id="{BF8273F0-621F-5F43-9247-5AF403256877}"/>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2</a:t>
            </a:fld>
            <a:endParaRPr lang="en-GB" dirty="0"/>
          </a:p>
        </p:txBody>
      </p:sp>
    </p:spTree>
    <p:extLst>
      <p:ext uri="{BB962C8B-B14F-4D97-AF65-F5344CB8AC3E}">
        <p14:creationId xmlns:p14="http://schemas.microsoft.com/office/powerpoint/2010/main" val="1590105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5E828-8EDC-F249-A688-B68AC5E6C002}"/>
              </a:ext>
            </a:extLst>
          </p:cNvPr>
          <p:cNvSpPr>
            <a:spLocks noGrp="1"/>
          </p:cNvSpPr>
          <p:nvPr>
            <p:ph type="title"/>
          </p:nvPr>
        </p:nvSpPr>
        <p:spPr/>
        <p:txBody>
          <a:bodyPr/>
          <a:lstStyle/>
          <a:p>
            <a:r>
              <a:rPr lang="en-GB" dirty="0"/>
              <a:t>PROGRAMMING CAFÉS</a:t>
            </a:r>
          </a:p>
        </p:txBody>
      </p:sp>
      <p:sp>
        <p:nvSpPr>
          <p:cNvPr id="3" name="Content Placeholder 2">
            <a:extLst>
              <a:ext uri="{FF2B5EF4-FFF2-40B4-BE49-F238E27FC236}">
                <a16:creationId xmlns:a16="http://schemas.microsoft.com/office/drawing/2014/main" id="{C5388E4E-AB78-744F-9576-2CC3E869E6F0}"/>
              </a:ext>
            </a:extLst>
          </p:cNvPr>
          <p:cNvSpPr>
            <a:spLocks noGrp="1"/>
          </p:cNvSpPr>
          <p:nvPr>
            <p:ph idx="1"/>
          </p:nvPr>
        </p:nvSpPr>
        <p:spPr/>
        <p:txBody>
          <a:bodyPr/>
          <a:lstStyle/>
          <a:p>
            <a:pPr marL="342900" indent="-342900">
              <a:buFont typeface="Arial" panose="020B0604020202020204" pitchFamily="34" charset="0"/>
              <a:buChar char="•"/>
            </a:pPr>
            <a:r>
              <a:rPr lang="en-GB" sz="2400" dirty="0"/>
              <a:t>Read the topic from the book taught on the Tuesday </a:t>
            </a:r>
            <a:r>
              <a:rPr lang="en-GB" sz="2400" b="1" dirty="0"/>
              <a:t>BEFORE</a:t>
            </a:r>
            <a:r>
              <a:rPr lang="en-GB" sz="2400" dirty="0"/>
              <a:t> the programming café</a:t>
            </a:r>
          </a:p>
          <a:p>
            <a:pPr marL="342900" indent="-342900">
              <a:buFont typeface="Arial" panose="020B0604020202020204" pitchFamily="34" charset="0"/>
              <a:buChar char="•"/>
            </a:pPr>
            <a:r>
              <a:rPr lang="en-GB" sz="2400" dirty="0"/>
              <a:t>A unique opportunity for working with exercises (mostly from the book)</a:t>
            </a:r>
          </a:p>
          <a:p>
            <a:pPr marL="342900" indent="-342900">
              <a:buFont typeface="Arial" panose="020B0604020202020204" pitchFamily="34" charset="0"/>
              <a:buChar char="•"/>
            </a:pPr>
            <a:r>
              <a:rPr lang="en-GB" sz="2400" dirty="0"/>
              <a:t>Always supported with approximately 2 teaching assistants</a:t>
            </a:r>
          </a:p>
          <a:p>
            <a:pPr marL="342900" indent="-342900">
              <a:buFont typeface="Arial" panose="020B0604020202020204" pitchFamily="34" charset="0"/>
              <a:buChar char="•"/>
            </a:pPr>
            <a:r>
              <a:rPr lang="en-GB" sz="2400" dirty="0"/>
              <a:t>Feedback will be given in a differentiated fashion (not too much if not needed)</a:t>
            </a:r>
          </a:p>
          <a:p>
            <a:pPr marL="342900" indent="-342900">
              <a:buFont typeface="Arial" panose="020B0604020202020204" pitchFamily="34" charset="0"/>
              <a:buChar char="•"/>
            </a:pPr>
            <a:r>
              <a:rPr lang="en-GB" sz="2400" dirty="0"/>
              <a:t>It is also possible to discuss mandatory home assignments and the challenge project</a:t>
            </a:r>
          </a:p>
        </p:txBody>
      </p:sp>
      <p:sp>
        <p:nvSpPr>
          <p:cNvPr id="4" name="Date Placeholder 3">
            <a:extLst>
              <a:ext uri="{FF2B5EF4-FFF2-40B4-BE49-F238E27FC236}">
                <a16:creationId xmlns:a16="http://schemas.microsoft.com/office/drawing/2014/main" id="{5ACE5DD3-111C-7B40-8263-EFFBC1DD409D}"/>
              </a:ext>
            </a:extLst>
          </p:cNvPr>
          <p:cNvSpPr>
            <a:spLocks noGrp="1"/>
          </p:cNvSpPr>
          <p:nvPr>
            <p:ph type="dt" sz="half" idx="10"/>
          </p:nvPr>
        </p:nvSpPr>
        <p:spPr/>
        <p:txBody>
          <a:bodyPr/>
          <a:lstStyle/>
          <a:p>
            <a:fld id="{4407C568-EF83-A14B-950A-A852D70DA28E}" type="datetime1">
              <a:rPr lang="en-GB" smtClean="0"/>
              <a:t>28/09/2019</a:t>
            </a:fld>
            <a:r>
              <a:rPr lang="en-GB"/>
              <a:t>08/04/2019</a:t>
            </a:r>
            <a:endParaRPr lang="en-GB" dirty="0"/>
          </a:p>
        </p:txBody>
      </p:sp>
      <p:sp>
        <p:nvSpPr>
          <p:cNvPr id="5" name="Slide Number Placeholder 8">
            <a:extLst>
              <a:ext uri="{FF2B5EF4-FFF2-40B4-BE49-F238E27FC236}">
                <a16:creationId xmlns:a16="http://schemas.microsoft.com/office/drawing/2014/main" id="{A116309D-7109-0F46-8E93-BD361260FA09}"/>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20</a:t>
            </a:fld>
            <a:endParaRPr lang="en-GB" dirty="0"/>
          </a:p>
        </p:txBody>
      </p:sp>
    </p:spTree>
    <p:extLst>
      <p:ext uri="{BB962C8B-B14F-4D97-AF65-F5344CB8AC3E}">
        <p14:creationId xmlns:p14="http://schemas.microsoft.com/office/powerpoint/2010/main" val="205198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5E828-8EDC-F249-A688-B68AC5E6C002}"/>
              </a:ext>
            </a:extLst>
          </p:cNvPr>
          <p:cNvSpPr>
            <a:spLocks noGrp="1"/>
          </p:cNvSpPr>
          <p:nvPr>
            <p:ph type="title"/>
          </p:nvPr>
        </p:nvSpPr>
        <p:spPr/>
        <p:txBody>
          <a:bodyPr/>
          <a:lstStyle/>
          <a:p>
            <a:r>
              <a:rPr lang="en-GB" dirty="0"/>
              <a:t>Mandatory hand-ins</a:t>
            </a:r>
          </a:p>
        </p:txBody>
      </p:sp>
      <p:sp>
        <p:nvSpPr>
          <p:cNvPr id="3" name="Content Placeholder 2">
            <a:extLst>
              <a:ext uri="{FF2B5EF4-FFF2-40B4-BE49-F238E27FC236}">
                <a16:creationId xmlns:a16="http://schemas.microsoft.com/office/drawing/2014/main" id="{C5388E4E-AB78-744F-9576-2CC3E869E6F0}"/>
              </a:ext>
            </a:extLst>
          </p:cNvPr>
          <p:cNvSpPr>
            <a:spLocks noGrp="1"/>
          </p:cNvSpPr>
          <p:nvPr>
            <p:ph idx="1"/>
          </p:nvPr>
        </p:nvSpPr>
        <p:spPr/>
        <p:txBody>
          <a:bodyPr/>
          <a:lstStyle/>
          <a:p>
            <a:pPr marL="342900" indent="-342900">
              <a:buFont typeface="Arial" panose="020B0604020202020204" pitchFamily="34" charset="0"/>
              <a:buChar char="•"/>
            </a:pPr>
            <a:r>
              <a:rPr lang="en-GB" sz="2400" dirty="0"/>
              <a:t>Will be made available every Tuesday</a:t>
            </a:r>
          </a:p>
          <a:p>
            <a:pPr marL="342900" indent="-342900">
              <a:buFont typeface="Arial" panose="020B0604020202020204" pitchFamily="34" charset="0"/>
              <a:buChar char="•"/>
            </a:pPr>
            <a:r>
              <a:rPr lang="en-GB" sz="2400" dirty="0"/>
              <a:t>Work on these either alone or with </a:t>
            </a:r>
            <a:r>
              <a:rPr lang="en-GB" sz="2400" b="1" dirty="0"/>
              <a:t>one</a:t>
            </a:r>
            <a:r>
              <a:rPr lang="en-GB" sz="2400" dirty="0"/>
              <a:t> fellow student</a:t>
            </a:r>
          </a:p>
          <a:p>
            <a:pPr marL="342900" indent="-342900">
              <a:buFont typeface="Arial" panose="020B0604020202020204" pitchFamily="34" charset="0"/>
              <a:buChar char="•"/>
            </a:pPr>
            <a:r>
              <a:rPr lang="en-GB" sz="2400" dirty="0"/>
              <a:t>If one wish to use the programming café to get feedback on this one needs to work on this on the Wednesday</a:t>
            </a:r>
          </a:p>
          <a:p>
            <a:pPr marL="342900" indent="-342900">
              <a:buFont typeface="Arial" panose="020B0604020202020204" pitchFamily="34" charset="0"/>
              <a:buChar char="•"/>
            </a:pPr>
            <a:r>
              <a:rPr lang="en-GB" sz="2400" dirty="0"/>
              <a:t>Hand-in of assignments will always be late Mondays</a:t>
            </a:r>
          </a:p>
          <a:p>
            <a:pPr marL="342900" indent="-342900">
              <a:buFont typeface="Arial" panose="020B0604020202020204" pitchFamily="34" charset="0"/>
              <a:buChar char="•"/>
            </a:pPr>
            <a:r>
              <a:rPr lang="en-GB" sz="2400" dirty="0"/>
              <a:t>Around half of the time of the programming café slot with be allocated to Mondays’ hand-in</a:t>
            </a:r>
          </a:p>
          <a:p>
            <a:pPr marL="342900" indent="-342900">
              <a:buFont typeface="Arial" panose="020B0604020202020204" pitchFamily="34" charset="0"/>
              <a:buChar char="•"/>
            </a:pPr>
            <a:r>
              <a:rPr lang="en-GB" sz="2400" dirty="0"/>
              <a:t>This will partly be by the students (taking turns) and partly by the teaching instructors (typically more the general trend)</a:t>
            </a:r>
          </a:p>
        </p:txBody>
      </p:sp>
      <p:sp>
        <p:nvSpPr>
          <p:cNvPr id="4" name="Date Placeholder 3">
            <a:extLst>
              <a:ext uri="{FF2B5EF4-FFF2-40B4-BE49-F238E27FC236}">
                <a16:creationId xmlns:a16="http://schemas.microsoft.com/office/drawing/2014/main" id="{5ACE5DD3-111C-7B40-8263-EFFBC1DD409D}"/>
              </a:ext>
            </a:extLst>
          </p:cNvPr>
          <p:cNvSpPr>
            <a:spLocks noGrp="1"/>
          </p:cNvSpPr>
          <p:nvPr>
            <p:ph type="dt" sz="half" idx="10"/>
          </p:nvPr>
        </p:nvSpPr>
        <p:spPr/>
        <p:txBody>
          <a:bodyPr/>
          <a:lstStyle/>
          <a:p>
            <a:fld id="{4407C568-EF83-A14B-950A-A852D70DA28E}" type="datetime1">
              <a:rPr lang="en-GB" smtClean="0"/>
              <a:t>28/09/2019</a:t>
            </a:fld>
            <a:r>
              <a:rPr lang="en-GB"/>
              <a:t>08/04/2019</a:t>
            </a:r>
            <a:endParaRPr lang="en-GB" dirty="0"/>
          </a:p>
        </p:txBody>
      </p:sp>
      <p:sp>
        <p:nvSpPr>
          <p:cNvPr id="5" name="Slide Number Placeholder 8">
            <a:extLst>
              <a:ext uri="{FF2B5EF4-FFF2-40B4-BE49-F238E27FC236}">
                <a16:creationId xmlns:a16="http://schemas.microsoft.com/office/drawing/2014/main" id="{A116309D-7109-0F46-8E93-BD361260FA09}"/>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21</a:t>
            </a:fld>
            <a:endParaRPr lang="en-GB" dirty="0"/>
          </a:p>
        </p:txBody>
      </p:sp>
    </p:spTree>
    <p:extLst>
      <p:ext uri="{BB962C8B-B14F-4D97-AF65-F5344CB8AC3E}">
        <p14:creationId xmlns:p14="http://schemas.microsoft.com/office/powerpoint/2010/main" val="314372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5E828-8EDC-F249-A688-B68AC5E6C002}"/>
              </a:ext>
            </a:extLst>
          </p:cNvPr>
          <p:cNvSpPr>
            <a:spLocks noGrp="1"/>
          </p:cNvSpPr>
          <p:nvPr>
            <p:ph type="title"/>
          </p:nvPr>
        </p:nvSpPr>
        <p:spPr/>
        <p:txBody>
          <a:bodyPr/>
          <a:lstStyle/>
          <a:p>
            <a:r>
              <a:rPr lang="en-GB" dirty="0"/>
              <a:t>student challenges</a:t>
            </a:r>
          </a:p>
        </p:txBody>
      </p:sp>
      <p:sp>
        <p:nvSpPr>
          <p:cNvPr id="3" name="Content Placeholder 2">
            <a:extLst>
              <a:ext uri="{FF2B5EF4-FFF2-40B4-BE49-F238E27FC236}">
                <a16:creationId xmlns:a16="http://schemas.microsoft.com/office/drawing/2014/main" id="{C5388E4E-AB78-744F-9576-2CC3E869E6F0}"/>
              </a:ext>
            </a:extLst>
          </p:cNvPr>
          <p:cNvSpPr>
            <a:spLocks noGrp="1"/>
          </p:cNvSpPr>
          <p:nvPr>
            <p:ph idx="1"/>
          </p:nvPr>
        </p:nvSpPr>
        <p:spPr/>
        <p:txBody>
          <a:bodyPr/>
          <a:lstStyle/>
          <a:p>
            <a:r>
              <a:rPr lang="en-GB" dirty="0"/>
              <a:t>Each week (starting week 4) there will be a challenge exercise that you are invited to try yourself on</a:t>
            </a:r>
          </a:p>
          <a:p>
            <a:pPr marL="342900" indent="-342900">
              <a:buFont typeface="Arial" panose="020B0604020202020204" pitchFamily="34" charset="0"/>
              <a:buChar char="•"/>
            </a:pPr>
            <a:r>
              <a:rPr lang="en-GB" dirty="0"/>
              <a:t>Don’t do it if you are short of time (for whatever reason)</a:t>
            </a:r>
          </a:p>
          <a:p>
            <a:pPr marL="342900" indent="-342900">
              <a:buFont typeface="Arial" panose="020B0604020202020204" pitchFamily="34" charset="0"/>
              <a:buChar char="•"/>
            </a:pPr>
            <a:r>
              <a:rPr lang="en-GB" dirty="0"/>
              <a:t>Don’t do it if you are struggling with the regular exercises</a:t>
            </a:r>
          </a:p>
          <a:p>
            <a:pPr marL="342900" indent="-342900">
              <a:buFont typeface="Arial" panose="020B0604020202020204" pitchFamily="34" charset="0"/>
              <a:buChar char="•"/>
            </a:pPr>
            <a:r>
              <a:rPr lang="en-GB" dirty="0"/>
              <a:t>Do it otherwise and enjoy doing it!</a:t>
            </a:r>
          </a:p>
          <a:p>
            <a:endParaRPr lang="en-GB" dirty="0"/>
          </a:p>
          <a:p>
            <a:r>
              <a:rPr lang="en-GB" dirty="0"/>
              <a:t>There will be a challenge project where you will be able to try yourself on a larger programming project</a:t>
            </a:r>
          </a:p>
          <a:p>
            <a:pPr marL="342900" indent="-342900">
              <a:buFont typeface="Arial" panose="020B0604020202020204" pitchFamily="34" charset="0"/>
              <a:buChar char="•"/>
            </a:pPr>
            <a:r>
              <a:rPr lang="en-GB" dirty="0"/>
              <a:t>The challenge project should be addressed by groups of students</a:t>
            </a:r>
          </a:p>
          <a:p>
            <a:pPr marL="342900" indent="-342900">
              <a:buFont typeface="Arial" panose="020B0604020202020204" pitchFamily="34" charset="0"/>
              <a:buChar char="•"/>
            </a:pPr>
            <a:r>
              <a:rPr lang="en-GB" dirty="0"/>
              <a:t>If you are interested (when we present it) contact us (Carl)</a:t>
            </a:r>
          </a:p>
          <a:p>
            <a:pPr marL="342900" indent="-342900">
              <a:buFont typeface="Arial" panose="020B0604020202020204" pitchFamily="34" charset="0"/>
              <a:buChar char="•"/>
            </a:pPr>
            <a:r>
              <a:rPr lang="en-GB" dirty="0"/>
              <a:t>We are sure you’ll find a group if you don’t have one</a:t>
            </a:r>
          </a:p>
        </p:txBody>
      </p:sp>
      <p:sp>
        <p:nvSpPr>
          <p:cNvPr id="4" name="Date Placeholder 3">
            <a:extLst>
              <a:ext uri="{FF2B5EF4-FFF2-40B4-BE49-F238E27FC236}">
                <a16:creationId xmlns:a16="http://schemas.microsoft.com/office/drawing/2014/main" id="{5ACE5DD3-111C-7B40-8263-EFFBC1DD409D}"/>
              </a:ext>
            </a:extLst>
          </p:cNvPr>
          <p:cNvSpPr>
            <a:spLocks noGrp="1"/>
          </p:cNvSpPr>
          <p:nvPr>
            <p:ph type="dt" sz="half" idx="10"/>
          </p:nvPr>
        </p:nvSpPr>
        <p:spPr/>
        <p:txBody>
          <a:bodyPr/>
          <a:lstStyle/>
          <a:p>
            <a:fld id="{4407C568-EF83-A14B-950A-A852D70DA28E}" type="datetime1">
              <a:rPr lang="en-GB" smtClean="0"/>
              <a:t>28/09/2019</a:t>
            </a:fld>
            <a:r>
              <a:rPr lang="en-GB"/>
              <a:t>08/04/2019</a:t>
            </a:r>
            <a:endParaRPr lang="en-GB" dirty="0"/>
          </a:p>
        </p:txBody>
      </p:sp>
      <p:sp>
        <p:nvSpPr>
          <p:cNvPr id="5" name="Slide Number Placeholder 8">
            <a:extLst>
              <a:ext uri="{FF2B5EF4-FFF2-40B4-BE49-F238E27FC236}">
                <a16:creationId xmlns:a16="http://schemas.microsoft.com/office/drawing/2014/main" id="{A116309D-7109-0F46-8E93-BD361260FA09}"/>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22</a:t>
            </a:fld>
            <a:endParaRPr lang="en-GB" dirty="0"/>
          </a:p>
        </p:txBody>
      </p:sp>
    </p:spTree>
    <p:extLst>
      <p:ext uri="{BB962C8B-B14F-4D97-AF65-F5344CB8AC3E}">
        <p14:creationId xmlns:p14="http://schemas.microsoft.com/office/powerpoint/2010/main" val="343091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DB102-C8B6-9A42-9C81-D3D5CF628727}"/>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0C59A144-C420-9446-A8E0-90D1E8BAAAED}"/>
              </a:ext>
            </a:extLst>
          </p:cNvPr>
          <p:cNvSpPr>
            <a:spLocks noGrp="1"/>
          </p:cNvSpPr>
          <p:nvPr>
            <p:ph idx="1"/>
          </p:nvPr>
        </p:nvSpPr>
        <p:spPr/>
        <p:txBody>
          <a:bodyPr/>
          <a:lstStyle/>
          <a:p>
            <a:pPr marL="457200" indent="-457200">
              <a:buFont typeface="Wingdings" pitchFamily="2" charset="2"/>
              <a:buChar char="ü"/>
            </a:pPr>
            <a:r>
              <a:rPr lang="en-GB" sz="2800" dirty="0"/>
              <a:t>Admin information about the course</a:t>
            </a:r>
          </a:p>
          <a:p>
            <a:pPr marL="457200" indent="-457200">
              <a:buFont typeface="Wingdings" pitchFamily="2" charset="2"/>
              <a:buChar char="Ø"/>
            </a:pPr>
            <a:r>
              <a:rPr lang="en-GB" sz="2800" dirty="0"/>
              <a:t>Software Installation</a:t>
            </a:r>
          </a:p>
          <a:p>
            <a:pPr marL="342900" indent="-342900">
              <a:buFont typeface="Arial" panose="020B0604020202020204" pitchFamily="34" charset="0"/>
              <a:buChar char="•"/>
            </a:pPr>
            <a:r>
              <a:rPr lang="en-GB" sz="2800" dirty="0"/>
              <a:t>Our first C program</a:t>
            </a:r>
          </a:p>
          <a:p>
            <a:pPr marL="342900" indent="-342900">
              <a:buFont typeface="Arial" panose="020B0604020202020204" pitchFamily="34" charset="0"/>
              <a:buChar char="•"/>
            </a:pPr>
            <a:r>
              <a:rPr lang="en-GB" sz="2800" dirty="0"/>
              <a:t>The C language elements introduced today</a:t>
            </a:r>
          </a:p>
          <a:p>
            <a:pPr marL="342900" indent="-342900">
              <a:buFont typeface="Arial" panose="020B0604020202020204" pitchFamily="34" charset="0"/>
              <a:buChar char="•"/>
            </a:pPr>
            <a:r>
              <a:rPr lang="en-GB" sz="2800" dirty="0"/>
              <a:t>Syntax and evaluation internally</a:t>
            </a:r>
          </a:p>
          <a:p>
            <a:pPr marL="342900" indent="-342900">
              <a:buFont typeface="Arial" panose="020B0604020202020204" pitchFamily="34" charset="0"/>
              <a:buChar char="•"/>
            </a:pPr>
            <a:r>
              <a:rPr lang="en-GB" sz="2800" dirty="0"/>
              <a:t>Abstraction and programming</a:t>
            </a:r>
          </a:p>
        </p:txBody>
      </p:sp>
      <p:sp>
        <p:nvSpPr>
          <p:cNvPr id="4" name="Date Placeholder 3">
            <a:extLst>
              <a:ext uri="{FF2B5EF4-FFF2-40B4-BE49-F238E27FC236}">
                <a16:creationId xmlns:a16="http://schemas.microsoft.com/office/drawing/2014/main" id="{95FC9542-BEDF-BD4F-9BD6-7A62CAB93C57}"/>
              </a:ext>
            </a:extLst>
          </p:cNvPr>
          <p:cNvSpPr>
            <a:spLocks noGrp="1"/>
          </p:cNvSpPr>
          <p:nvPr>
            <p:ph type="dt" sz="half" idx="10"/>
          </p:nvPr>
        </p:nvSpPr>
        <p:spPr/>
        <p:txBody>
          <a:bodyPr/>
          <a:lstStyle/>
          <a:p>
            <a:fld id="{28DD89B1-E0EE-6141-8600-8D9D86EC00AE}" type="datetime1">
              <a:rPr lang="en-GB" smtClean="0"/>
              <a:t>28/09/2019</a:t>
            </a:fld>
            <a:r>
              <a:rPr lang="en-GB"/>
              <a:t>08/04/2019</a:t>
            </a:r>
            <a:endParaRPr lang="en-GB" dirty="0"/>
          </a:p>
        </p:txBody>
      </p:sp>
      <p:sp>
        <p:nvSpPr>
          <p:cNvPr id="5" name="Slide Number Placeholder 8">
            <a:extLst>
              <a:ext uri="{FF2B5EF4-FFF2-40B4-BE49-F238E27FC236}">
                <a16:creationId xmlns:a16="http://schemas.microsoft.com/office/drawing/2014/main" id="{BF8273F0-621F-5F43-9247-5AF403256877}"/>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23</a:t>
            </a:fld>
            <a:endParaRPr lang="en-GB" dirty="0"/>
          </a:p>
        </p:txBody>
      </p:sp>
    </p:spTree>
    <p:extLst>
      <p:ext uri="{BB962C8B-B14F-4D97-AF65-F5344CB8AC3E}">
        <p14:creationId xmlns:p14="http://schemas.microsoft.com/office/powerpoint/2010/main" val="4140636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DB102-C8B6-9A42-9C81-D3D5CF628727}"/>
              </a:ext>
            </a:extLst>
          </p:cNvPr>
          <p:cNvSpPr>
            <a:spLocks noGrp="1"/>
          </p:cNvSpPr>
          <p:nvPr>
            <p:ph type="title"/>
          </p:nvPr>
        </p:nvSpPr>
        <p:spPr/>
        <p:txBody>
          <a:bodyPr/>
          <a:lstStyle/>
          <a:p>
            <a:r>
              <a:rPr lang="en-GB" dirty="0"/>
              <a:t>Virtual Box</a:t>
            </a:r>
          </a:p>
        </p:txBody>
      </p:sp>
      <p:sp>
        <p:nvSpPr>
          <p:cNvPr id="3" name="Content Placeholder 2">
            <a:extLst>
              <a:ext uri="{FF2B5EF4-FFF2-40B4-BE49-F238E27FC236}">
                <a16:creationId xmlns:a16="http://schemas.microsoft.com/office/drawing/2014/main" id="{0C59A144-C420-9446-A8E0-90D1E8BAAAED}"/>
              </a:ext>
            </a:extLst>
          </p:cNvPr>
          <p:cNvSpPr>
            <a:spLocks noGrp="1"/>
          </p:cNvSpPr>
          <p:nvPr>
            <p:ph idx="1"/>
          </p:nvPr>
        </p:nvSpPr>
        <p:spPr/>
        <p:txBody>
          <a:bodyPr/>
          <a:lstStyle/>
          <a:p>
            <a:pPr marL="342900" indent="-342900">
              <a:buFont typeface="Arial" panose="020B0604020202020204" pitchFamily="34" charset="0"/>
              <a:buChar char="•"/>
            </a:pPr>
            <a:r>
              <a:rPr lang="en-GB" sz="2800" dirty="0"/>
              <a:t>The software we use </a:t>
            </a:r>
            <a:br>
              <a:rPr lang="en-GB" sz="2800" dirty="0"/>
            </a:br>
            <a:r>
              <a:rPr lang="en-GB" sz="2800" dirty="0"/>
              <a:t>in this course </a:t>
            </a:r>
            <a:br>
              <a:rPr lang="en-GB" sz="2800" dirty="0"/>
            </a:br>
            <a:r>
              <a:rPr lang="en-GB" sz="2800" dirty="0"/>
              <a:t>runs on a </a:t>
            </a:r>
            <a:br>
              <a:rPr lang="en-GB" sz="2800" dirty="0"/>
            </a:br>
            <a:r>
              <a:rPr lang="en-GB" sz="2800" b="1" dirty="0"/>
              <a:t>virtual computer </a:t>
            </a:r>
            <a:br>
              <a:rPr lang="en-GB" sz="2800" dirty="0"/>
            </a:br>
            <a:r>
              <a:rPr lang="en-GB" sz="2800" dirty="0"/>
              <a:t>that runs as software </a:t>
            </a:r>
            <a:br>
              <a:rPr lang="en-GB" sz="2800" dirty="0"/>
            </a:br>
            <a:r>
              <a:rPr lang="en-GB" sz="2800" dirty="0"/>
              <a:t>on your </a:t>
            </a:r>
            <a:r>
              <a:rPr lang="en-GB" sz="2800" b="1" dirty="0"/>
              <a:t>computer</a:t>
            </a:r>
          </a:p>
          <a:p>
            <a:pPr marL="342900" indent="-342900">
              <a:buFont typeface="Arial" panose="020B0604020202020204" pitchFamily="34" charset="0"/>
              <a:buChar char="•"/>
            </a:pPr>
            <a:r>
              <a:rPr lang="en-GB" sz="2800" dirty="0"/>
              <a:t>The virtual computer </a:t>
            </a:r>
            <a:br>
              <a:rPr lang="en-GB" sz="2800" dirty="0"/>
            </a:br>
            <a:r>
              <a:rPr lang="en-GB" sz="2800" dirty="0"/>
              <a:t>is a (virtual) </a:t>
            </a:r>
            <a:r>
              <a:rPr lang="en-GB" sz="2800" b="1" dirty="0"/>
              <a:t>Raspberry PI</a:t>
            </a:r>
          </a:p>
        </p:txBody>
      </p:sp>
      <p:sp>
        <p:nvSpPr>
          <p:cNvPr id="4" name="Date Placeholder 3">
            <a:extLst>
              <a:ext uri="{FF2B5EF4-FFF2-40B4-BE49-F238E27FC236}">
                <a16:creationId xmlns:a16="http://schemas.microsoft.com/office/drawing/2014/main" id="{95FC9542-BEDF-BD4F-9BD6-7A62CAB93C57}"/>
              </a:ext>
            </a:extLst>
          </p:cNvPr>
          <p:cNvSpPr>
            <a:spLocks noGrp="1"/>
          </p:cNvSpPr>
          <p:nvPr>
            <p:ph type="dt" sz="half" idx="10"/>
          </p:nvPr>
        </p:nvSpPr>
        <p:spPr/>
        <p:txBody>
          <a:bodyPr/>
          <a:lstStyle/>
          <a:p>
            <a:fld id="{28DD89B1-E0EE-6141-8600-8D9D86EC00AE}" type="datetime1">
              <a:rPr lang="en-GB" smtClean="0"/>
              <a:t>28/09/2019</a:t>
            </a:fld>
            <a:r>
              <a:rPr lang="en-GB"/>
              <a:t>08/04/2019</a:t>
            </a:r>
            <a:endParaRPr lang="en-GB" dirty="0"/>
          </a:p>
        </p:txBody>
      </p:sp>
      <p:sp>
        <p:nvSpPr>
          <p:cNvPr id="5" name="Slide Number Placeholder 8">
            <a:extLst>
              <a:ext uri="{FF2B5EF4-FFF2-40B4-BE49-F238E27FC236}">
                <a16:creationId xmlns:a16="http://schemas.microsoft.com/office/drawing/2014/main" id="{BF8273F0-621F-5F43-9247-5AF403256877}"/>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24</a:t>
            </a:fld>
            <a:endParaRPr lang="en-GB" dirty="0"/>
          </a:p>
        </p:txBody>
      </p:sp>
      <p:pic>
        <p:nvPicPr>
          <p:cNvPr id="7" name="Picture 6">
            <a:extLst>
              <a:ext uri="{FF2B5EF4-FFF2-40B4-BE49-F238E27FC236}">
                <a16:creationId xmlns:a16="http://schemas.microsoft.com/office/drawing/2014/main" id="{D628EF05-D733-2D48-BDEE-4648964EBD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5249" y="259905"/>
            <a:ext cx="5809738" cy="4521366"/>
          </a:xfrm>
          <a:prstGeom prst="rect">
            <a:avLst/>
          </a:prstGeom>
        </p:spPr>
      </p:pic>
      <p:sp>
        <p:nvSpPr>
          <p:cNvPr id="8" name="TextBox 7">
            <a:extLst>
              <a:ext uri="{FF2B5EF4-FFF2-40B4-BE49-F238E27FC236}">
                <a16:creationId xmlns:a16="http://schemas.microsoft.com/office/drawing/2014/main" id="{597F7F0D-E332-F343-8905-FFD1A855F9E0}"/>
              </a:ext>
            </a:extLst>
          </p:cNvPr>
          <p:cNvSpPr txBox="1"/>
          <p:nvPr/>
        </p:nvSpPr>
        <p:spPr>
          <a:xfrm>
            <a:off x="4006180" y="686238"/>
            <a:ext cx="1762837" cy="554749"/>
          </a:xfrm>
          <a:prstGeom prst="rect">
            <a:avLst/>
          </a:prstGeom>
          <a:solidFill>
            <a:srgbClr val="FF0000">
              <a:alpha val="50000"/>
            </a:srgbClr>
          </a:solidFill>
          <a:ln w="25400">
            <a:solidFill>
              <a:srgbClr val="FF0000"/>
            </a:solidFill>
          </a:ln>
        </p:spPr>
        <p:txBody>
          <a:bodyPr wrap="none" lIns="72000" tIns="72000" rIns="72000" bIns="72000" rtlCol="0">
            <a:spAutoFit/>
          </a:bodyPr>
          <a:lstStyle/>
          <a:p>
            <a:pPr>
              <a:lnSpc>
                <a:spcPct val="95000"/>
              </a:lnSpc>
            </a:pPr>
            <a:r>
              <a:rPr lang="en-GB" sz="2800" dirty="0">
                <a:latin typeface="+mn-lt"/>
              </a:rPr>
              <a:t>Computer</a:t>
            </a:r>
          </a:p>
        </p:txBody>
      </p:sp>
      <p:cxnSp>
        <p:nvCxnSpPr>
          <p:cNvPr id="10" name="Straight Arrow Connector 9">
            <a:extLst>
              <a:ext uri="{FF2B5EF4-FFF2-40B4-BE49-F238E27FC236}">
                <a16:creationId xmlns:a16="http://schemas.microsoft.com/office/drawing/2014/main" id="{5FA405C4-8D89-AC45-9F8A-3565D109C483}"/>
              </a:ext>
            </a:extLst>
          </p:cNvPr>
          <p:cNvCxnSpPr>
            <a:stCxn id="8" idx="3"/>
          </p:cNvCxnSpPr>
          <p:nvPr/>
        </p:nvCxnSpPr>
        <p:spPr bwMode="auto">
          <a:xfrm>
            <a:off x="5769017" y="963613"/>
            <a:ext cx="469411" cy="161131"/>
          </a:xfrm>
          <a:prstGeom prst="straightConnector1">
            <a:avLst/>
          </a:prstGeom>
          <a:solidFill>
            <a:schemeClr val="accent2"/>
          </a:solidFill>
          <a:ln w="25400" cap="flat" cmpd="sng" algn="ctr">
            <a:solidFill>
              <a:srgbClr val="FF0000"/>
            </a:solidFill>
            <a:prstDash val="solid"/>
            <a:round/>
            <a:headEnd type="none" w="med" len="med"/>
            <a:tailEnd type="triangle"/>
          </a:ln>
          <a:effectLst/>
        </p:spPr>
      </p:cxnSp>
      <p:sp>
        <p:nvSpPr>
          <p:cNvPr id="11" name="TextBox 10">
            <a:extLst>
              <a:ext uri="{FF2B5EF4-FFF2-40B4-BE49-F238E27FC236}">
                <a16:creationId xmlns:a16="http://schemas.microsoft.com/office/drawing/2014/main" id="{25BD94CE-7641-E944-AA00-3ECD59994C77}"/>
              </a:ext>
            </a:extLst>
          </p:cNvPr>
          <p:cNvSpPr txBox="1"/>
          <p:nvPr/>
        </p:nvSpPr>
        <p:spPr>
          <a:xfrm>
            <a:off x="4006180" y="5205886"/>
            <a:ext cx="1815030" cy="554749"/>
          </a:xfrm>
          <a:prstGeom prst="rect">
            <a:avLst/>
          </a:prstGeom>
          <a:solidFill>
            <a:srgbClr val="FF0000">
              <a:alpha val="50000"/>
            </a:srgbClr>
          </a:solidFill>
          <a:ln w="25400">
            <a:solidFill>
              <a:srgbClr val="FF0000"/>
            </a:solidFill>
          </a:ln>
        </p:spPr>
        <p:txBody>
          <a:bodyPr wrap="none" lIns="72000" tIns="72000" rIns="72000" bIns="72000" rtlCol="0">
            <a:spAutoFit/>
          </a:bodyPr>
          <a:lstStyle/>
          <a:p>
            <a:pPr>
              <a:lnSpc>
                <a:spcPct val="95000"/>
              </a:lnSpc>
            </a:pPr>
            <a:r>
              <a:rPr lang="en-GB" sz="2800" dirty="0">
                <a:latin typeface="+mn-lt"/>
              </a:rPr>
              <a:t>Virtual Box</a:t>
            </a:r>
          </a:p>
        </p:txBody>
      </p:sp>
      <p:cxnSp>
        <p:nvCxnSpPr>
          <p:cNvPr id="12" name="Straight Arrow Connector 11">
            <a:extLst>
              <a:ext uri="{FF2B5EF4-FFF2-40B4-BE49-F238E27FC236}">
                <a16:creationId xmlns:a16="http://schemas.microsoft.com/office/drawing/2014/main" id="{AFC7AC0C-ADBE-9047-899B-BA7851AC4C43}"/>
              </a:ext>
            </a:extLst>
          </p:cNvPr>
          <p:cNvCxnSpPr>
            <a:cxnSpLocks/>
            <a:stCxn id="11" idx="3"/>
          </p:cNvCxnSpPr>
          <p:nvPr/>
        </p:nvCxnSpPr>
        <p:spPr bwMode="auto">
          <a:xfrm flipV="1">
            <a:off x="5821210" y="4564589"/>
            <a:ext cx="2217418" cy="918672"/>
          </a:xfrm>
          <a:prstGeom prst="straightConnector1">
            <a:avLst/>
          </a:prstGeom>
          <a:solidFill>
            <a:schemeClr val="accent2"/>
          </a:solidFill>
          <a:ln w="25400" cap="flat" cmpd="sng" algn="ctr">
            <a:solidFill>
              <a:srgbClr val="FF0000"/>
            </a:solidFill>
            <a:prstDash val="solid"/>
            <a:round/>
            <a:headEnd type="none" w="med" len="med"/>
            <a:tailEnd type="triangle"/>
          </a:ln>
          <a:effectLst/>
        </p:spPr>
      </p:cxnSp>
      <p:sp>
        <p:nvSpPr>
          <p:cNvPr id="13" name="TextBox 12">
            <a:extLst>
              <a:ext uri="{FF2B5EF4-FFF2-40B4-BE49-F238E27FC236}">
                <a16:creationId xmlns:a16="http://schemas.microsoft.com/office/drawing/2014/main" id="{46D89DA4-4E54-6D4E-8BE2-50778F2C6979}"/>
              </a:ext>
            </a:extLst>
          </p:cNvPr>
          <p:cNvSpPr txBox="1"/>
          <p:nvPr/>
        </p:nvSpPr>
        <p:spPr>
          <a:xfrm>
            <a:off x="4006180" y="2341889"/>
            <a:ext cx="2843324" cy="554749"/>
          </a:xfrm>
          <a:prstGeom prst="rect">
            <a:avLst/>
          </a:prstGeom>
          <a:solidFill>
            <a:srgbClr val="FF0000">
              <a:alpha val="50000"/>
            </a:srgbClr>
          </a:solidFill>
          <a:ln w="25400">
            <a:solidFill>
              <a:srgbClr val="FF0000"/>
            </a:solidFill>
          </a:ln>
        </p:spPr>
        <p:txBody>
          <a:bodyPr wrap="none" lIns="72000" tIns="72000" rIns="72000" bIns="72000" rtlCol="0">
            <a:spAutoFit/>
          </a:bodyPr>
          <a:lstStyle/>
          <a:p>
            <a:pPr>
              <a:lnSpc>
                <a:spcPct val="95000"/>
              </a:lnSpc>
            </a:pPr>
            <a:r>
              <a:rPr lang="en-GB" sz="2800" dirty="0">
                <a:latin typeface="+mn-lt"/>
              </a:rPr>
              <a:t>Virtual Computer</a:t>
            </a:r>
          </a:p>
        </p:txBody>
      </p:sp>
      <p:cxnSp>
        <p:nvCxnSpPr>
          <p:cNvPr id="14" name="Straight Arrow Connector 13">
            <a:extLst>
              <a:ext uri="{FF2B5EF4-FFF2-40B4-BE49-F238E27FC236}">
                <a16:creationId xmlns:a16="http://schemas.microsoft.com/office/drawing/2014/main" id="{7DE26F44-6E21-3343-8668-AE980FB69925}"/>
              </a:ext>
            </a:extLst>
          </p:cNvPr>
          <p:cNvCxnSpPr>
            <a:cxnSpLocks/>
            <a:stCxn id="13" idx="3"/>
          </p:cNvCxnSpPr>
          <p:nvPr/>
        </p:nvCxnSpPr>
        <p:spPr bwMode="auto">
          <a:xfrm flipV="1">
            <a:off x="6849504" y="2341889"/>
            <a:ext cx="1333140" cy="277375"/>
          </a:xfrm>
          <a:prstGeom prst="straightConnector1">
            <a:avLst/>
          </a:prstGeom>
          <a:solidFill>
            <a:schemeClr val="accent2"/>
          </a:solidFill>
          <a:ln w="254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04335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DB102-C8B6-9A42-9C81-D3D5CF628727}"/>
              </a:ext>
            </a:extLst>
          </p:cNvPr>
          <p:cNvSpPr>
            <a:spLocks noGrp="1"/>
          </p:cNvSpPr>
          <p:nvPr>
            <p:ph type="title"/>
          </p:nvPr>
        </p:nvSpPr>
        <p:spPr/>
        <p:txBody>
          <a:bodyPr/>
          <a:lstStyle/>
          <a:p>
            <a:r>
              <a:rPr lang="en-GB" dirty="0"/>
              <a:t>Virtual Box</a:t>
            </a:r>
          </a:p>
        </p:txBody>
      </p:sp>
      <p:sp>
        <p:nvSpPr>
          <p:cNvPr id="3" name="Content Placeholder 2">
            <a:extLst>
              <a:ext uri="{FF2B5EF4-FFF2-40B4-BE49-F238E27FC236}">
                <a16:creationId xmlns:a16="http://schemas.microsoft.com/office/drawing/2014/main" id="{0C59A144-C420-9446-A8E0-90D1E8BAAAED}"/>
              </a:ext>
            </a:extLst>
          </p:cNvPr>
          <p:cNvSpPr>
            <a:spLocks noGrp="1"/>
          </p:cNvSpPr>
          <p:nvPr>
            <p:ph idx="1"/>
          </p:nvPr>
        </p:nvSpPr>
        <p:spPr/>
        <p:txBody>
          <a:bodyPr/>
          <a:lstStyle/>
          <a:p>
            <a:pPr marL="342900" indent="-342900">
              <a:buFont typeface="Arial" panose="020B0604020202020204" pitchFamily="34" charset="0"/>
              <a:buChar char="•"/>
            </a:pPr>
            <a:r>
              <a:rPr lang="en-GB" sz="2800" dirty="0"/>
              <a:t>You need to install </a:t>
            </a:r>
            <a:br>
              <a:rPr lang="en-GB" sz="2800" dirty="0"/>
            </a:br>
            <a:r>
              <a:rPr lang="en-GB" sz="2800" i="1" dirty="0"/>
              <a:t>Virtual Box </a:t>
            </a:r>
            <a:r>
              <a:rPr lang="en-GB" sz="2800" dirty="0"/>
              <a:t>on your computer</a:t>
            </a:r>
          </a:p>
          <a:p>
            <a:pPr marL="342900" indent="-342900">
              <a:buFont typeface="Arial" panose="020B0604020202020204" pitchFamily="34" charset="0"/>
              <a:buChar char="•"/>
            </a:pPr>
            <a:endParaRPr lang="en-GB" sz="2800" b="1" dirty="0"/>
          </a:p>
          <a:p>
            <a:pPr marL="342900" indent="-342900">
              <a:buFont typeface="Arial" panose="020B0604020202020204" pitchFamily="34" charset="0"/>
              <a:buChar char="•"/>
            </a:pPr>
            <a:endParaRPr lang="en-GB" sz="2800" b="1" dirty="0"/>
          </a:p>
          <a:p>
            <a:pPr marL="342900" indent="-342900">
              <a:buFont typeface="Arial" panose="020B0604020202020204" pitchFamily="34" charset="0"/>
              <a:buChar char="•"/>
            </a:pPr>
            <a:endParaRPr lang="en-GB" sz="2800" b="1" dirty="0"/>
          </a:p>
          <a:p>
            <a:pPr marL="342900" indent="-342900">
              <a:buFont typeface="Arial" panose="020B0604020202020204" pitchFamily="34" charset="0"/>
              <a:buChar char="•"/>
            </a:pPr>
            <a:endParaRPr lang="en-GB" sz="2800" b="1" dirty="0"/>
          </a:p>
          <a:p>
            <a:pPr marL="342900" indent="-342900">
              <a:buFont typeface="Arial" panose="020B0604020202020204" pitchFamily="34" charset="0"/>
              <a:buChar char="•"/>
            </a:pPr>
            <a:endParaRPr lang="en-GB" sz="2800" b="1" dirty="0"/>
          </a:p>
          <a:p>
            <a:pPr marL="342900" indent="-342900">
              <a:buFont typeface="Arial" panose="020B0604020202020204" pitchFamily="34" charset="0"/>
              <a:buChar char="•"/>
            </a:pPr>
            <a:endParaRPr lang="en-GB" sz="2800" b="1" dirty="0"/>
          </a:p>
          <a:p>
            <a:pPr marL="342900" indent="-342900">
              <a:buFont typeface="Arial" panose="020B0604020202020204" pitchFamily="34" charset="0"/>
              <a:buChar char="•"/>
            </a:pPr>
            <a:r>
              <a:rPr lang="en-GB" sz="2800" dirty="0"/>
              <a:t>Link: </a:t>
            </a:r>
            <a:r>
              <a:rPr lang="en-GB" sz="2800" dirty="0">
                <a:hlinkClick r:id="rId3"/>
              </a:rPr>
              <a:t>https://www.virtualbox.org</a:t>
            </a:r>
            <a:r>
              <a:rPr lang="en-GB" sz="2800" dirty="0"/>
              <a:t> </a:t>
            </a:r>
          </a:p>
        </p:txBody>
      </p:sp>
      <p:sp>
        <p:nvSpPr>
          <p:cNvPr id="4" name="Date Placeholder 3">
            <a:extLst>
              <a:ext uri="{FF2B5EF4-FFF2-40B4-BE49-F238E27FC236}">
                <a16:creationId xmlns:a16="http://schemas.microsoft.com/office/drawing/2014/main" id="{95FC9542-BEDF-BD4F-9BD6-7A62CAB93C57}"/>
              </a:ext>
            </a:extLst>
          </p:cNvPr>
          <p:cNvSpPr>
            <a:spLocks noGrp="1"/>
          </p:cNvSpPr>
          <p:nvPr>
            <p:ph type="dt" sz="half" idx="10"/>
          </p:nvPr>
        </p:nvSpPr>
        <p:spPr/>
        <p:txBody>
          <a:bodyPr/>
          <a:lstStyle/>
          <a:p>
            <a:fld id="{28DD89B1-E0EE-6141-8600-8D9D86EC00AE}" type="datetime1">
              <a:rPr lang="en-GB" smtClean="0"/>
              <a:t>28/09/2019</a:t>
            </a:fld>
            <a:r>
              <a:rPr lang="en-GB"/>
              <a:t>08/04/2019</a:t>
            </a:r>
            <a:endParaRPr lang="en-GB" dirty="0"/>
          </a:p>
        </p:txBody>
      </p:sp>
      <p:sp>
        <p:nvSpPr>
          <p:cNvPr id="5" name="Slide Number Placeholder 8">
            <a:extLst>
              <a:ext uri="{FF2B5EF4-FFF2-40B4-BE49-F238E27FC236}">
                <a16:creationId xmlns:a16="http://schemas.microsoft.com/office/drawing/2014/main" id="{BF8273F0-621F-5F43-9247-5AF403256877}"/>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25</a:t>
            </a:fld>
            <a:endParaRPr lang="en-GB" dirty="0"/>
          </a:p>
        </p:txBody>
      </p:sp>
      <p:pic>
        <p:nvPicPr>
          <p:cNvPr id="9" name="Picture 8">
            <a:extLst>
              <a:ext uri="{FF2B5EF4-FFF2-40B4-BE49-F238E27FC236}">
                <a16:creationId xmlns:a16="http://schemas.microsoft.com/office/drawing/2014/main" id="{BB95F2A0-4DFC-7448-9431-6BF459D6ADE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78388" y="29913"/>
            <a:ext cx="6310437" cy="5308441"/>
          </a:xfrm>
          <a:prstGeom prst="rect">
            <a:avLst/>
          </a:prstGeom>
        </p:spPr>
      </p:pic>
    </p:spTree>
    <p:extLst>
      <p:ext uri="{BB962C8B-B14F-4D97-AF65-F5344CB8AC3E}">
        <p14:creationId xmlns:p14="http://schemas.microsoft.com/office/powerpoint/2010/main" val="3761494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DB102-C8B6-9A42-9C81-D3D5CF628727}"/>
              </a:ext>
            </a:extLst>
          </p:cNvPr>
          <p:cNvSpPr>
            <a:spLocks noGrp="1"/>
          </p:cNvSpPr>
          <p:nvPr>
            <p:ph type="title"/>
          </p:nvPr>
        </p:nvSpPr>
        <p:spPr/>
        <p:txBody>
          <a:bodyPr/>
          <a:lstStyle/>
          <a:p>
            <a:r>
              <a:rPr lang="en-GB" dirty="0"/>
              <a:t>Virtual Box</a:t>
            </a:r>
          </a:p>
        </p:txBody>
      </p:sp>
      <p:sp>
        <p:nvSpPr>
          <p:cNvPr id="3" name="Content Placeholder 2">
            <a:extLst>
              <a:ext uri="{FF2B5EF4-FFF2-40B4-BE49-F238E27FC236}">
                <a16:creationId xmlns:a16="http://schemas.microsoft.com/office/drawing/2014/main" id="{0C59A144-C420-9446-A8E0-90D1E8BAAAED}"/>
              </a:ext>
            </a:extLst>
          </p:cNvPr>
          <p:cNvSpPr>
            <a:spLocks noGrp="1"/>
          </p:cNvSpPr>
          <p:nvPr>
            <p:ph idx="1"/>
          </p:nvPr>
        </p:nvSpPr>
        <p:spPr/>
        <p:txBody>
          <a:bodyPr/>
          <a:lstStyle/>
          <a:p>
            <a:pPr marL="342900" indent="-342900">
              <a:buFont typeface="Arial" panose="020B0604020202020204" pitchFamily="34" charset="0"/>
              <a:buChar char="•"/>
            </a:pPr>
            <a:r>
              <a:rPr lang="en-GB" sz="2800" dirty="0"/>
              <a:t>… and the</a:t>
            </a:r>
            <a:br>
              <a:rPr lang="en-GB" sz="2800" dirty="0"/>
            </a:br>
            <a:r>
              <a:rPr lang="en-GB" sz="2800" i="1" dirty="0"/>
              <a:t>Virtual Box Extension Pack</a:t>
            </a:r>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dirty="0"/>
              <a:t>Run the Virtual Box Installer,</a:t>
            </a:r>
            <a:br>
              <a:rPr lang="en-GB" sz="2800" dirty="0"/>
            </a:br>
            <a:r>
              <a:rPr lang="en-GB" sz="2800" dirty="0"/>
              <a:t>then install the Extension Pack</a:t>
            </a:r>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dirty="0"/>
              <a:t>Further instructions can be</a:t>
            </a:r>
            <a:br>
              <a:rPr lang="en-GB" sz="2800" dirty="0"/>
            </a:br>
            <a:r>
              <a:rPr lang="en-GB" sz="2800" dirty="0"/>
              <a:t>found on the web page:</a:t>
            </a:r>
          </a:p>
          <a:p>
            <a:pPr marL="342900" indent="-342900">
              <a:buFont typeface="Arial" panose="020B0604020202020204" pitchFamily="34" charset="0"/>
              <a:buChar char="•"/>
            </a:pPr>
            <a:endParaRPr lang="en-GB" sz="1600" dirty="0"/>
          </a:p>
          <a:p>
            <a:pPr marL="342900" indent="-342900">
              <a:buFont typeface="Arial" panose="020B0604020202020204" pitchFamily="34" charset="0"/>
              <a:buChar char="•"/>
            </a:pPr>
            <a:r>
              <a:rPr lang="en-GB" sz="2800" dirty="0"/>
              <a:t>Link: </a:t>
            </a:r>
            <a:r>
              <a:rPr lang="en-GB" sz="2800" dirty="0">
                <a:hlinkClick r:id="rId3"/>
              </a:rPr>
              <a:t>https://www.virtualbox.org/wiki/Downloads</a:t>
            </a:r>
            <a:r>
              <a:rPr lang="en-GB" sz="2800" dirty="0"/>
              <a:t> </a:t>
            </a:r>
          </a:p>
        </p:txBody>
      </p:sp>
      <p:sp>
        <p:nvSpPr>
          <p:cNvPr id="4" name="Date Placeholder 3">
            <a:extLst>
              <a:ext uri="{FF2B5EF4-FFF2-40B4-BE49-F238E27FC236}">
                <a16:creationId xmlns:a16="http://schemas.microsoft.com/office/drawing/2014/main" id="{95FC9542-BEDF-BD4F-9BD6-7A62CAB93C57}"/>
              </a:ext>
            </a:extLst>
          </p:cNvPr>
          <p:cNvSpPr>
            <a:spLocks noGrp="1"/>
          </p:cNvSpPr>
          <p:nvPr>
            <p:ph type="dt" sz="half" idx="10"/>
          </p:nvPr>
        </p:nvSpPr>
        <p:spPr/>
        <p:txBody>
          <a:bodyPr/>
          <a:lstStyle/>
          <a:p>
            <a:fld id="{28DD89B1-E0EE-6141-8600-8D9D86EC00AE}" type="datetime1">
              <a:rPr lang="en-GB" smtClean="0"/>
              <a:t>28/09/2019</a:t>
            </a:fld>
            <a:r>
              <a:rPr lang="en-GB"/>
              <a:t>08/04/2019</a:t>
            </a:r>
            <a:endParaRPr lang="en-GB" dirty="0"/>
          </a:p>
        </p:txBody>
      </p:sp>
      <p:sp>
        <p:nvSpPr>
          <p:cNvPr id="5" name="Slide Number Placeholder 8">
            <a:extLst>
              <a:ext uri="{FF2B5EF4-FFF2-40B4-BE49-F238E27FC236}">
                <a16:creationId xmlns:a16="http://schemas.microsoft.com/office/drawing/2014/main" id="{BF8273F0-621F-5F43-9247-5AF403256877}"/>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26</a:t>
            </a:fld>
            <a:endParaRPr lang="en-GB" dirty="0"/>
          </a:p>
        </p:txBody>
      </p:sp>
      <p:pic>
        <p:nvPicPr>
          <p:cNvPr id="9" name="Picture 8">
            <a:extLst>
              <a:ext uri="{FF2B5EF4-FFF2-40B4-BE49-F238E27FC236}">
                <a16:creationId xmlns:a16="http://schemas.microsoft.com/office/drawing/2014/main" id="{BB95F2A0-4DFC-7448-9431-6BF459D6ADE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78388" y="29913"/>
            <a:ext cx="6310437" cy="5308441"/>
          </a:xfrm>
          <a:prstGeom prst="rect">
            <a:avLst/>
          </a:prstGeom>
        </p:spPr>
      </p:pic>
    </p:spTree>
    <p:extLst>
      <p:ext uri="{BB962C8B-B14F-4D97-AF65-F5344CB8AC3E}">
        <p14:creationId xmlns:p14="http://schemas.microsoft.com/office/powerpoint/2010/main" val="881780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DB102-C8B6-9A42-9C81-D3D5CF628727}"/>
              </a:ext>
            </a:extLst>
          </p:cNvPr>
          <p:cNvSpPr>
            <a:spLocks noGrp="1"/>
          </p:cNvSpPr>
          <p:nvPr>
            <p:ph type="title"/>
          </p:nvPr>
        </p:nvSpPr>
        <p:spPr/>
        <p:txBody>
          <a:bodyPr/>
          <a:lstStyle/>
          <a:p>
            <a:r>
              <a:rPr lang="en-GB" dirty="0"/>
              <a:t>Virtual Box disk image</a:t>
            </a:r>
          </a:p>
        </p:txBody>
      </p:sp>
      <p:sp>
        <p:nvSpPr>
          <p:cNvPr id="3" name="Content Placeholder 2">
            <a:extLst>
              <a:ext uri="{FF2B5EF4-FFF2-40B4-BE49-F238E27FC236}">
                <a16:creationId xmlns:a16="http://schemas.microsoft.com/office/drawing/2014/main" id="{0C59A144-C420-9446-A8E0-90D1E8BAAAED}"/>
              </a:ext>
            </a:extLst>
          </p:cNvPr>
          <p:cNvSpPr>
            <a:spLocks noGrp="1"/>
          </p:cNvSpPr>
          <p:nvPr>
            <p:ph idx="1"/>
          </p:nvPr>
        </p:nvSpPr>
        <p:spPr/>
        <p:txBody>
          <a:bodyPr/>
          <a:lstStyle/>
          <a:p>
            <a:pPr marL="342900" indent="-342900">
              <a:buFont typeface="Arial" panose="020B0604020202020204" pitchFamily="34" charset="0"/>
              <a:buChar char="•"/>
            </a:pPr>
            <a:r>
              <a:rPr lang="en-GB" sz="2800" dirty="0"/>
              <a:t>On the distributed USB stick you can find a disk image for your computer</a:t>
            </a:r>
          </a:p>
          <a:p>
            <a:pPr marL="342900" indent="-342900">
              <a:buFont typeface="Arial" panose="020B0604020202020204" pitchFamily="34" charset="0"/>
              <a:buChar char="•"/>
            </a:pPr>
            <a:r>
              <a:rPr lang="en-GB" sz="2800" dirty="0"/>
              <a:t>Copy the corresponding disk image to your computer</a:t>
            </a:r>
          </a:p>
          <a:p>
            <a:pPr marL="342900" indent="-342900">
              <a:buFont typeface="Arial" panose="020B0604020202020204" pitchFamily="34" charset="0"/>
              <a:buChar char="•"/>
            </a:pPr>
            <a:r>
              <a:rPr lang="en-GB" sz="2800" dirty="0"/>
              <a:t>Unpack it</a:t>
            </a:r>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dirty="0"/>
              <a:t>If for some reason your disk image gets damaged during this course we will provide you with a new one</a:t>
            </a:r>
          </a:p>
        </p:txBody>
      </p:sp>
      <p:sp>
        <p:nvSpPr>
          <p:cNvPr id="4" name="Date Placeholder 3">
            <a:extLst>
              <a:ext uri="{FF2B5EF4-FFF2-40B4-BE49-F238E27FC236}">
                <a16:creationId xmlns:a16="http://schemas.microsoft.com/office/drawing/2014/main" id="{95FC9542-BEDF-BD4F-9BD6-7A62CAB93C57}"/>
              </a:ext>
            </a:extLst>
          </p:cNvPr>
          <p:cNvSpPr>
            <a:spLocks noGrp="1"/>
          </p:cNvSpPr>
          <p:nvPr>
            <p:ph type="dt" sz="half" idx="10"/>
          </p:nvPr>
        </p:nvSpPr>
        <p:spPr/>
        <p:txBody>
          <a:bodyPr/>
          <a:lstStyle/>
          <a:p>
            <a:fld id="{28DD89B1-E0EE-6141-8600-8D9D86EC00AE}" type="datetime1">
              <a:rPr lang="en-GB" smtClean="0"/>
              <a:t>28/09/2019</a:t>
            </a:fld>
            <a:r>
              <a:rPr lang="en-GB"/>
              <a:t>08/04/2019</a:t>
            </a:r>
            <a:endParaRPr lang="en-GB" dirty="0"/>
          </a:p>
        </p:txBody>
      </p:sp>
      <p:sp>
        <p:nvSpPr>
          <p:cNvPr id="5" name="Slide Number Placeholder 8">
            <a:extLst>
              <a:ext uri="{FF2B5EF4-FFF2-40B4-BE49-F238E27FC236}">
                <a16:creationId xmlns:a16="http://schemas.microsoft.com/office/drawing/2014/main" id="{BF8273F0-621F-5F43-9247-5AF403256877}"/>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27</a:t>
            </a:fld>
            <a:endParaRPr lang="en-GB" dirty="0"/>
          </a:p>
        </p:txBody>
      </p:sp>
      <p:pic>
        <p:nvPicPr>
          <p:cNvPr id="7" name="Picture 6">
            <a:extLst>
              <a:ext uri="{FF2B5EF4-FFF2-40B4-BE49-F238E27FC236}">
                <a16:creationId xmlns:a16="http://schemas.microsoft.com/office/drawing/2014/main" id="{2FCC2E02-7ED4-034A-BFE2-7299EA15A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7092" y="2885762"/>
            <a:ext cx="8470900" cy="1790700"/>
          </a:xfrm>
          <a:prstGeom prst="rect">
            <a:avLst/>
          </a:prstGeom>
        </p:spPr>
      </p:pic>
    </p:spTree>
    <p:extLst>
      <p:ext uri="{BB962C8B-B14F-4D97-AF65-F5344CB8AC3E}">
        <p14:creationId xmlns:p14="http://schemas.microsoft.com/office/powerpoint/2010/main" val="50701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DB102-C8B6-9A42-9C81-D3D5CF628727}"/>
              </a:ext>
            </a:extLst>
          </p:cNvPr>
          <p:cNvSpPr>
            <a:spLocks noGrp="1"/>
          </p:cNvSpPr>
          <p:nvPr>
            <p:ph type="title"/>
          </p:nvPr>
        </p:nvSpPr>
        <p:spPr/>
        <p:txBody>
          <a:bodyPr/>
          <a:lstStyle/>
          <a:p>
            <a:r>
              <a:rPr lang="en-GB" dirty="0"/>
              <a:t>Set up Virtual Box</a:t>
            </a:r>
          </a:p>
        </p:txBody>
      </p:sp>
      <p:sp>
        <p:nvSpPr>
          <p:cNvPr id="3" name="Content Placeholder 2">
            <a:extLst>
              <a:ext uri="{FF2B5EF4-FFF2-40B4-BE49-F238E27FC236}">
                <a16:creationId xmlns:a16="http://schemas.microsoft.com/office/drawing/2014/main" id="{0C59A144-C420-9446-A8E0-90D1E8BAAAED}"/>
              </a:ext>
            </a:extLst>
          </p:cNvPr>
          <p:cNvSpPr>
            <a:spLocks noGrp="1"/>
          </p:cNvSpPr>
          <p:nvPr>
            <p:ph idx="1"/>
          </p:nvPr>
        </p:nvSpPr>
        <p:spPr/>
        <p:txBody>
          <a:bodyPr/>
          <a:lstStyle/>
          <a:p>
            <a:pPr marL="342900" indent="-342900">
              <a:buFont typeface="Arial" panose="020B0604020202020204" pitchFamily="34" charset="0"/>
              <a:buChar char="•"/>
            </a:pPr>
            <a:r>
              <a:rPr lang="en-GB" sz="2800" dirty="0"/>
              <a:t>Start Virtual Box and click on the ‘New’ symbol at the top</a:t>
            </a:r>
          </a:p>
        </p:txBody>
      </p:sp>
      <p:sp>
        <p:nvSpPr>
          <p:cNvPr id="4" name="Date Placeholder 3">
            <a:extLst>
              <a:ext uri="{FF2B5EF4-FFF2-40B4-BE49-F238E27FC236}">
                <a16:creationId xmlns:a16="http://schemas.microsoft.com/office/drawing/2014/main" id="{95FC9542-BEDF-BD4F-9BD6-7A62CAB93C57}"/>
              </a:ext>
            </a:extLst>
          </p:cNvPr>
          <p:cNvSpPr>
            <a:spLocks noGrp="1"/>
          </p:cNvSpPr>
          <p:nvPr>
            <p:ph type="dt" sz="half" idx="10"/>
          </p:nvPr>
        </p:nvSpPr>
        <p:spPr/>
        <p:txBody>
          <a:bodyPr/>
          <a:lstStyle/>
          <a:p>
            <a:fld id="{28DD89B1-E0EE-6141-8600-8D9D86EC00AE}" type="datetime1">
              <a:rPr lang="en-GB" smtClean="0"/>
              <a:t>28/09/2019</a:t>
            </a:fld>
            <a:r>
              <a:rPr lang="en-GB"/>
              <a:t>08/04/2019</a:t>
            </a:r>
            <a:endParaRPr lang="en-GB" dirty="0"/>
          </a:p>
        </p:txBody>
      </p:sp>
      <p:sp>
        <p:nvSpPr>
          <p:cNvPr id="5" name="Slide Number Placeholder 8">
            <a:extLst>
              <a:ext uri="{FF2B5EF4-FFF2-40B4-BE49-F238E27FC236}">
                <a16:creationId xmlns:a16="http://schemas.microsoft.com/office/drawing/2014/main" id="{BF8273F0-621F-5F43-9247-5AF403256877}"/>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28</a:t>
            </a:fld>
            <a:endParaRPr lang="en-GB" dirty="0"/>
          </a:p>
        </p:txBody>
      </p:sp>
      <p:pic>
        <p:nvPicPr>
          <p:cNvPr id="8" name="Picture 7">
            <a:extLst>
              <a:ext uri="{FF2B5EF4-FFF2-40B4-BE49-F238E27FC236}">
                <a16:creationId xmlns:a16="http://schemas.microsoft.com/office/drawing/2014/main" id="{EFDFF653-1B9F-BB45-A86D-80CDD5716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5211" y="1635456"/>
            <a:ext cx="8177404" cy="5222544"/>
          </a:xfrm>
          <a:prstGeom prst="rect">
            <a:avLst/>
          </a:prstGeom>
        </p:spPr>
      </p:pic>
    </p:spTree>
    <p:extLst>
      <p:ext uri="{BB962C8B-B14F-4D97-AF65-F5344CB8AC3E}">
        <p14:creationId xmlns:p14="http://schemas.microsoft.com/office/powerpoint/2010/main" val="2999876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DB102-C8B6-9A42-9C81-D3D5CF628727}"/>
              </a:ext>
            </a:extLst>
          </p:cNvPr>
          <p:cNvSpPr>
            <a:spLocks noGrp="1"/>
          </p:cNvSpPr>
          <p:nvPr>
            <p:ph type="title"/>
          </p:nvPr>
        </p:nvSpPr>
        <p:spPr/>
        <p:txBody>
          <a:bodyPr/>
          <a:lstStyle/>
          <a:p>
            <a:r>
              <a:rPr lang="en-GB" dirty="0"/>
              <a:t>Set up Virtual Box</a:t>
            </a:r>
          </a:p>
        </p:txBody>
      </p:sp>
      <p:sp>
        <p:nvSpPr>
          <p:cNvPr id="4" name="Date Placeholder 3">
            <a:extLst>
              <a:ext uri="{FF2B5EF4-FFF2-40B4-BE49-F238E27FC236}">
                <a16:creationId xmlns:a16="http://schemas.microsoft.com/office/drawing/2014/main" id="{95FC9542-BEDF-BD4F-9BD6-7A62CAB93C57}"/>
              </a:ext>
            </a:extLst>
          </p:cNvPr>
          <p:cNvSpPr>
            <a:spLocks noGrp="1"/>
          </p:cNvSpPr>
          <p:nvPr>
            <p:ph type="dt" sz="half" idx="10"/>
          </p:nvPr>
        </p:nvSpPr>
        <p:spPr/>
        <p:txBody>
          <a:bodyPr/>
          <a:lstStyle/>
          <a:p>
            <a:fld id="{28DD89B1-E0EE-6141-8600-8D9D86EC00AE}" type="datetime1">
              <a:rPr lang="en-GB" smtClean="0"/>
              <a:t>28/09/2019</a:t>
            </a:fld>
            <a:r>
              <a:rPr lang="en-GB"/>
              <a:t>08/04/2019</a:t>
            </a:r>
            <a:endParaRPr lang="en-GB" dirty="0"/>
          </a:p>
        </p:txBody>
      </p:sp>
      <p:sp>
        <p:nvSpPr>
          <p:cNvPr id="5" name="Slide Number Placeholder 8">
            <a:extLst>
              <a:ext uri="{FF2B5EF4-FFF2-40B4-BE49-F238E27FC236}">
                <a16:creationId xmlns:a16="http://schemas.microsoft.com/office/drawing/2014/main" id="{BF8273F0-621F-5F43-9247-5AF403256877}"/>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29</a:t>
            </a:fld>
            <a:endParaRPr lang="en-GB" dirty="0"/>
          </a:p>
        </p:txBody>
      </p:sp>
      <p:pic>
        <p:nvPicPr>
          <p:cNvPr id="8" name="Picture 7">
            <a:extLst>
              <a:ext uri="{FF2B5EF4-FFF2-40B4-BE49-F238E27FC236}">
                <a16:creationId xmlns:a16="http://schemas.microsoft.com/office/drawing/2014/main" id="{EFDFF653-1B9F-BB45-A86D-80CDD5716E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05211" y="1635456"/>
            <a:ext cx="8177404" cy="5222543"/>
          </a:xfrm>
          <a:prstGeom prst="rect">
            <a:avLst/>
          </a:prstGeom>
        </p:spPr>
      </p:pic>
      <p:sp>
        <p:nvSpPr>
          <p:cNvPr id="7" name="TextBox 6">
            <a:extLst>
              <a:ext uri="{FF2B5EF4-FFF2-40B4-BE49-F238E27FC236}">
                <a16:creationId xmlns:a16="http://schemas.microsoft.com/office/drawing/2014/main" id="{BFBAF77E-5610-D442-9A8F-8B4E95575764}"/>
              </a:ext>
            </a:extLst>
          </p:cNvPr>
          <p:cNvSpPr txBox="1"/>
          <p:nvPr/>
        </p:nvSpPr>
        <p:spPr>
          <a:xfrm>
            <a:off x="9930955" y="4005064"/>
            <a:ext cx="1859761" cy="964092"/>
          </a:xfrm>
          <a:prstGeom prst="rect">
            <a:avLst/>
          </a:prstGeom>
          <a:noFill/>
          <a:ln w="25400">
            <a:solidFill>
              <a:srgbClr val="FF0000"/>
            </a:solidFill>
          </a:ln>
        </p:spPr>
        <p:txBody>
          <a:bodyPr wrap="square" lIns="72000" tIns="72000" rIns="72000" bIns="72000" rtlCol="0">
            <a:spAutoFit/>
          </a:bodyPr>
          <a:lstStyle/>
          <a:p>
            <a:pPr>
              <a:lnSpc>
                <a:spcPct val="95000"/>
              </a:lnSpc>
            </a:pPr>
            <a:r>
              <a:rPr lang="en-GB" sz="2800" dirty="0">
                <a:latin typeface="+mn-lt"/>
              </a:rPr>
              <a:t>Click on “Continue”</a:t>
            </a:r>
          </a:p>
        </p:txBody>
      </p:sp>
      <p:cxnSp>
        <p:nvCxnSpPr>
          <p:cNvPr id="9" name="Straight Arrow Connector 8">
            <a:extLst>
              <a:ext uri="{FF2B5EF4-FFF2-40B4-BE49-F238E27FC236}">
                <a16:creationId xmlns:a16="http://schemas.microsoft.com/office/drawing/2014/main" id="{16DED1DC-06A5-6F44-A33A-E49F2C1841A8}"/>
              </a:ext>
            </a:extLst>
          </p:cNvPr>
          <p:cNvCxnSpPr>
            <a:cxnSpLocks/>
            <a:stCxn id="7" idx="1"/>
          </p:cNvCxnSpPr>
          <p:nvPr/>
        </p:nvCxnSpPr>
        <p:spPr bwMode="auto">
          <a:xfrm flipH="1">
            <a:off x="8110636" y="4487110"/>
            <a:ext cx="1820319" cy="482046"/>
          </a:xfrm>
          <a:prstGeom prst="straightConnector1">
            <a:avLst/>
          </a:prstGeom>
          <a:solidFill>
            <a:schemeClr val="accent2"/>
          </a:solidFill>
          <a:ln w="25400" cap="flat" cmpd="sng" algn="ctr">
            <a:solidFill>
              <a:srgbClr val="FF0000"/>
            </a:solidFill>
            <a:prstDash val="solid"/>
            <a:round/>
            <a:headEnd type="none" w="med" len="med"/>
            <a:tailEnd type="triangle"/>
          </a:ln>
          <a:effectLst/>
        </p:spPr>
      </p:cxnSp>
      <p:sp>
        <p:nvSpPr>
          <p:cNvPr id="3" name="Content Placeholder 2">
            <a:extLst>
              <a:ext uri="{FF2B5EF4-FFF2-40B4-BE49-F238E27FC236}">
                <a16:creationId xmlns:a16="http://schemas.microsoft.com/office/drawing/2014/main" id="{0C59A144-C420-9446-A8E0-90D1E8BAAAED}"/>
              </a:ext>
            </a:extLst>
          </p:cNvPr>
          <p:cNvSpPr>
            <a:spLocks noGrp="1"/>
          </p:cNvSpPr>
          <p:nvPr>
            <p:ph idx="1"/>
          </p:nvPr>
        </p:nvSpPr>
        <p:spPr/>
        <p:txBody>
          <a:bodyPr/>
          <a:lstStyle/>
          <a:p>
            <a:pPr marL="342900" indent="-342900">
              <a:buFont typeface="Arial" panose="020B0604020202020204" pitchFamily="34" charset="0"/>
              <a:buChar char="•"/>
            </a:pPr>
            <a:r>
              <a:rPr lang="en-GB" sz="2800" dirty="0"/>
              <a:t>Choose a name, “Linux” and “Debian (32-bit)”</a:t>
            </a:r>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r>
              <a:rPr lang="en-GB" sz="2800" dirty="0"/>
              <a:t>The Machine Folder specifies where the machine is stored on your computer (you can also just keep the default value!)</a:t>
            </a:r>
          </a:p>
        </p:txBody>
      </p:sp>
    </p:spTree>
    <p:extLst>
      <p:ext uri="{BB962C8B-B14F-4D97-AF65-F5344CB8AC3E}">
        <p14:creationId xmlns:p14="http://schemas.microsoft.com/office/powerpoint/2010/main" val="287502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Software Engineering Courses</a:t>
            </a:r>
          </a:p>
        </p:txBody>
      </p:sp>
      <p:graphicFrame>
        <p:nvGraphicFramePr>
          <p:cNvPr id="2" name="Content Placeholder 1">
            <a:extLst>
              <a:ext uri="{FF2B5EF4-FFF2-40B4-BE49-F238E27FC236}">
                <a16:creationId xmlns:a16="http://schemas.microsoft.com/office/drawing/2014/main" id="{24711A71-CF60-3646-91D9-70F998940D73}"/>
              </a:ext>
            </a:extLst>
          </p:cNvPr>
          <p:cNvGraphicFramePr>
            <a:graphicFrameLocks noGrp="1"/>
          </p:cNvGraphicFramePr>
          <p:nvPr>
            <p:ph idx="1"/>
            <p:extLst>
              <p:ext uri="{D42A27DB-BD31-4B8C-83A1-F6EECF244321}">
                <p14:modId xmlns:p14="http://schemas.microsoft.com/office/powerpoint/2010/main" val="4043066496"/>
              </p:ext>
            </p:extLst>
          </p:nvPr>
        </p:nvGraphicFramePr>
        <p:xfrm>
          <a:off x="315913" y="1268760"/>
          <a:ext cx="11556001" cy="4754880"/>
        </p:xfrm>
        <a:graphic>
          <a:graphicData uri="http://schemas.openxmlformats.org/drawingml/2006/table">
            <a:tbl>
              <a:tblPr firstRow="1" firstCol="1" bandRow="1">
                <a:tableStyleId>{5C22544A-7EE6-4342-B048-85BDC9FD1C3A}</a:tableStyleId>
              </a:tblPr>
              <a:tblGrid>
                <a:gridCol w="868417">
                  <a:extLst>
                    <a:ext uri="{9D8B030D-6E8A-4147-A177-3AD203B41FA5}">
                      <a16:colId xmlns:a16="http://schemas.microsoft.com/office/drawing/2014/main" val="43852881"/>
                    </a:ext>
                  </a:extLst>
                </a:gridCol>
                <a:gridCol w="4454089">
                  <a:extLst>
                    <a:ext uri="{9D8B030D-6E8A-4147-A177-3AD203B41FA5}">
                      <a16:colId xmlns:a16="http://schemas.microsoft.com/office/drawing/2014/main" val="2731729822"/>
                    </a:ext>
                  </a:extLst>
                </a:gridCol>
                <a:gridCol w="1168093">
                  <a:extLst>
                    <a:ext uri="{9D8B030D-6E8A-4147-A177-3AD203B41FA5}">
                      <a16:colId xmlns:a16="http://schemas.microsoft.com/office/drawing/2014/main" val="4184045638"/>
                    </a:ext>
                  </a:extLst>
                </a:gridCol>
                <a:gridCol w="5065402">
                  <a:extLst>
                    <a:ext uri="{9D8B030D-6E8A-4147-A177-3AD203B41FA5}">
                      <a16:colId xmlns:a16="http://schemas.microsoft.com/office/drawing/2014/main" val="176956686"/>
                    </a:ext>
                  </a:extLst>
                </a:gridCol>
              </a:tblGrid>
              <a:tr h="0">
                <a:tc>
                  <a:txBody>
                    <a:bodyPr/>
                    <a:lstStyle/>
                    <a:p>
                      <a:pPr algn="just">
                        <a:spcAft>
                          <a:spcPts val="0"/>
                        </a:spcAft>
                      </a:pPr>
                      <a:r>
                        <a:rPr lang="en-US" sz="2400" b="1" dirty="0">
                          <a:effectLst/>
                        </a:rPr>
                        <a:t>Sem.</a:t>
                      </a:r>
                      <a:endParaRPr lang="da-DK" sz="2400" b="1"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b="1" dirty="0">
                          <a:effectLst/>
                        </a:rPr>
                        <a:t>Lecture</a:t>
                      </a:r>
                      <a:endParaRPr lang="da-DK" sz="2400" b="1"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b="1" dirty="0">
                          <a:effectLst/>
                        </a:rPr>
                        <a:t>ECTS</a:t>
                      </a:r>
                      <a:endParaRPr lang="da-DK" sz="2400" b="1"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b="1" dirty="0">
                          <a:effectLst/>
                        </a:rPr>
                        <a:t>Main Focus</a:t>
                      </a:r>
                      <a:endParaRPr lang="da-DK" sz="2400" b="1" dirty="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3621604547"/>
                  </a:ext>
                </a:extLst>
              </a:tr>
              <a:tr h="0">
                <a:tc>
                  <a:txBody>
                    <a:bodyPr/>
                    <a:lstStyle/>
                    <a:p>
                      <a:pPr algn="just">
                        <a:spcAft>
                          <a:spcPts val="0"/>
                        </a:spcAft>
                      </a:pPr>
                      <a:r>
                        <a:rPr lang="en-US" sz="2400">
                          <a:effectLst/>
                        </a:rPr>
                        <a:t>1</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dirty="0">
                          <a:effectLst/>
                        </a:rPr>
                        <a:t>Introduction to Programming</a:t>
                      </a:r>
                      <a:endParaRPr lang="da-DK"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10</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a:effectLst/>
                        </a:rPr>
                        <a:t>Problem solving, programming in C</a:t>
                      </a:r>
                      <a:endParaRPr lang="da-DK" sz="240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1297448701"/>
                  </a:ext>
                </a:extLst>
              </a:tr>
              <a:tr h="0">
                <a:tc>
                  <a:txBody>
                    <a:bodyPr/>
                    <a:lstStyle/>
                    <a:p>
                      <a:pPr algn="just">
                        <a:spcAft>
                          <a:spcPts val="0"/>
                        </a:spcAft>
                      </a:pPr>
                      <a:r>
                        <a:rPr lang="en-US" sz="2400">
                          <a:effectLst/>
                        </a:rPr>
                        <a:t>2</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dirty="0">
                          <a:effectLst/>
                        </a:rPr>
                        <a:t>Comp. Engineering Project I</a:t>
                      </a:r>
                      <a:endParaRPr lang="da-DK"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5</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a:effectLst/>
                        </a:rPr>
                        <a:t>Group work, embedded software</a:t>
                      </a:r>
                      <a:endParaRPr lang="da-DK" sz="240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281958692"/>
                  </a:ext>
                </a:extLst>
              </a:tr>
              <a:tr h="0">
                <a:tc>
                  <a:txBody>
                    <a:bodyPr/>
                    <a:lstStyle/>
                    <a:p>
                      <a:pPr algn="just">
                        <a:spcAft>
                          <a:spcPts val="0"/>
                        </a:spcAft>
                      </a:pPr>
                      <a:r>
                        <a:rPr lang="en-US" sz="2400">
                          <a:effectLst/>
                        </a:rPr>
                        <a:t>2</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a:effectLst/>
                        </a:rPr>
                        <a:t>Software Architecture</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5</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a:effectLst/>
                        </a:rPr>
                        <a:t>System &amp; application software and emerging patterns</a:t>
                      </a:r>
                      <a:endParaRPr lang="da-DK" sz="240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94036343"/>
                  </a:ext>
                </a:extLst>
              </a:tr>
              <a:tr h="0">
                <a:tc>
                  <a:txBody>
                    <a:bodyPr/>
                    <a:lstStyle/>
                    <a:p>
                      <a:pPr algn="just">
                        <a:spcAft>
                          <a:spcPts val="0"/>
                        </a:spcAft>
                      </a:pPr>
                      <a:r>
                        <a:rPr lang="en-US" sz="2400">
                          <a:effectLst/>
                        </a:rPr>
                        <a:t>2</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dirty="0">
                          <a:effectLst/>
                        </a:rPr>
                        <a:t>Discrete Mathematics</a:t>
                      </a:r>
                      <a:endParaRPr lang="da-DK"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5</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a:effectLst/>
                        </a:rPr>
                        <a:t>Abstraction and proof</a:t>
                      </a:r>
                      <a:endParaRPr lang="da-DK" sz="240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2744489917"/>
                  </a:ext>
                </a:extLst>
              </a:tr>
              <a:tr h="0">
                <a:tc>
                  <a:txBody>
                    <a:bodyPr/>
                    <a:lstStyle/>
                    <a:p>
                      <a:pPr algn="just">
                        <a:spcAft>
                          <a:spcPts val="0"/>
                        </a:spcAft>
                      </a:pPr>
                      <a:r>
                        <a:rPr lang="en-US" sz="2400">
                          <a:effectLst/>
                        </a:rPr>
                        <a:t>3</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a:effectLst/>
                        </a:rPr>
                        <a:t>Algorithms &amp; Data Structures</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5</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a:effectLst/>
                        </a:rPr>
                        <a:t>Abstraction and efficiency</a:t>
                      </a:r>
                      <a:endParaRPr lang="da-DK" sz="240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345445602"/>
                  </a:ext>
                </a:extLst>
              </a:tr>
              <a:tr h="0">
                <a:tc>
                  <a:txBody>
                    <a:bodyPr/>
                    <a:lstStyle/>
                    <a:p>
                      <a:pPr algn="just">
                        <a:spcAft>
                          <a:spcPts val="0"/>
                        </a:spcAft>
                      </a:pPr>
                      <a:r>
                        <a:rPr lang="en-US" sz="2400" dirty="0">
                          <a:effectLst/>
                        </a:rPr>
                        <a:t>3</a:t>
                      </a:r>
                      <a:endParaRPr lang="da-DK"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dirty="0">
                          <a:effectLst/>
                        </a:rPr>
                        <a:t>Comp. Engineering Project II</a:t>
                      </a:r>
                      <a:endParaRPr lang="da-DK"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dirty="0">
                          <a:effectLst/>
                        </a:rPr>
                        <a:t>5</a:t>
                      </a:r>
                      <a:endParaRPr lang="da-DK"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dirty="0">
                          <a:effectLst/>
                        </a:rPr>
                        <a:t>Planning, organizing, distributed software</a:t>
                      </a:r>
                      <a:endParaRPr lang="da-DK" sz="2400" dirty="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295778341"/>
                  </a:ext>
                </a:extLst>
              </a:tr>
              <a:tr h="0">
                <a:tc>
                  <a:txBody>
                    <a:bodyPr/>
                    <a:lstStyle/>
                    <a:p>
                      <a:pPr algn="just">
                        <a:spcAft>
                          <a:spcPts val="0"/>
                        </a:spcAft>
                      </a:pPr>
                      <a:r>
                        <a:rPr lang="en-US" sz="2400" dirty="0">
                          <a:effectLst/>
                        </a:rPr>
                        <a:t>3</a:t>
                      </a:r>
                      <a:endParaRPr lang="da-DK"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dirty="0">
                          <a:effectLst/>
                        </a:rPr>
                        <a:t>Distributed Systems</a:t>
                      </a:r>
                      <a:endParaRPr lang="da-DK"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dirty="0">
                          <a:effectLst/>
                        </a:rPr>
                        <a:t>5</a:t>
                      </a:r>
                      <a:endParaRPr lang="da-DK"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dirty="0">
                          <a:effectLst/>
                        </a:rPr>
                        <a:t>Software for </a:t>
                      </a:r>
                      <a:r>
                        <a:rPr lang="en-US" sz="2400">
                          <a:effectLst/>
                        </a:rPr>
                        <a:t>pervasive elements</a:t>
                      </a:r>
                      <a:endParaRPr lang="da-DK" sz="2400" dirty="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1883177271"/>
                  </a:ext>
                </a:extLst>
              </a:tr>
              <a:tr h="0">
                <a:tc>
                  <a:txBody>
                    <a:bodyPr/>
                    <a:lstStyle/>
                    <a:p>
                      <a:pPr algn="just">
                        <a:spcAft>
                          <a:spcPts val="0"/>
                        </a:spcAft>
                      </a:pPr>
                      <a:r>
                        <a:rPr lang="en-US" sz="2400" dirty="0">
                          <a:effectLst/>
                        </a:rPr>
                        <a:t>3</a:t>
                      </a:r>
                      <a:endParaRPr lang="da-DK"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dirty="0">
                          <a:effectLst/>
                        </a:rPr>
                        <a:t>Software Engineering</a:t>
                      </a:r>
                      <a:endParaRPr lang="da-DK"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5</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a:effectLst/>
                        </a:rPr>
                        <a:t>Essential software technologies</a:t>
                      </a:r>
                      <a:endParaRPr lang="da-DK" sz="240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3911086689"/>
                  </a:ext>
                </a:extLst>
              </a:tr>
              <a:tr h="0">
                <a:tc>
                  <a:txBody>
                    <a:bodyPr/>
                    <a:lstStyle/>
                    <a:p>
                      <a:pPr algn="just">
                        <a:spcAft>
                          <a:spcPts val="0"/>
                        </a:spcAft>
                      </a:pPr>
                      <a:r>
                        <a:rPr lang="en-US" sz="2400">
                          <a:effectLst/>
                        </a:rPr>
                        <a:t>4</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a:effectLst/>
                        </a:rPr>
                        <a:t>Programming and Modelling</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10</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dirty="0">
                          <a:effectLst/>
                        </a:rPr>
                        <a:t>Cyber-physical systems modelling, code generation</a:t>
                      </a:r>
                      <a:endParaRPr lang="da-DK" sz="2400" dirty="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1710861970"/>
                  </a:ext>
                </a:extLst>
              </a:tr>
            </a:tbl>
          </a:graphicData>
        </a:graphic>
      </p:graphicFrame>
      <p:sp>
        <p:nvSpPr>
          <p:cNvPr id="5" name="Slide Number Placeholder 8">
            <a:extLst>
              <a:ext uri="{FF2B5EF4-FFF2-40B4-BE49-F238E27FC236}">
                <a16:creationId xmlns:a16="http://schemas.microsoft.com/office/drawing/2014/main" id="{F355DF53-D5A3-234C-A666-D4F9AE3EDDE5}"/>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3</a:t>
            </a:fld>
            <a:endParaRPr lang="en-GB" dirty="0"/>
          </a:p>
        </p:txBody>
      </p:sp>
    </p:spTree>
    <p:custDataLst>
      <p:tags r:id="rId1"/>
    </p:custDataLst>
    <p:extLst>
      <p:ext uri="{BB962C8B-B14F-4D97-AF65-F5344CB8AC3E}">
        <p14:creationId xmlns:p14="http://schemas.microsoft.com/office/powerpoint/2010/main" val="16916069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59A144-C420-9446-A8E0-90D1E8BAAAED}"/>
              </a:ext>
            </a:extLst>
          </p:cNvPr>
          <p:cNvSpPr>
            <a:spLocks noGrp="1"/>
          </p:cNvSpPr>
          <p:nvPr>
            <p:ph idx="1"/>
          </p:nvPr>
        </p:nvSpPr>
        <p:spPr/>
        <p:txBody>
          <a:bodyPr/>
          <a:lstStyle/>
          <a:p>
            <a:pPr marL="342900" indent="-342900">
              <a:buFont typeface="Arial" panose="020B0604020202020204" pitchFamily="34" charset="0"/>
              <a:buChar char="•"/>
            </a:pPr>
            <a:r>
              <a:rPr lang="en-GB" sz="2800" dirty="0"/>
              <a:t>Click “Continue” again</a:t>
            </a:r>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endParaRPr lang="en-GB" sz="2800" dirty="0"/>
          </a:p>
        </p:txBody>
      </p:sp>
      <p:sp>
        <p:nvSpPr>
          <p:cNvPr id="2" name="Title 1">
            <a:extLst>
              <a:ext uri="{FF2B5EF4-FFF2-40B4-BE49-F238E27FC236}">
                <a16:creationId xmlns:a16="http://schemas.microsoft.com/office/drawing/2014/main" id="{BB7DB102-C8B6-9A42-9C81-D3D5CF628727}"/>
              </a:ext>
            </a:extLst>
          </p:cNvPr>
          <p:cNvSpPr>
            <a:spLocks noGrp="1"/>
          </p:cNvSpPr>
          <p:nvPr>
            <p:ph type="title"/>
          </p:nvPr>
        </p:nvSpPr>
        <p:spPr/>
        <p:txBody>
          <a:bodyPr/>
          <a:lstStyle/>
          <a:p>
            <a:r>
              <a:rPr lang="en-GB" dirty="0"/>
              <a:t>Set up Virtual Box</a:t>
            </a:r>
          </a:p>
        </p:txBody>
      </p:sp>
      <p:sp>
        <p:nvSpPr>
          <p:cNvPr id="4" name="Date Placeholder 3">
            <a:extLst>
              <a:ext uri="{FF2B5EF4-FFF2-40B4-BE49-F238E27FC236}">
                <a16:creationId xmlns:a16="http://schemas.microsoft.com/office/drawing/2014/main" id="{95FC9542-BEDF-BD4F-9BD6-7A62CAB93C57}"/>
              </a:ext>
            </a:extLst>
          </p:cNvPr>
          <p:cNvSpPr>
            <a:spLocks noGrp="1"/>
          </p:cNvSpPr>
          <p:nvPr>
            <p:ph type="dt" sz="half" idx="10"/>
          </p:nvPr>
        </p:nvSpPr>
        <p:spPr/>
        <p:txBody>
          <a:bodyPr/>
          <a:lstStyle/>
          <a:p>
            <a:fld id="{28DD89B1-E0EE-6141-8600-8D9D86EC00AE}" type="datetime1">
              <a:rPr lang="en-GB" smtClean="0"/>
              <a:t>28/09/2019</a:t>
            </a:fld>
            <a:r>
              <a:rPr lang="en-GB"/>
              <a:t>08/04/2019</a:t>
            </a:r>
            <a:endParaRPr lang="en-GB" dirty="0"/>
          </a:p>
        </p:txBody>
      </p:sp>
      <p:sp>
        <p:nvSpPr>
          <p:cNvPr id="5" name="Slide Number Placeholder 8">
            <a:extLst>
              <a:ext uri="{FF2B5EF4-FFF2-40B4-BE49-F238E27FC236}">
                <a16:creationId xmlns:a16="http://schemas.microsoft.com/office/drawing/2014/main" id="{BF8273F0-621F-5F43-9247-5AF403256877}"/>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30</a:t>
            </a:fld>
            <a:endParaRPr lang="en-GB" dirty="0"/>
          </a:p>
        </p:txBody>
      </p:sp>
      <p:pic>
        <p:nvPicPr>
          <p:cNvPr id="8" name="Picture 7">
            <a:extLst>
              <a:ext uri="{FF2B5EF4-FFF2-40B4-BE49-F238E27FC236}">
                <a16:creationId xmlns:a16="http://schemas.microsoft.com/office/drawing/2014/main" id="{EFDFF653-1B9F-BB45-A86D-80CDD5716E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05212" y="1635456"/>
            <a:ext cx="8177402" cy="5222543"/>
          </a:xfrm>
          <a:prstGeom prst="rect">
            <a:avLst/>
          </a:prstGeom>
        </p:spPr>
      </p:pic>
    </p:spTree>
    <p:extLst>
      <p:ext uri="{BB962C8B-B14F-4D97-AF65-F5344CB8AC3E}">
        <p14:creationId xmlns:p14="http://schemas.microsoft.com/office/powerpoint/2010/main" val="3954317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DB102-C8B6-9A42-9C81-D3D5CF628727}"/>
              </a:ext>
            </a:extLst>
          </p:cNvPr>
          <p:cNvSpPr>
            <a:spLocks noGrp="1"/>
          </p:cNvSpPr>
          <p:nvPr>
            <p:ph type="title"/>
          </p:nvPr>
        </p:nvSpPr>
        <p:spPr/>
        <p:txBody>
          <a:bodyPr/>
          <a:lstStyle/>
          <a:p>
            <a:r>
              <a:rPr lang="en-GB" dirty="0"/>
              <a:t>Set up Virtual Box</a:t>
            </a:r>
          </a:p>
        </p:txBody>
      </p:sp>
      <p:sp>
        <p:nvSpPr>
          <p:cNvPr id="4" name="Date Placeholder 3">
            <a:extLst>
              <a:ext uri="{FF2B5EF4-FFF2-40B4-BE49-F238E27FC236}">
                <a16:creationId xmlns:a16="http://schemas.microsoft.com/office/drawing/2014/main" id="{95FC9542-BEDF-BD4F-9BD6-7A62CAB93C57}"/>
              </a:ext>
            </a:extLst>
          </p:cNvPr>
          <p:cNvSpPr>
            <a:spLocks noGrp="1"/>
          </p:cNvSpPr>
          <p:nvPr>
            <p:ph type="dt" sz="half" idx="10"/>
          </p:nvPr>
        </p:nvSpPr>
        <p:spPr/>
        <p:txBody>
          <a:bodyPr/>
          <a:lstStyle/>
          <a:p>
            <a:fld id="{28DD89B1-E0EE-6141-8600-8D9D86EC00AE}" type="datetime1">
              <a:rPr lang="en-GB" smtClean="0"/>
              <a:t>28/09/2019</a:t>
            </a:fld>
            <a:r>
              <a:rPr lang="en-GB"/>
              <a:t>08/04/2019</a:t>
            </a:r>
            <a:endParaRPr lang="en-GB" dirty="0"/>
          </a:p>
        </p:txBody>
      </p:sp>
      <p:sp>
        <p:nvSpPr>
          <p:cNvPr id="5" name="Slide Number Placeholder 8">
            <a:extLst>
              <a:ext uri="{FF2B5EF4-FFF2-40B4-BE49-F238E27FC236}">
                <a16:creationId xmlns:a16="http://schemas.microsoft.com/office/drawing/2014/main" id="{BF8273F0-621F-5F43-9247-5AF403256877}"/>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31</a:t>
            </a:fld>
            <a:endParaRPr lang="en-GB" dirty="0"/>
          </a:p>
        </p:txBody>
      </p:sp>
      <p:pic>
        <p:nvPicPr>
          <p:cNvPr id="8" name="Picture 7">
            <a:extLst>
              <a:ext uri="{FF2B5EF4-FFF2-40B4-BE49-F238E27FC236}">
                <a16:creationId xmlns:a16="http://schemas.microsoft.com/office/drawing/2014/main" id="{EFDFF653-1B9F-BB45-A86D-80CDD5716E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05212" y="1635456"/>
            <a:ext cx="8177402" cy="5222543"/>
          </a:xfrm>
          <a:prstGeom prst="rect">
            <a:avLst/>
          </a:prstGeom>
        </p:spPr>
      </p:pic>
      <p:sp>
        <p:nvSpPr>
          <p:cNvPr id="3" name="Content Placeholder 2">
            <a:extLst>
              <a:ext uri="{FF2B5EF4-FFF2-40B4-BE49-F238E27FC236}">
                <a16:creationId xmlns:a16="http://schemas.microsoft.com/office/drawing/2014/main" id="{0C59A144-C420-9446-A8E0-90D1E8BAAAED}"/>
              </a:ext>
            </a:extLst>
          </p:cNvPr>
          <p:cNvSpPr>
            <a:spLocks noGrp="1"/>
          </p:cNvSpPr>
          <p:nvPr>
            <p:ph idx="1"/>
          </p:nvPr>
        </p:nvSpPr>
        <p:spPr>
          <a:xfrm>
            <a:off x="985838" y="1373021"/>
            <a:ext cx="10886075" cy="4521366"/>
          </a:xfrm>
        </p:spPr>
        <p:txBody>
          <a:bodyPr/>
          <a:lstStyle/>
          <a:p>
            <a:pPr marL="342900" indent="-342900">
              <a:buFont typeface="Arial" panose="020B0604020202020204" pitchFamily="34" charset="0"/>
              <a:buChar char="•"/>
            </a:pPr>
            <a:r>
              <a:rPr lang="en-GB" sz="2800" dirty="0"/>
              <a:t>Choose the disk image that you have unpacked and click “Create”</a:t>
            </a:r>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endParaRPr lang="en-GB" sz="2800" dirty="0"/>
          </a:p>
        </p:txBody>
      </p:sp>
    </p:spTree>
    <p:extLst>
      <p:ext uri="{BB962C8B-B14F-4D97-AF65-F5344CB8AC3E}">
        <p14:creationId xmlns:p14="http://schemas.microsoft.com/office/powerpoint/2010/main" val="2287703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59A144-C420-9446-A8E0-90D1E8BAAAED}"/>
              </a:ext>
            </a:extLst>
          </p:cNvPr>
          <p:cNvSpPr>
            <a:spLocks noGrp="1"/>
          </p:cNvSpPr>
          <p:nvPr>
            <p:ph idx="1"/>
          </p:nvPr>
        </p:nvSpPr>
        <p:spPr/>
        <p:txBody>
          <a:bodyPr/>
          <a:lstStyle/>
          <a:p>
            <a:pPr marL="342900" indent="-342900">
              <a:buFont typeface="Arial" panose="020B0604020202020204" pitchFamily="34" charset="0"/>
              <a:buChar char="•"/>
            </a:pPr>
            <a:r>
              <a:rPr lang="en-GB" sz="2800" dirty="0"/>
              <a:t>The virtual computer is ready now</a:t>
            </a:r>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endParaRPr lang="en-GB" sz="2800" dirty="0"/>
          </a:p>
          <a:p>
            <a:pPr marL="342900" indent="-342900">
              <a:buFont typeface="Arial" panose="020B0604020202020204" pitchFamily="34" charset="0"/>
              <a:buChar char="•"/>
            </a:pPr>
            <a:endParaRPr lang="en-GB" sz="2800" dirty="0"/>
          </a:p>
        </p:txBody>
      </p:sp>
      <p:sp>
        <p:nvSpPr>
          <p:cNvPr id="2" name="Title 1">
            <a:extLst>
              <a:ext uri="{FF2B5EF4-FFF2-40B4-BE49-F238E27FC236}">
                <a16:creationId xmlns:a16="http://schemas.microsoft.com/office/drawing/2014/main" id="{BB7DB102-C8B6-9A42-9C81-D3D5CF628727}"/>
              </a:ext>
            </a:extLst>
          </p:cNvPr>
          <p:cNvSpPr>
            <a:spLocks noGrp="1"/>
          </p:cNvSpPr>
          <p:nvPr>
            <p:ph type="title"/>
          </p:nvPr>
        </p:nvSpPr>
        <p:spPr/>
        <p:txBody>
          <a:bodyPr/>
          <a:lstStyle/>
          <a:p>
            <a:r>
              <a:rPr lang="en-GB" dirty="0"/>
              <a:t>Set up Virtual Box</a:t>
            </a:r>
          </a:p>
        </p:txBody>
      </p:sp>
      <p:sp>
        <p:nvSpPr>
          <p:cNvPr id="4" name="Date Placeholder 3">
            <a:extLst>
              <a:ext uri="{FF2B5EF4-FFF2-40B4-BE49-F238E27FC236}">
                <a16:creationId xmlns:a16="http://schemas.microsoft.com/office/drawing/2014/main" id="{95FC9542-BEDF-BD4F-9BD6-7A62CAB93C57}"/>
              </a:ext>
            </a:extLst>
          </p:cNvPr>
          <p:cNvSpPr>
            <a:spLocks noGrp="1"/>
          </p:cNvSpPr>
          <p:nvPr>
            <p:ph type="dt" sz="half" idx="10"/>
          </p:nvPr>
        </p:nvSpPr>
        <p:spPr/>
        <p:txBody>
          <a:bodyPr/>
          <a:lstStyle/>
          <a:p>
            <a:fld id="{28DD89B1-E0EE-6141-8600-8D9D86EC00AE}" type="datetime1">
              <a:rPr lang="en-GB" smtClean="0"/>
              <a:t>28/09/2019</a:t>
            </a:fld>
            <a:r>
              <a:rPr lang="en-GB"/>
              <a:t>08/04/2019</a:t>
            </a:r>
            <a:endParaRPr lang="en-GB" dirty="0"/>
          </a:p>
        </p:txBody>
      </p:sp>
      <p:sp>
        <p:nvSpPr>
          <p:cNvPr id="5" name="Slide Number Placeholder 8">
            <a:extLst>
              <a:ext uri="{FF2B5EF4-FFF2-40B4-BE49-F238E27FC236}">
                <a16:creationId xmlns:a16="http://schemas.microsoft.com/office/drawing/2014/main" id="{BF8273F0-621F-5F43-9247-5AF403256877}"/>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32</a:t>
            </a:fld>
            <a:endParaRPr lang="en-GB" dirty="0"/>
          </a:p>
        </p:txBody>
      </p:sp>
      <p:pic>
        <p:nvPicPr>
          <p:cNvPr id="8" name="Picture 7">
            <a:extLst>
              <a:ext uri="{FF2B5EF4-FFF2-40B4-BE49-F238E27FC236}">
                <a16:creationId xmlns:a16="http://schemas.microsoft.com/office/drawing/2014/main" id="{EFDFF653-1B9F-BB45-A86D-80CDD5716E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05212" y="1635456"/>
            <a:ext cx="8177402" cy="5222542"/>
          </a:xfrm>
          <a:prstGeom prst="rect">
            <a:avLst/>
          </a:prstGeom>
        </p:spPr>
      </p:pic>
      <p:sp>
        <p:nvSpPr>
          <p:cNvPr id="9" name="TextBox 8">
            <a:extLst>
              <a:ext uri="{FF2B5EF4-FFF2-40B4-BE49-F238E27FC236}">
                <a16:creationId xmlns:a16="http://schemas.microsoft.com/office/drawing/2014/main" id="{B7B6496D-F60A-6342-B7E2-65F6E6C62AC6}"/>
              </a:ext>
            </a:extLst>
          </p:cNvPr>
          <p:cNvSpPr txBox="1"/>
          <p:nvPr/>
        </p:nvSpPr>
        <p:spPr>
          <a:xfrm>
            <a:off x="9521589" y="409410"/>
            <a:ext cx="1473713" cy="1373435"/>
          </a:xfrm>
          <a:prstGeom prst="rect">
            <a:avLst/>
          </a:prstGeom>
          <a:noFill/>
          <a:ln w="25400">
            <a:solidFill>
              <a:srgbClr val="FF0000"/>
            </a:solidFill>
          </a:ln>
        </p:spPr>
        <p:txBody>
          <a:bodyPr wrap="square" lIns="72000" tIns="72000" rIns="72000" bIns="72000" rtlCol="0">
            <a:spAutoFit/>
          </a:bodyPr>
          <a:lstStyle/>
          <a:p>
            <a:pPr>
              <a:lnSpc>
                <a:spcPct val="95000"/>
              </a:lnSpc>
            </a:pPr>
            <a:r>
              <a:rPr lang="en-GB" sz="2800" dirty="0">
                <a:latin typeface="+mn-lt"/>
              </a:rPr>
              <a:t>Click on “Start” to start it</a:t>
            </a:r>
          </a:p>
        </p:txBody>
      </p:sp>
      <p:cxnSp>
        <p:nvCxnSpPr>
          <p:cNvPr id="10" name="Straight Arrow Connector 9">
            <a:extLst>
              <a:ext uri="{FF2B5EF4-FFF2-40B4-BE49-F238E27FC236}">
                <a16:creationId xmlns:a16="http://schemas.microsoft.com/office/drawing/2014/main" id="{3EFB1415-7B7F-D646-9BF1-C6E8FB9F7252}"/>
              </a:ext>
            </a:extLst>
          </p:cNvPr>
          <p:cNvCxnSpPr>
            <a:cxnSpLocks/>
            <a:stCxn id="9" idx="1"/>
          </p:cNvCxnSpPr>
          <p:nvPr/>
        </p:nvCxnSpPr>
        <p:spPr bwMode="auto">
          <a:xfrm flipH="1">
            <a:off x="6598468" y="1096128"/>
            <a:ext cx="2923121" cy="1180744"/>
          </a:xfrm>
          <a:prstGeom prst="straightConnector1">
            <a:avLst/>
          </a:prstGeom>
          <a:solidFill>
            <a:schemeClr val="accent2"/>
          </a:solidFill>
          <a:ln w="254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1144212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DB102-C8B6-9A42-9C81-D3D5CF628727}"/>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0C59A144-C420-9446-A8E0-90D1E8BAAAED}"/>
              </a:ext>
            </a:extLst>
          </p:cNvPr>
          <p:cNvSpPr>
            <a:spLocks noGrp="1"/>
          </p:cNvSpPr>
          <p:nvPr>
            <p:ph idx="1"/>
          </p:nvPr>
        </p:nvSpPr>
        <p:spPr/>
        <p:txBody>
          <a:bodyPr/>
          <a:lstStyle/>
          <a:p>
            <a:pPr marL="457200" indent="-457200">
              <a:buFont typeface="Wingdings" pitchFamily="2" charset="2"/>
              <a:buChar char="ü"/>
            </a:pPr>
            <a:r>
              <a:rPr lang="en-GB" sz="2800" dirty="0"/>
              <a:t>Admin information about the course</a:t>
            </a:r>
          </a:p>
          <a:p>
            <a:pPr marL="457200" indent="-457200">
              <a:buFont typeface="Wingdings" pitchFamily="2" charset="2"/>
              <a:buChar char="ü"/>
            </a:pPr>
            <a:r>
              <a:rPr lang="en-GB" sz="2800" dirty="0"/>
              <a:t>Software Installation</a:t>
            </a:r>
          </a:p>
          <a:p>
            <a:pPr marL="457200" indent="-457200">
              <a:buFont typeface="Wingdings" pitchFamily="2" charset="2"/>
              <a:buChar char="Ø"/>
            </a:pPr>
            <a:r>
              <a:rPr lang="en-GB" sz="2800" dirty="0"/>
              <a:t>Our first C program</a:t>
            </a:r>
          </a:p>
          <a:p>
            <a:pPr marL="342900" indent="-342900">
              <a:buFont typeface="Arial" panose="020B0604020202020204" pitchFamily="34" charset="0"/>
              <a:buChar char="•"/>
            </a:pPr>
            <a:r>
              <a:rPr lang="en-GB" sz="2800" dirty="0"/>
              <a:t>The C language elements introduced today</a:t>
            </a:r>
          </a:p>
          <a:p>
            <a:pPr marL="342900" indent="-342900">
              <a:buFont typeface="Arial" panose="020B0604020202020204" pitchFamily="34" charset="0"/>
              <a:buChar char="•"/>
            </a:pPr>
            <a:r>
              <a:rPr lang="en-GB" sz="2800" dirty="0"/>
              <a:t>Syntax and evaluation internally</a:t>
            </a:r>
          </a:p>
          <a:p>
            <a:pPr marL="342900" indent="-342900">
              <a:buFont typeface="Arial" panose="020B0604020202020204" pitchFamily="34" charset="0"/>
              <a:buChar char="•"/>
            </a:pPr>
            <a:r>
              <a:rPr lang="en-GB" sz="2800" dirty="0"/>
              <a:t>Abstraction and programming</a:t>
            </a:r>
          </a:p>
        </p:txBody>
      </p:sp>
      <p:sp>
        <p:nvSpPr>
          <p:cNvPr id="4" name="Date Placeholder 3">
            <a:extLst>
              <a:ext uri="{FF2B5EF4-FFF2-40B4-BE49-F238E27FC236}">
                <a16:creationId xmlns:a16="http://schemas.microsoft.com/office/drawing/2014/main" id="{95FC9542-BEDF-BD4F-9BD6-7A62CAB93C57}"/>
              </a:ext>
            </a:extLst>
          </p:cNvPr>
          <p:cNvSpPr>
            <a:spLocks noGrp="1"/>
          </p:cNvSpPr>
          <p:nvPr>
            <p:ph type="dt" sz="half" idx="10"/>
          </p:nvPr>
        </p:nvSpPr>
        <p:spPr/>
        <p:txBody>
          <a:bodyPr/>
          <a:lstStyle/>
          <a:p>
            <a:fld id="{28DD89B1-E0EE-6141-8600-8D9D86EC00AE}" type="datetime1">
              <a:rPr lang="en-GB" smtClean="0"/>
              <a:t>28/09/2019</a:t>
            </a:fld>
            <a:r>
              <a:rPr lang="en-GB"/>
              <a:t>08/04/2019</a:t>
            </a:r>
            <a:endParaRPr lang="en-GB" dirty="0"/>
          </a:p>
        </p:txBody>
      </p:sp>
      <p:sp>
        <p:nvSpPr>
          <p:cNvPr id="5" name="Slide Number Placeholder 8">
            <a:extLst>
              <a:ext uri="{FF2B5EF4-FFF2-40B4-BE49-F238E27FC236}">
                <a16:creationId xmlns:a16="http://schemas.microsoft.com/office/drawing/2014/main" id="{BF8273F0-621F-5F43-9247-5AF403256877}"/>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33</a:t>
            </a:fld>
            <a:endParaRPr lang="en-GB" dirty="0"/>
          </a:p>
        </p:txBody>
      </p:sp>
    </p:spTree>
    <p:extLst>
      <p:ext uri="{BB962C8B-B14F-4D97-AF65-F5344CB8AC3E}">
        <p14:creationId xmlns:p14="http://schemas.microsoft.com/office/powerpoint/2010/main" val="709398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Example of a C program</a:t>
            </a:r>
          </a:p>
        </p:txBody>
      </p:sp>
      <p:pic>
        <p:nvPicPr>
          <p:cNvPr id="3" name="Content Placeholder 2">
            <a:extLst>
              <a:ext uri="{FF2B5EF4-FFF2-40B4-BE49-F238E27FC236}">
                <a16:creationId xmlns:a16="http://schemas.microsoft.com/office/drawing/2014/main" id="{6E30FF7C-3509-2F4A-A7E7-266283ED54A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347713" y="952415"/>
            <a:ext cx="5492399" cy="5462711"/>
          </a:xfrm>
        </p:spPr>
      </p:pic>
      <p:sp>
        <p:nvSpPr>
          <p:cNvPr id="6" name="Round Diagonal Corner Rectangle 5">
            <a:extLst>
              <a:ext uri="{FF2B5EF4-FFF2-40B4-BE49-F238E27FC236}">
                <a16:creationId xmlns:a16="http://schemas.microsoft.com/office/drawing/2014/main" id="{B99D0020-201F-144A-9B7D-EA1E1BE3361D}"/>
              </a:ext>
            </a:extLst>
          </p:cNvPr>
          <p:cNvSpPr/>
          <p:nvPr/>
        </p:nvSpPr>
        <p:spPr bwMode="auto">
          <a:xfrm>
            <a:off x="9694812" y="1196752"/>
            <a:ext cx="1728192" cy="2304256"/>
          </a:xfrm>
          <a:prstGeom prst="round2DiagRect">
            <a:avLst/>
          </a:prstGeom>
          <a:solidFill>
            <a:schemeClr val="accent3">
              <a:lumMod val="20000"/>
              <a:lumOff val="80000"/>
            </a:schemeClr>
          </a:solid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en-GB" sz="2000" b="0" i="0" u="none" strike="noStrike" cap="none" normalizeH="0" baseline="0" dirty="0">
                <a:ln>
                  <a:noFill/>
                </a:ln>
                <a:effectLst/>
                <a:latin typeface="AU Passata" pitchFamily="34" charset="0"/>
              </a:rPr>
              <a:t>Comments</a:t>
            </a:r>
          </a:p>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lang="en-GB" sz="2000" dirty="0"/>
              <a:t>explain </a:t>
            </a:r>
            <a:br>
              <a:rPr lang="en-GB" sz="2000" dirty="0"/>
            </a:br>
            <a:r>
              <a:rPr lang="en-GB" sz="2000" dirty="0"/>
              <a:t>the </a:t>
            </a:r>
            <a:r>
              <a:rPr lang="en-GB" sz="2000" b="1" dirty="0"/>
              <a:t>purpose</a:t>
            </a:r>
            <a:r>
              <a:rPr lang="en-GB" sz="2000" dirty="0"/>
              <a:t> of the program, </a:t>
            </a:r>
            <a:r>
              <a:rPr lang="en-GB" sz="2000" b="1" dirty="0"/>
              <a:t>how</a:t>
            </a:r>
            <a:r>
              <a:rPr lang="en-GB" sz="2000" dirty="0"/>
              <a:t> and </a:t>
            </a:r>
            <a:r>
              <a:rPr lang="en-GB" sz="2000" b="1" dirty="0"/>
              <a:t>why</a:t>
            </a:r>
            <a:r>
              <a:rPr lang="en-GB" sz="2000" dirty="0"/>
              <a:t> it works </a:t>
            </a:r>
            <a:endParaRPr kumimoji="0" lang="en-GB" sz="2000" b="0" i="0" u="none" strike="noStrike" cap="none" normalizeH="0" baseline="0" dirty="0">
              <a:ln>
                <a:noFill/>
              </a:ln>
              <a:effectLst/>
              <a:latin typeface="AU Passata" pitchFamily="34" charset="0"/>
            </a:endParaRPr>
          </a:p>
        </p:txBody>
      </p:sp>
      <p:cxnSp>
        <p:nvCxnSpPr>
          <p:cNvPr id="8" name="Straight Arrow Connector 7">
            <a:extLst>
              <a:ext uri="{FF2B5EF4-FFF2-40B4-BE49-F238E27FC236}">
                <a16:creationId xmlns:a16="http://schemas.microsoft.com/office/drawing/2014/main" id="{C908EC17-0495-BA42-931C-B7C93044146F}"/>
              </a:ext>
            </a:extLst>
          </p:cNvPr>
          <p:cNvCxnSpPr/>
          <p:nvPr/>
        </p:nvCxnSpPr>
        <p:spPr bwMode="auto">
          <a:xfrm flipH="1" flipV="1">
            <a:off x="8254652" y="1412776"/>
            <a:ext cx="1440160" cy="432048"/>
          </a:xfrm>
          <a:prstGeom prst="straightConnector1">
            <a:avLst/>
          </a:prstGeom>
          <a:solidFill>
            <a:schemeClr val="accent2"/>
          </a:solidFill>
          <a:ln w="25400" cap="flat" cmpd="sng" algn="ctr">
            <a:solidFill>
              <a:schemeClr val="accent2"/>
            </a:solidFill>
            <a:prstDash val="solid"/>
            <a:round/>
            <a:headEnd type="none" w="med" len="med"/>
            <a:tailEnd type="triangle" w="lg" len="med"/>
          </a:ln>
          <a:effectLst/>
        </p:spPr>
      </p:cxnSp>
      <p:cxnSp>
        <p:nvCxnSpPr>
          <p:cNvPr id="9" name="Straight Arrow Connector 8">
            <a:extLst>
              <a:ext uri="{FF2B5EF4-FFF2-40B4-BE49-F238E27FC236}">
                <a16:creationId xmlns:a16="http://schemas.microsoft.com/office/drawing/2014/main" id="{C1013C23-F2B7-3A42-ABA2-6A9EAEDA20CF}"/>
              </a:ext>
            </a:extLst>
          </p:cNvPr>
          <p:cNvCxnSpPr>
            <a:cxnSpLocks/>
          </p:cNvCxnSpPr>
          <p:nvPr/>
        </p:nvCxnSpPr>
        <p:spPr bwMode="auto">
          <a:xfrm flipH="1" flipV="1">
            <a:off x="6958508" y="2276872"/>
            <a:ext cx="2736304" cy="72008"/>
          </a:xfrm>
          <a:prstGeom prst="straightConnector1">
            <a:avLst/>
          </a:prstGeom>
          <a:solidFill>
            <a:schemeClr val="accent2"/>
          </a:solidFill>
          <a:ln w="25400" cap="flat" cmpd="sng" algn="ctr">
            <a:solidFill>
              <a:schemeClr val="accent2"/>
            </a:solidFill>
            <a:prstDash val="solid"/>
            <a:round/>
            <a:headEnd type="none" w="med" len="med"/>
            <a:tailEnd type="triangle" w="lg" len="med"/>
          </a:ln>
          <a:effectLst/>
        </p:spPr>
      </p:cxnSp>
      <p:cxnSp>
        <p:nvCxnSpPr>
          <p:cNvPr id="11" name="Straight Arrow Connector 10">
            <a:extLst>
              <a:ext uri="{FF2B5EF4-FFF2-40B4-BE49-F238E27FC236}">
                <a16:creationId xmlns:a16="http://schemas.microsoft.com/office/drawing/2014/main" id="{8FB7C992-CF02-394F-A174-9139955F12B1}"/>
              </a:ext>
            </a:extLst>
          </p:cNvPr>
          <p:cNvCxnSpPr>
            <a:cxnSpLocks/>
          </p:cNvCxnSpPr>
          <p:nvPr/>
        </p:nvCxnSpPr>
        <p:spPr bwMode="auto">
          <a:xfrm flipH="1">
            <a:off x="7102524" y="2744924"/>
            <a:ext cx="2592288" cy="180020"/>
          </a:xfrm>
          <a:prstGeom prst="straightConnector1">
            <a:avLst/>
          </a:prstGeom>
          <a:solidFill>
            <a:schemeClr val="accent2"/>
          </a:solidFill>
          <a:ln w="25400" cap="flat" cmpd="sng" algn="ctr">
            <a:solidFill>
              <a:schemeClr val="accent2"/>
            </a:solidFill>
            <a:prstDash val="solid"/>
            <a:round/>
            <a:headEnd type="none" w="med" len="med"/>
            <a:tailEnd type="triangle" w="lg" len="med"/>
          </a:ln>
          <a:effectLst/>
        </p:spPr>
      </p:cxnSp>
      <p:cxnSp>
        <p:nvCxnSpPr>
          <p:cNvPr id="14" name="Straight Arrow Connector 13">
            <a:extLst>
              <a:ext uri="{FF2B5EF4-FFF2-40B4-BE49-F238E27FC236}">
                <a16:creationId xmlns:a16="http://schemas.microsoft.com/office/drawing/2014/main" id="{5137F855-6641-CD45-9D56-E23C349346FF}"/>
              </a:ext>
            </a:extLst>
          </p:cNvPr>
          <p:cNvCxnSpPr>
            <a:cxnSpLocks/>
          </p:cNvCxnSpPr>
          <p:nvPr/>
        </p:nvCxnSpPr>
        <p:spPr bwMode="auto">
          <a:xfrm flipH="1">
            <a:off x="8974732" y="3122966"/>
            <a:ext cx="720080" cy="378042"/>
          </a:xfrm>
          <a:prstGeom prst="straightConnector1">
            <a:avLst/>
          </a:prstGeom>
          <a:solidFill>
            <a:schemeClr val="accent2"/>
          </a:solidFill>
          <a:ln w="25400" cap="flat" cmpd="sng" algn="ctr">
            <a:solidFill>
              <a:schemeClr val="accent2"/>
            </a:solidFill>
            <a:prstDash val="solid"/>
            <a:round/>
            <a:headEnd type="none" w="med" len="med"/>
            <a:tailEnd type="triangle" w="lg" len="med"/>
          </a:ln>
          <a:effectLst/>
        </p:spPr>
      </p:cxnSp>
      <p:sp>
        <p:nvSpPr>
          <p:cNvPr id="17" name="Round Diagonal Corner Rectangle 16">
            <a:extLst>
              <a:ext uri="{FF2B5EF4-FFF2-40B4-BE49-F238E27FC236}">
                <a16:creationId xmlns:a16="http://schemas.microsoft.com/office/drawing/2014/main" id="{49F73E85-892C-EE42-9B89-81FEA5551A2C}"/>
              </a:ext>
            </a:extLst>
          </p:cNvPr>
          <p:cNvSpPr/>
          <p:nvPr/>
        </p:nvSpPr>
        <p:spPr bwMode="auto">
          <a:xfrm>
            <a:off x="608560" y="1196752"/>
            <a:ext cx="1884453" cy="1728191"/>
          </a:xfrm>
          <a:prstGeom prst="round2DiagRect">
            <a:avLst/>
          </a:prstGeom>
          <a:solidFill>
            <a:schemeClr val="accent3">
              <a:lumMod val="20000"/>
              <a:lumOff val="80000"/>
            </a:schemeClr>
          </a:solid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en-GB" sz="2000" b="0" i="0" u="none" strike="noStrike" cap="none" normalizeH="0" baseline="0" dirty="0" err="1">
                <a:ln>
                  <a:noFill/>
                </a:ln>
                <a:effectLst/>
                <a:latin typeface="AU Passata" pitchFamily="34" charset="0"/>
              </a:rPr>
              <a:t>Preprocessor</a:t>
            </a:r>
            <a:r>
              <a:rPr kumimoji="0" lang="en-GB" sz="2000" b="0" i="0" u="none" strike="noStrike" cap="none" normalizeH="0" baseline="0" dirty="0">
                <a:ln>
                  <a:noFill/>
                </a:ln>
                <a:effectLst/>
                <a:latin typeface="AU Passata" pitchFamily="34" charset="0"/>
              </a:rPr>
              <a:t> directive to include standard header file</a:t>
            </a:r>
          </a:p>
        </p:txBody>
      </p:sp>
      <p:sp>
        <p:nvSpPr>
          <p:cNvPr id="18" name="Round Diagonal Corner Rectangle 17">
            <a:extLst>
              <a:ext uri="{FF2B5EF4-FFF2-40B4-BE49-F238E27FC236}">
                <a16:creationId xmlns:a16="http://schemas.microsoft.com/office/drawing/2014/main" id="{409113FF-A151-D143-9BD4-28AF1BE67D3F}"/>
              </a:ext>
            </a:extLst>
          </p:cNvPr>
          <p:cNvSpPr/>
          <p:nvPr/>
        </p:nvSpPr>
        <p:spPr bwMode="auto">
          <a:xfrm>
            <a:off x="5222851" y="1376772"/>
            <a:ext cx="2736000" cy="720000"/>
          </a:xfrm>
          <a:prstGeom prst="round2DiagRect">
            <a:avLst/>
          </a:prstGeom>
          <a:solidFill>
            <a:schemeClr val="accent3">
              <a:lumMod val="20000"/>
              <a:lumOff val="80000"/>
            </a:schemeClr>
          </a:solid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en-GB" sz="2000" b="0" i="0" u="none" strike="noStrike" cap="none" normalizeH="0" baseline="0" dirty="0" err="1">
                <a:ln>
                  <a:noFill/>
                </a:ln>
                <a:effectLst/>
                <a:latin typeface="AU Passata" pitchFamily="34" charset="0"/>
              </a:rPr>
              <a:t>Preprocessor</a:t>
            </a:r>
            <a:r>
              <a:rPr kumimoji="0" lang="en-GB" sz="2000" b="0" i="0" u="none" strike="noStrike" cap="none" normalizeH="0" baseline="0" dirty="0">
                <a:ln>
                  <a:noFill/>
                </a:ln>
                <a:effectLst/>
                <a:latin typeface="AU Passata" pitchFamily="34" charset="0"/>
              </a:rPr>
              <a:t> directive to define a constant</a:t>
            </a:r>
          </a:p>
        </p:txBody>
      </p:sp>
      <p:cxnSp>
        <p:nvCxnSpPr>
          <p:cNvPr id="19" name="Straight Arrow Connector 18">
            <a:extLst>
              <a:ext uri="{FF2B5EF4-FFF2-40B4-BE49-F238E27FC236}">
                <a16:creationId xmlns:a16="http://schemas.microsoft.com/office/drawing/2014/main" id="{EFC2917B-1D16-F442-9781-9731F993952A}"/>
              </a:ext>
            </a:extLst>
          </p:cNvPr>
          <p:cNvCxnSpPr>
            <a:cxnSpLocks/>
            <a:stCxn id="17" idx="0"/>
          </p:cNvCxnSpPr>
          <p:nvPr/>
        </p:nvCxnSpPr>
        <p:spPr bwMode="auto">
          <a:xfrm flipV="1">
            <a:off x="2493013" y="1844824"/>
            <a:ext cx="720080" cy="216024"/>
          </a:xfrm>
          <a:prstGeom prst="straightConnector1">
            <a:avLst/>
          </a:prstGeom>
          <a:solidFill>
            <a:schemeClr val="accent2"/>
          </a:solidFill>
          <a:ln w="25400" cap="flat" cmpd="sng" algn="ctr">
            <a:solidFill>
              <a:schemeClr val="accent2"/>
            </a:solidFill>
            <a:prstDash val="solid"/>
            <a:round/>
            <a:headEnd type="none" w="med" len="med"/>
            <a:tailEnd type="triangle" w="lg" len="med"/>
          </a:ln>
          <a:effectLst/>
        </p:spPr>
      </p:cxnSp>
      <p:cxnSp>
        <p:nvCxnSpPr>
          <p:cNvPr id="22" name="Straight Arrow Connector 21">
            <a:extLst>
              <a:ext uri="{FF2B5EF4-FFF2-40B4-BE49-F238E27FC236}">
                <a16:creationId xmlns:a16="http://schemas.microsoft.com/office/drawing/2014/main" id="{DCE6A206-D8DA-164D-9983-8AFAECA81521}"/>
              </a:ext>
            </a:extLst>
          </p:cNvPr>
          <p:cNvCxnSpPr>
            <a:cxnSpLocks/>
          </p:cNvCxnSpPr>
          <p:nvPr/>
        </p:nvCxnSpPr>
        <p:spPr bwMode="auto">
          <a:xfrm flipH="1">
            <a:off x="4368151" y="1952836"/>
            <a:ext cx="854702" cy="174597"/>
          </a:xfrm>
          <a:prstGeom prst="straightConnector1">
            <a:avLst/>
          </a:prstGeom>
          <a:solidFill>
            <a:schemeClr val="accent2"/>
          </a:solidFill>
          <a:ln w="25400" cap="flat" cmpd="sng" algn="ctr">
            <a:solidFill>
              <a:schemeClr val="accent2"/>
            </a:solidFill>
            <a:prstDash val="solid"/>
            <a:round/>
            <a:headEnd type="none" w="med" len="med"/>
            <a:tailEnd type="triangle" w="lg" len="med"/>
          </a:ln>
          <a:effectLst/>
        </p:spPr>
      </p:cxnSp>
      <p:sp>
        <p:nvSpPr>
          <p:cNvPr id="25" name="Round Diagonal Corner Rectangle 24">
            <a:extLst>
              <a:ext uri="{FF2B5EF4-FFF2-40B4-BE49-F238E27FC236}">
                <a16:creationId xmlns:a16="http://schemas.microsoft.com/office/drawing/2014/main" id="{734117F6-49E8-6541-B898-8D79979DA2E6}"/>
              </a:ext>
            </a:extLst>
          </p:cNvPr>
          <p:cNvSpPr/>
          <p:nvPr/>
        </p:nvSpPr>
        <p:spPr bwMode="auto">
          <a:xfrm>
            <a:off x="565475" y="4725145"/>
            <a:ext cx="1884453" cy="720000"/>
          </a:xfrm>
          <a:prstGeom prst="round2DiagRect">
            <a:avLst/>
          </a:prstGeom>
          <a:solidFill>
            <a:schemeClr val="accent3">
              <a:lumMod val="20000"/>
              <a:lumOff val="80000"/>
            </a:schemeClr>
          </a:solid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en-GB" sz="2000" b="0" i="0" u="none" strike="noStrike" cap="none" normalizeH="0" baseline="0" dirty="0">
                <a:ln>
                  <a:noFill/>
                </a:ln>
                <a:effectLst/>
                <a:latin typeface="AU Passata" pitchFamily="34" charset="0"/>
              </a:rPr>
              <a:t>Standard identifiers</a:t>
            </a:r>
          </a:p>
        </p:txBody>
      </p:sp>
      <p:cxnSp>
        <p:nvCxnSpPr>
          <p:cNvPr id="26" name="Straight Arrow Connector 25">
            <a:extLst>
              <a:ext uri="{FF2B5EF4-FFF2-40B4-BE49-F238E27FC236}">
                <a16:creationId xmlns:a16="http://schemas.microsoft.com/office/drawing/2014/main" id="{BA4F0A1B-5C86-D048-898F-E6DEE4F37306}"/>
              </a:ext>
            </a:extLst>
          </p:cNvPr>
          <p:cNvCxnSpPr>
            <a:cxnSpLocks/>
          </p:cNvCxnSpPr>
          <p:nvPr/>
        </p:nvCxnSpPr>
        <p:spPr bwMode="auto">
          <a:xfrm flipV="1">
            <a:off x="2449928" y="4725145"/>
            <a:ext cx="1124204" cy="216023"/>
          </a:xfrm>
          <a:prstGeom prst="straightConnector1">
            <a:avLst/>
          </a:prstGeom>
          <a:solidFill>
            <a:schemeClr val="accent2"/>
          </a:solidFill>
          <a:ln w="25400" cap="flat" cmpd="sng" algn="ctr">
            <a:solidFill>
              <a:schemeClr val="accent2"/>
            </a:solidFill>
            <a:prstDash val="solid"/>
            <a:round/>
            <a:headEnd type="none" w="med" len="med"/>
            <a:tailEnd type="triangle" w="lg" len="med"/>
          </a:ln>
          <a:effectLst/>
        </p:spPr>
      </p:cxnSp>
      <p:cxnSp>
        <p:nvCxnSpPr>
          <p:cNvPr id="30" name="Straight Arrow Connector 29">
            <a:extLst>
              <a:ext uri="{FF2B5EF4-FFF2-40B4-BE49-F238E27FC236}">
                <a16:creationId xmlns:a16="http://schemas.microsoft.com/office/drawing/2014/main" id="{5134AF47-724A-E648-9994-2D5098296E28}"/>
              </a:ext>
            </a:extLst>
          </p:cNvPr>
          <p:cNvCxnSpPr>
            <a:cxnSpLocks/>
          </p:cNvCxnSpPr>
          <p:nvPr/>
        </p:nvCxnSpPr>
        <p:spPr bwMode="auto">
          <a:xfrm>
            <a:off x="2449928" y="5287397"/>
            <a:ext cx="1124204" cy="377559"/>
          </a:xfrm>
          <a:prstGeom prst="straightConnector1">
            <a:avLst/>
          </a:prstGeom>
          <a:solidFill>
            <a:schemeClr val="accent2"/>
          </a:solidFill>
          <a:ln w="25400" cap="flat" cmpd="sng" algn="ctr">
            <a:solidFill>
              <a:schemeClr val="accent2"/>
            </a:solidFill>
            <a:prstDash val="solid"/>
            <a:round/>
            <a:headEnd type="none" w="med" len="med"/>
            <a:tailEnd type="triangle" w="lg" len="med"/>
          </a:ln>
          <a:effectLst/>
        </p:spPr>
      </p:cxnSp>
      <p:sp>
        <p:nvSpPr>
          <p:cNvPr id="34" name="Round Diagonal Corner Rectangle 33">
            <a:extLst>
              <a:ext uri="{FF2B5EF4-FFF2-40B4-BE49-F238E27FC236}">
                <a16:creationId xmlns:a16="http://schemas.microsoft.com/office/drawing/2014/main" id="{E529C8AC-2ABE-8F44-849C-BA118A162730}"/>
              </a:ext>
            </a:extLst>
          </p:cNvPr>
          <p:cNvSpPr/>
          <p:nvPr/>
        </p:nvSpPr>
        <p:spPr bwMode="auto">
          <a:xfrm>
            <a:off x="565475" y="5661170"/>
            <a:ext cx="1908000" cy="468000"/>
          </a:xfrm>
          <a:prstGeom prst="round2DiagRect">
            <a:avLst/>
          </a:prstGeom>
          <a:solidFill>
            <a:schemeClr val="accent3">
              <a:lumMod val="20000"/>
              <a:lumOff val="80000"/>
            </a:schemeClr>
          </a:solid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en-GB" sz="2000" b="0" i="0" u="none" strike="noStrike" cap="none" normalizeH="0" baseline="0" dirty="0">
                <a:ln>
                  <a:noFill/>
                </a:ln>
                <a:effectLst/>
                <a:latin typeface="AU Passata" pitchFamily="34" charset="0"/>
              </a:rPr>
              <a:t>Reserved word</a:t>
            </a:r>
          </a:p>
        </p:txBody>
      </p:sp>
      <p:cxnSp>
        <p:nvCxnSpPr>
          <p:cNvPr id="36" name="Straight Arrow Connector 35">
            <a:extLst>
              <a:ext uri="{FF2B5EF4-FFF2-40B4-BE49-F238E27FC236}">
                <a16:creationId xmlns:a16="http://schemas.microsoft.com/office/drawing/2014/main" id="{FACCEBF6-98D5-6343-89FD-9BC2A19B74FF}"/>
              </a:ext>
            </a:extLst>
          </p:cNvPr>
          <p:cNvCxnSpPr>
            <a:cxnSpLocks/>
            <a:stCxn id="34" idx="0"/>
          </p:cNvCxnSpPr>
          <p:nvPr/>
        </p:nvCxnSpPr>
        <p:spPr bwMode="auto">
          <a:xfrm>
            <a:off x="2473475" y="5895170"/>
            <a:ext cx="1100657" cy="274744"/>
          </a:xfrm>
          <a:prstGeom prst="straightConnector1">
            <a:avLst/>
          </a:prstGeom>
          <a:solidFill>
            <a:schemeClr val="accent2"/>
          </a:solidFill>
          <a:ln w="25400" cap="flat" cmpd="sng" algn="ctr">
            <a:solidFill>
              <a:schemeClr val="accent2"/>
            </a:solidFill>
            <a:prstDash val="solid"/>
            <a:round/>
            <a:headEnd type="none" w="med" len="med"/>
            <a:tailEnd type="triangle" w="lg" len="med"/>
          </a:ln>
          <a:effectLst/>
        </p:spPr>
      </p:cxnSp>
      <p:sp>
        <p:nvSpPr>
          <p:cNvPr id="40" name="Round Diagonal Corner Rectangle 39">
            <a:extLst>
              <a:ext uri="{FF2B5EF4-FFF2-40B4-BE49-F238E27FC236}">
                <a16:creationId xmlns:a16="http://schemas.microsoft.com/office/drawing/2014/main" id="{CB63063C-1BA8-F645-8FDF-1D88E75D82AD}"/>
              </a:ext>
            </a:extLst>
          </p:cNvPr>
          <p:cNvSpPr/>
          <p:nvPr/>
        </p:nvSpPr>
        <p:spPr bwMode="auto">
          <a:xfrm>
            <a:off x="5829422" y="4454035"/>
            <a:ext cx="2052000" cy="432000"/>
          </a:xfrm>
          <a:prstGeom prst="round2DiagRect">
            <a:avLst/>
          </a:prstGeom>
          <a:solidFill>
            <a:schemeClr val="accent3">
              <a:lumMod val="20000"/>
              <a:lumOff val="80000"/>
            </a:schemeClr>
          </a:solid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en-GB" sz="2000" b="0" i="0" u="none" strike="noStrike" cap="none" normalizeH="0" baseline="0" dirty="0">
                <a:ln>
                  <a:noFill/>
                </a:ln>
                <a:effectLst/>
                <a:latin typeface="AU Passata" pitchFamily="34" charset="0"/>
              </a:rPr>
              <a:t>Special symbols</a:t>
            </a:r>
          </a:p>
        </p:txBody>
      </p:sp>
      <p:cxnSp>
        <p:nvCxnSpPr>
          <p:cNvPr id="41" name="Straight Arrow Connector 40">
            <a:extLst>
              <a:ext uri="{FF2B5EF4-FFF2-40B4-BE49-F238E27FC236}">
                <a16:creationId xmlns:a16="http://schemas.microsoft.com/office/drawing/2014/main" id="{22AAC93E-6D03-0945-9BEC-467E0EE6411A}"/>
              </a:ext>
            </a:extLst>
          </p:cNvPr>
          <p:cNvCxnSpPr>
            <a:cxnSpLocks/>
          </p:cNvCxnSpPr>
          <p:nvPr/>
        </p:nvCxnSpPr>
        <p:spPr bwMode="auto">
          <a:xfrm flipH="1">
            <a:off x="4510236" y="4886035"/>
            <a:ext cx="1583676" cy="271109"/>
          </a:xfrm>
          <a:prstGeom prst="straightConnector1">
            <a:avLst/>
          </a:prstGeom>
          <a:solidFill>
            <a:schemeClr val="accent2"/>
          </a:solidFill>
          <a:ln w="25400" cap="flat" cmpd="sng" algn="ctr">
            <a:solidFill>
              <a:schemeClr val="accent2"/>
            </a:solidFill>
            <a:prstDash val="solid"/>
            <a:round/>
            <a:headEnd type="none" w="med" len="med"/>
            <a:tailEnd type="triangle" w="lg" len="med"/>
          </a:ln>
          <a:effectLst/>
        </p:spPr>
      </p:cxnSp>
      <p:cxnSp>
        <p:nvCxnSpPr>
          <p:cNvPr id="46" name="Straight Arrow Connector 45">
            <a:extLst>
              <a:ext uri="{FF2B5EF4-FFF2-40B4-BE49-F238E27FC236}">
                <a16:creationId xmlns:a16="http://schemas.microsoft.com/office/drawing/2014/main" id="{17469CDC-5D48-F54D-9B51-2FDCA7689F45}"/>
              </a:ext>
            </a:extLst>
          </p:cNvPr>
          <p:cNvCxnSpPr>
            <a:cxnSpLocks/>
          </p:cNvCxnSpPr>
          <p:nvPr/>
        </p:nvCxnSpPr>
        <p:spPr bwMode="auto">
          <a:xfrm flipH="1">
            <a:off x="5311214" y="4886035"/>
            <a:ext cx="1143238" cy="271109"/>
          </a:xfrm>
          <a:prstGeom prst="straightConnector1">
            <a:avLst/>
          </a:prstGeom>
          <a:solidFill>
            <a:schemeClr val="accent2"/>
          </a:solidFill>
          <a:ln w="25400" cap="flat" cmpd="sng" algn="ctr">
            <a:solidFill>
              <a:schemeClr val="accent2"/>
            </a:solidFill>
            <a:prstDash val="solid"/>
            <a:round/>
            <a:headEnd type="none" w="med" len="med"/>
            <a:tailEnd type="triangle" w="lg" len="med"/>
          </a:ln>
          <a:effectLst/>
        </p:spPr>
      </p:cxnSp>
      <p:cxnSp>
        <p:nvCxnSpPr>
          <p:cNvPr id="49" name="Straight Arrow Connector 48">
            <a:extLst>
              <a:ext uri="{FF2B5EF4-FFF2-40B4-BE49-F238E27FC236}">
                <a16:creationId xmlns:a16="http://schemas.microsoft.com/office/drawing/2014/main" id="{40298919-23C4-FF4E-A7D0-A009781D8DFA}"/>
              </a:ext>
            </a:extLst>
          </p:cNvPr>
          <p:cNvCxnSpPr>
            <a:cxnSpLocks/>
          </p:cNvCxnSpPr>
          <p:nvPr/>
        </p:nvCxnSpPr>
        <p:spPr bwMode="auto">
          <a:xfrm flipH="1">
            <a:off x="6228532" y="4886035"/>
            <a:ext cx="377400" cy="271109"/>
          </a:xfrm>
          <a:prstGeom prst="straightConnector1">
            <a:avLst/>
          </a:prstGeom>
          <a:solidFill>
            <a:schemeClr val="accent2"/>
          </a:solidFill>
          <a:ln w="25400" cap="flat" cmpd="sng" algn="ctr">
            <a:solidFill>
              <a:schemeClr val="accent2"/>
            </a:solidFill>
            <a:prstDash val="solid"/>
            <a:round/>
            <a:headEnd type="none" w="med" len="med"/>
            <a:tailEnd type="triangle" w="lg" len="med"/>
          </a:ln>
          <a:effectLst/>
        </p:spPr>
      </p:cxnSp>
      <p:cxnSp>
        <p:nvCxnSpPr>
          <p:cNvPr id="52" name="Straight Arrow Connector 51">
            <a:extLst>
              <a:ext uri="{FF2B5EF4-FFF2-40B4-BE49-F238E27FC236}">
                <a16:creationId xmlns:a16="http://schemas.microsoft.com/office/drawing/2014/main" id="{0F4A9470-1538-8040-A11B-58A6BAE7F8D9}"/>
              </a:ext>
            </a:extLst>
          </p:cNvPr>
          <p:cNvCxnSpPr>
            <a:cxnSpLocks/>
          </p:cNvCxnSpPr>
          <p:nvPr/>
        </p:nvCxnSpPr>
        <p:spPr bwMode="auto">
          <a:xfrm flipH="1">
            <a:off x="6855422" y="4886035"/>
            <a:ext cx="39468" cy="271109"/>
          </a:xfrm>
          <a:prstGeom prst="straightConnector1">
            <a:avLst/>
          </a:prstGeom>
          <a:solidFill>
            <a:schemeClr val="accent2"/>
          </a:solidFill>
          <a:ln w="25400" cap="flat" cmpd="sng" algn="ctr">
            <a:solidFill>
              <a:schemeClr val="accent2"/>
            </a:solidFill>
            <a:prstDash val="solid"/>
            <a:round/>
            <a:headEnd type="none" w="med" len="med"/>
            <a:tailEnd type="triangle" w="lg" len="med"/>
          </a:ln>
          <a:effectLst/>
        </p:spPr>
      </p:cxnSp>
      <p:sp>
        <p:nvSpPr>
          <p:cNvPr id="55" name="Round Diagonal Corner Rectangle 54">
            <a:extLst>
              <a:ext uri="{FF2B5EF4-FFF2-40B4-BE49-F238E27FC236}">
                <a16:creationId xmlns:a16="http://schemas.microsoft.com/office/drawing/2014/main" id="{F820AF8F-BBC6-A148-A2BC-32982CAD0E00}"/>
              </a:ext>
            </a:extLst>
          </p:cNvPr>
          <p:cNvSpPr/>
          <p:nvPr/>
        </p:nvSpPr>
        <p:spPr bwMode="auto">
          <a:xfrm>
            <a:off x="7683462" y="5737914"/>
            <a:ext cx="1584000" cy="432000"/>
          </a:xfrm>
          <a:prstGeom prst="round2DiagRect">
            <a:avLst/>
          </a:prstGeom>
          <a:solidFill>
            <a:schemeClr val="accent3">
              <a:lumMod val="20000"/>
              <a:lumOff val="80000"/>
            </a:schemeClr>
          </a:solid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en-GB" sz="2000" b="0" i="0" u="none" strike="noStrike" cap="none" normalizeH="0" baseline="0" dirty="0">
                <a:ln>
                  <a:noFill/>
                </a:ln>
                <a:effectLst/>
                <a:latin typeface="AU Passata" pitchFamily="34" charset="0"/>
              </a:rPr>
              <a:t>Punctuation</a:t>
            </a:r>
          </a:p>
        </p:txBody>
      </p:sp>
      <p:cxnSp>
        <p:nvCxnSpPr>
          <p:cNvPr id="57" name="Straight Arrow Connector 56">
            <a:extLst>
              <a:ext uri="{FF2B5EF4-FFF2-40B4-BE49-F238E27FC236}">
                <a16:creationId xmlns:a16="http://schemas.microsoft.com/office/drawing/2014/main" id="{38CE7AD1-173E-104E-A6B4-02886ACCF251}"/>
              </a:ext>
            </a:extLst>
          </p:cNvPr>
          <p:cNvCxnSpPr>
            <a:cxnSpLocks/>
          </p:cNvCxnSpPr>
          <p:nvPr/>
        </p:nvCxnSpPr>
        <p:spPr bwMode="auto">
          <a:xfrm flipH="1">
            <a:off x="4636800" y="6084000"/>
            <a:ext cx="3047948" cy="40744"/>
          </a:xfrm>
          <a:prstGeom prst="straightConnector1">
            <a:avLst/>
          </a:prstGeom>
          <a:solidFill>
            <a:schemeClr val="accent2"/>
          </a:solidFill>
          <a:ln w="25400" cap="flat" cmpd="sng" algn="ctr">
            <a:solidFill>
              <a:schemeClr val="accent2"/>
            </a:solidFill>
            <a:prstDash val="solid"/>
            <a:round/>
            <a:headEnd type="none" w="med" len="med"/>
            <a:tailEnd type="triangle" w="lg" len="med"/>
          </a:ln>
          <a:effectLst/>
        </p:spPr>
      </p:cxnSp>
      <p:cxnSp>
        <p:nvCxnSpPr>
          <p:cNvPr id="61" name="Straight Arrow Connector 60">
            <a:extLst>
              <a:ext uri="{FF2B5EF4-FFF2-40B4-BE49-F238E27FC236}">
                <a16:creationId xmlns:a16="http://schemas.microsoft.com/office/drawing/2014/main" id="{3FC81E9E-6397-394D-A5AD-4DE81B93AAB2}"/>
              </a:ext>
            </a:extLst>
          </p:cNvPr>
          <p:cNvCxnSpPr>
            <a:cxnSpLocks/>
            <a:stCxn id="55" idx="2"/>
          </p:cNvCxnSpPr>
          <p:nvPr/>
        </p:nvCxnSpPr>
        <p:spPr bwMode="auto">
          <a:xfrm flipH="1" flipV="1">
            <a:off x="6454452" y="5822187"/>
            <a:ext cx="1229010" cy="131727"/>
          </a:xfrm>
          <a:prstGeom prst="straightConnector1">
            <a:avLst/>
          </a:prstGeom>
          <a:solidFill>
            <a:schemeClr val="accent2"/>
          </a:solidFill>
          <a:ln w="25400" cap="flat" cmpd="sng" algn="ctr">
            <a:solidFill>
              <a:schemeClr val="accent2"/>
            </a:solidFill>
            <a:prstDash val="solid"/>
            <a:round/>
            <a:headEnd type="none" w="med" len="med"/>
            <a:tailEnd type="triangle" w="lg" len="med"/>
          </a:ln>
          <a:effectLst/>
        </p:spPr>
      </p:cxnSp>
      <p:cxnSp>
        <p:nvCxnSpPr>
          <p:cNvPr id="64" name="Straight Arrow Connector 63">
            <a:extLst>
              <a:ext uri="{FF2B5EF4-FFF2-40B4-BE49-F238E27FC236}">
                <a16:creationId xmlns:a16="http://schemas.microsoft.com/office/drawing/2014/main" id="{B4A4869D-97F7-0945-A0A5-D11769D44557}"/>
              </a:ext>
            </a:extLst>
          </p:cNvPr>
          <p:cNvCxnSpPr>
            <a:cxnSpLocks/>
          </p:cNvCxnSpPr>
          <p:nvPr/>
        </p:nvCxnSpPr>
        <p:spPr bwMode="auto">
          <a:xfrm flipH="1" flipV="1">
            <a:off x="7318548" y="5737914"/>
            <a:ext cx="364914" cy="84273"/>
          </a:xfrm>
          <a:prstGeom prst="straightConnector1">
            <a:avLst/>
          </a:prstGeom>
          <a:solidFill>
            <a:schemeClr val="accent2"/>
          </a:solidFill>
          <a:ln w="25400" cap="flat" cmpd="sng" algn="ctr">
            <a:solidFill>
              <a:schemeClr val="accent2"/>
            </a:solidFill>
            <a:prstDash val="solid"/>
            <a:round/>
            <a:headEnd type="none" w="med" len="med"/>
            <a:tailEnd type="triangle" w="lg" len="med"/>
          </a:ln>
          <a:effectLst/>
        </p:spPr>
      </p:cxnSp>
      <p:sp>
        <p:nvSpPr>
          <p:cNvPr id="72" name="Round Diagonal Corner Rectangle 71">
            <a:extLst>
              <a:ext uri="{FF2B5EF4-FFF2-40B4-BE49-F238E27FC236}">
                <a16:creationId xmlns:a16="http://schemas.microsoft.com/office/drawing/2014/main" id="{90E1B07B-25EA-5948-8EDA-13E905BCB161}"/>
              </a:ext>
            </a:extLst>
          </p:cNvPr>
          <p:cNvSpPr/>
          <p:nvPr/>
        </p:nvSpPr>
        <p:spPr bwMode="auto">
          <a:xfrm>
            <a:off x="565475" y="3120412"/>
            <a:ext cx="1884453" cy="432000"/>
          </a:xfrm>
          <a:prstGeom prst="round2DiagRect">
            <a:avLst/>
          </a:prstGeom>
          <a:solidFill>
            <a:schemeClr val="accent3">
              <a:lumMod val="20000"/>
              <a:lumOff val="80000"/>
            </a:schemeClr>
          </a:solid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en-GB" sz="2000" b="0" i="0" u="none" strike="noStrike" cap="none" normalizeH="0" baseline="0" dirty="0">
                <a:ln>
                  <a:noFill/>
                </a:ln>
                <a:effectLst/>
                <a:latin typeface="AU Passata" pitchFamily="34" charset="0"/>
              </a:rPr>
              <a:t>Variables</a:t>
            </a:r>
          </a:p>
        </p:txBody>
      </p:sp>
      <p:cxnSp>
        <p:nvCxnSpPr>
          <p:cNvPr id="73" name="Straight Arrow Connector 72">
            <a:extLst>
              <a:ext uri="{FF2B5EF4-FFF2-40B4-BE49-F238E27FC236}">
                <a16:creationId xmlns:a16="http://schemas.microsoft.com/office/drawing/2014/main" id="{79758EE6-2B0D-E04D-9FF3-473C501F05EF}"/>
              </a:ext>
            </a:extLst>
          </p:cNvPr>
          <p:cNvCxnSpPr>
            <a:cxnSpLocks/>
          </p:cNvCxnSpPr>
          <p:nvPr/>
        </p:nvCxnSpPr>
        <p:spPr bwMode="auto">
          <a:xfrm flipV="1">
            <a:off x="2448000" y="2757998"/>
            <a:ext cx="765093" cy="434743"/>
          </a:xfrm>
          <a:prstGeom prst="straightConnector1">
            <a:avLst/>
          </a:prstGeom>
          <a:solidFill>
            <a:schemeClr val="accent2"/>
          </a:solidFill>
          <a:ln w="25400" cap="flat" cmpd="sng" algn="ctr">
            <a:solidFill>
              <a:schemeClr val="accent2"/>
            </a:solidFill>
            <a:prstDash val="solid"/>
            <a:round/>
            <a:headEnd type="none" w="med" len="med"/>
            <a:tailEnd type="triangle" w="lg" len="med"/>
          </a:ln>
          <a:effectLst/>
        </p:spPr>
      </p:cxnSp>
      <p:cxnSp>
        <p:nvCxnSpPr>
          <p:cNvPr id="76" name="Straight Arrow Connector 75">
            <a:extLst>
              <a:ext uri="{FF2B5EF4-FFF2-40B4-BE49-F238E27FC236}">
                <a16:creationId xmlns:a16="http://schemas.microsoft.com/office/drawing/2014/main" id="{F21C67F5-36EF-FA40-BE27-F7D7134D19D6}"/>
              </a:ext>
            </a:extLst>
          </p:cNvPr>
          <p:cNvCxnSpPr>
            <a:cxnSpLocks/>
          </p:cNvCxnSpPr>
          <p:nvPr/>
        </p:nvCxnSpPr>
        <p:spPr bwMode="auto">
          <a:xfrm flipV="1">
            <a:off x="2448000" y="2974023"/>
            <a:ext cx="765093" cy="297150"/>
          </a:xfrm>
          <a:prstGeom prst="straightConnector1">
            <a:avLst/>
          </a:prstGeom>
          <a:solidFill>
            <a:schemeClr val="accent2"/>
          </a:solidFill>
          <a:ln w="25400" cap="flat" cmpd="sng" algn="ctr">
            <a:solidFill>
              <a:schemeClr val="accent2"/>
            </a:solidFill>
            <a:prstDash val="solid"/>
            <a:round/>
            <a:headEnd type="none" w="med" len="med"/>
            <a:tailEnd type="triangle" w="lg" len="med"/>
          </a:ln>
          <a:effectLst/>
        </p:spPr>
      </p:cxnSp>
      <p:cxnSp>
        <p:nvCxnSpPr>
          <p:cNvPr id="80" name="Straight Arrow Connector 79">
            <a:extLst>
              <a:ext uri="{FF2B5EF4-FFF2-40B4-BE49-F238E27FC236}">
                <a16:creationId xmlns:a16="http://schemas.microsoft.com/office/drawing/2014/main" id="{B0544064-86C7-FF4D-9550-F257CB23EDD6}"/>
              </a:ext>
            </a:extLst>
          </p:cNvPr>
          <p:cNvCxnSpPr>
            <a:cxnSpLocks/>
            <a:stCxn id="72" idx="0"/>
          </p:cNvCxnSpPr>
          <p:nvPr/>
        </p:nvCxnSpPr>
        <p:spPr bwMode="auto">
          <a:xfrm flipV="1">
            <a:off x="2449928" y="3190050"/>
            <a:ext cx="763165" cy="146362"/>
          </a:xfrm>
          <a:prstGeom prst="straightConnector1">
            <a:avLst/>
          </a:prstGeom>
          <a:solidFill>
            <a:schemeClr val="accent2"/>
          </a:solidFill>
          <a:ln w="25400" cap="flat" cmpd="sng" algn="ctr">
            <a:solidFill>
              <a:schemeClr val="accent2"/>
            </a:solidFill>
            <a:prstDash val="solid"/>
            <a:round/>
            <a:headEnd type="none" w="med" len="med"/>
            <a:tailEnd type="triangle" w="lg" len="med"/>
          </a:ln>
          <a:effectLst/>
        </p:spPr>
      </p:cxnSp>
      <p:cxnSp>
        <p:nvCxnSpPr>
          <p:cNvPr id="85" name="Straight Arrow Connector 84">
            <a:extLst>
              <a:ext uri="{FF2B5EF4-FFF2-40B4-BE49-F238E27FC236}">
                <a16:creationId xmlns:a16="http://schemas.microsoft.com/office/drawing/2014/main" id="{DCFB1A0A-AB0D-4444-8218-0FFAF2B7B309}"/>
              </a:ext>
            </a:extLst>
          </p:cNvPr>
          <p:cNvCxnSpPr>
            <a:cxnSpLocks/>
          </p:cNvCxnSpPr>
          <p:nvPr/>
        </p:nvCxnSpPr>
        <p:spPr bwMode="auto">
          <a:xfrm>
            <a:off x="2448000" y="3538971"/>
            <a:ext cx="765093" cy="54281"/>
          </a:xfrm>
          <a:prstGeom prst="straightConnector1">
            <a:avLst/>
          </a:prstGeom>
          <a:solidFill>
            <a:schemeClr val="accent2"/>
          </a:solidFill>
          <a:ln w="25400" cap="flat" cmpd="sng" algn="ctr">
            <a:solidFill>
              <a:schemeClr val="accent2"/>
            </a:solidFill>
            <a:prstDash val="solid"/>
            <a:round/>
            <a:headEnd type="none" w="med" len="med"/>
            <a:tailEnd type="triangle" w="lg" len="med"/>
          </a:ln>
          <a:effectLst/>
        </p:spPr>
      </p:cxnSp>
      <p:sp>
        <p:nvSpPr>
          <p:cNvPr id="88" name="Round Diagonal Corner Rectangle 87">
            <a:extLst>
              <a:ext uri="{FF2B5EF4-FFF2-40B4-BE49-F238E27FC236}">
                <a16:creationId xmlns:a16="http://schemas.microsoft.com/office/drawing/2014/main" id="{E6C1B42A-54E1-2A46-BA26-13C50937A637}"/>
              </a:ext>
            </a:extLst>
          </p:cNvPr>
          <p:cNvSpPr/>
          <p:nvPr/>
        </p:nvSpPr>
        <p:spPr bwMode="auto">
          <a:xfrm>
            <a:off x="566363" y="3772137"/>
            <a:ext cx="1884453" cy="720000"/>
          </a:xfrm>
          <a:prstGeom prst="round2DiagRect">
            <a:avLst/>
          </a:prstGeom>
          <a:solidFill>
            <a:schemeClr val="accent3">
              <a:lumMod val="20000"/>
              <a:lumOff val="80000"/>
            </a:schemeClr>
          </a:solid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en-GB" sz="2000" b="0" i="0" u="none" strike="noStrike" cap="none" normalizeH="0" baseline="0" dirty="0">
                <a:ln>
                  <a:noFill/>
                </a:ln>
                <a:effectLst/>
                <a:latin typeface="AU Passata" pitchFamily="34" charset="0"/>
              </a:rPr>
              <a:t>Function main </a:t>
            </a:r>
            <a:r>
              <a:rPr kumimoji="0" lang="en-GB" sz="2000" b="0" i="1" u="none" strike="noStrike" cap="none" normalizeH="0" baseline="0" dirty="0">
                <a:ln>
                  <a:noFill/>
                </a:ln>
                <a:effectLst/>
                <a:latin typeface="AU Passata" pitchFamily="34" charset="0"/>
              </a:rPr>
              <a:t>program body</a:t>
            </a:r>
          </a:p>
        </p:txBody>
      </p:sp>
      <p:cxnSp>
        <p:nvCxnSpPr>
          <p:cNvPr id="89" name="Straight Arrow Connector 88">
            <a:extLst>
              <a:ext uri="{FF2B5EF4-FFF2-40B4-BE49-F238E27FC236}">
                <a16:creationId xmlns:a16="http://schemas.microsoft.com/office/drawing/2014/main" id="{5069383A-92BD-014C-ADD6-DA23573CBEB3}"/>
              </a:ext>
            </a:extLst>
          </p:cNvPr>
          <p:cNvCxnSpPr>
            <a:cxnSpLocks/>
          </p:cNvCxnSpPr>
          <p:nvPr/>
        </p:nvCxnSpPr>
        <p:spPr bwMode="auto">
          <a:xfrm flipV="1">
            <a:off x="2449928" y="4030767"/>
            <a:ext cx="763165" cy="72206"/>
          </a:xfrm>
          <a:prstGeom prst="straightConnector1">
            <a:avLst/>
          </a:prstGeom>
          <a:solidFill>
            <a:schemeClr val="accent2"/>
          </a:solidFill>
          <a:ln w="25400" cap="flat" cmpd="sng" algn="ctr">
            <a:solidFill>
              <a:schemeClr val="accent2"/>
            </a:solidFill>
            <a:prstDash val="solid"/>
            <a:round/>
            <a:headEnd type="none" w="med" len="med"/>
            <a:tailEnd type="triangle" w="lg" len="med"/>
          </a:ln>
          <a:effectLst/>
        </p:spPr>
      </p:cxnSp>
      <p:sp>
        <p:nvSpPr>
          <p:cNvPr id="35" name="Slide Number Placeholder 8">
            <a:extLst>
              <a:ext uri="{FF2B5EF4-FFF2-40B4-BE49-F238E27FC236}">
                <a16:creationId xmlns:a16="http://schemas.microsoft.com/office/drawing/2014/main" id="{1D85C1E3-15D2-C34D-B29C-464EEE4FDB1A}"/>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34</a:t>
            </a:fld>
            <a:endParaRPr lang="en-GB" dirty="0"/>
          </a:p>
        </p:txBody>
      </p:sp>
      <p:sp>
        <p:nvSpPr>
          <p:cNvPr id="37" name="TextBox 36">
            <a:extLst>
              <a:ext uri="{FF2B5EF4-FFF2-40B4-BE49-F238E27FC236}">
                <a16:creationId xmlns:a16="http://schemas.microsoft.com/office/drawing/2014/main" id="{8F3FA4F3-579D-E745-BBA2-47AF251FFB37}"/>
              </a:ext>
            </a:extLst>
          </p:cNvPr>
          <p:cNvSpPr txBox="1"/>
          <p:nvPr/>
        </p:nvSpPr>
        <p:spPr>
          <a:xfrm>
            <a:off x="9668619" y="6362747"/>
            <a:ext cx="901007" cy="306613"/>
          </a:xfrm>
          <a:prstGeom prst="rect">
            <a:avLst/>
          </a:prstGeom>
          <a:solidFill>
            <a:srgbClr val="92D050"/>
          </a:solidFill>
          <a:ln w="25400">
            <a:solidFill>
              <a:srgbClr val="00B050"/>
            </a:solidFill>
          </a:ln>
        </p:spPr>
        <p:txBody>
          <a:bodyPr wrap="none" lIns="36000" tIns="36000" rIns="36000" bIns="36000" rtlCol="0">
            <a:spAutoFit/>
          </a:bodyPr>
          <a:lstStyle/>
          <a:p>
            <a:pPr>
              <a:lnSpc>
                <a:spcPct val="95000"/>
              </a:lnSpc>
            </a:pPr>
            <a:r>
              <a:rPr lang="en-GB" sz="1600" dirty="0" err="1">
                <a:latin typeface="+mn-lt"/>
              </a:rPr>
              <a:t>volume.c</a:t>
            </a:r>
            <a:endParaRPr lang="en-GB" sz="1600" dirty="0">
              <a:latin typeface="+mn-lt"/>
            </a:endParaRPr>
          </a:p>
        </p:txBody>
      </p:sp>
    </p:spTree>
    <p:custDataLst>
      <p:tags r:id="rId1"/>
    </p:custDataLst>
    <p:extLst>
      <p:ext uri="{BB962C8B-B14F-4D97-AF65-F5344CB8AC3E}">
        <p14:creationId xmlns:p14="http://schemas.microsoft.com/office/powerpoint/2010/main" val="353592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P spid="25" grpId="0" animBg="1"/>
      <p:bldP spid="34" grpId="0" animBg="1"/>
      <p:bldP spid="40" grpId="0" animBg="1"/>
      <p:bldP spid="55" grpId="0" animBg="1"/>
      <p:bldP spid="72" grpId="0" animBg="1"/>
      <p:bldP spid="8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 Diagonal Corner Rectangle 34">
            <a:extLst>
              <a:ext uri="{FF2B5EF4-FFF2-40B4-BE49-F238E27FC236}">
                <a16:creationId xmlns:a16="http://schemas.microsoft.com/office/drawing/2014/main" id="{D1E3547A-F9C4-5043-B534-EFD2A73E2E31}"/>
              </a:ext>
            </a:extLst>
          </p:cNvPr>
          <p:cNvSpPr/>
          <p:nvPr/>
        </p:nvSpPr>
        <p:spPr bwMode="auto">
          <a:xfrm>
            <a:off x="315912" y="4333153"/>
            <a:ext cx="7434684" cy="756000"/>
          </a:xfrm>
          <a:prstGeom prst="round2DiagRect">
            <a:avLst/>
          </a:prstGeom>
          <a:solidFill>
            <a:schemeClr val="accent3">
              <a:lumMod val="20000"/>
              <a:lumOff val="80000"/>
            </a:schemeClr>
          </a:solid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en-GB" sz="1800" b="0" i="0" u="none" strike="noStrike" cap="none" normalizeH="0" baseline="0" dirty="0">
                <a:ln>
                  <a:noFill/>
                </a:ln>
                <a:effectLst/>
                <a:latin typeface="AU Passata" pitchFamily="34" charset="0"/>
              </a:rPr>
              <a:t>Input of the program</a:t>
            </a:r>
          </a:p>
        </p:txBody>
      </p:sp>
      <p:sp>
        <p:nvSpPr>
          <p:cNvPr id="37" name="Round Diagonal Corner Rectangle 36">
            <a:extLst>
              <a:ext uri="{FF2B5EF4-FFF2-40B4-BE49-F238E27FC236}">
                <a16:creationId xmlns:a16="http://schemas.microsoft.com/office/drawing/2014/main" id="{5EACEACA-BB01-0A45-B1AE-AF251FE4783F}"/>
              </a:ext>
            </a:extLst>
          </p:cNvPr>
          <p:cNvSpPr/>
          <p:nvPr/>
        </p:nvSpPr>
        <p:spPr bwMode="auto">
          <a:xfrm>
            <a:off x="315912" y="5085184"/>
            <a:ext cx="7434684" cy="432048"/>
          </a:xfrm>
          <a:prstGeom prst="round2DiagRect">
            <a:avLst/>
          </a:prstGeom>
          <a:solidFill>
            <a:schemeClr val="accent3">
              <a:lumMod val="20000"/>
              <a:lumOff val="80000"/>
            </a:schemeClr>
          </a:solid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en-GB" sz="1800" b="0" i="0" u="none" strike="noStrike" cap="none" normalizeH="0" baseline="0" dirty="0">
                <a:ln>
                  <a:noFill/>
                </a:ln>
                <a:effectLst/>
                <a:latin typeface="AU Passata" pitchFamily="34" charset="0"/>
              </a:rPr>
              <a:t>Computation (of the volume) </a:t>
            </a:r>
          </a:p>
        </p:txBody>
      </p:sp>
      <p:sp>
        <p:nvSpPr>
          <p:cNvPr id="38" name="Round Diagonal Corner Rectangle 37">
            <a:extLst>
              <a:ext uri="{FF2B5EF4-FFF2-40B4-BE49-F238E27FC236}">
                <a16:creationId xmlns:a16="http://schemas.microsoft.com/office/drawing/2014/main" id="{0CD93A10-411F-6648-A011-7FCE942CFC71}"/>
              </a:ext>
            </a:extLst>
          </p:cNvPr>
          <p:cNvSpPr/>
          <p:nvPr/>
        </p:nvSpPr>
        <p:spPr bwMode="auto">
          <a:xfrm>
            <a:off x="315912" y="5517232"/>
            <a:ext cx="7434684" cy="323952"/>
          </a:xfrm>
          <a:prstGeom prst="round2DiagRect">
            <a:avLst/>
          </a:prstGeom>
          <a:solidFill>
            <a:schemeClr val="accent3">
              <a:lumMod val="20000"/>
              <a:lumOff val="80000"/>
            </a:schemeClr>
          </a:solid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en-GB" sz="1800" b="0" i="0" u="none" strike="noStrike" cap="none" normalizeH="0" baseline="0" dirty="0">
                <a:ln>
                  <a:noFill/>
                </a:ln>
                <a:effectLst/>
                <a:latin typeface="AU Passata" pitchFamily="34" charset="0"/>
              </a:rPr>
              <a:t>Output of the program</a:t>
            </a:r>
          </a:p>
        </p:txBody>
      </p:sp>
      <p:sp>
        <p:nvSpPr>
          <p:cNvPr id="4" name="Title 3"/>
          <p:cNvSpPr>
            <a:spLocks noGrp="1"/>
          </p:cNvSpPr>
          <p:nvPr>
            <p:ph type="title"/>
          </p:nvPr>
        </p:nvSpPr>
        <p:spPr/>
        <p:txBody>
          <a:bodyPr/>
          <a:lstStyle/>
          <a:p>
            <a:r>
              <a:rPr lang="en-GB" dirty="0"/>
              <a:t>Structure of the C program</a:t>
            </a:r>
          </a:p>
        </p:txBody>
      </p:sp>
      <p:pic>
        <p:nvPicPr>
          <p:cNvPr id="3" name="Content Placeholder 2">
            <a:extLst>
              <a:ext uri="{FF2B5EF4-FFF2-40B4-BE49-F238E27FC236}">
                <a16:creationId xmlns:a16="http://schemas.microsoft.com/office/drawing/2014/main" id="{6E30FF7C-3509-2F4A-A7E7-266283ED54A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347713" y="952415"/>
            <a:ext cx="5492399" cy="5462711"/>
          </a:xfrm>
        </p:spPr>
      </p:pic>
      <p:sp>
        <p:nvSpPr>
          <p:cNvPr id="12" name="Folded Corner 11">
            <a:extLst>
              <a:ext uri="{FF2B5EF4-FFF2-40B4-BE49-F238E27FC236}">
                <a16:creationId xmlns:a16="http://schemas.microsoft.com/office/drawing/2014/main" id="{4BF0DD01-D081-CB46-911F-26491EFF33ED}"/>
              </a:ext>
            </a:extLst>
          </p:cNvPr>
          <p:cNvSpPr/>
          <p:nvPr/>
        </p:nvSpPr>
        <p:spPr bwMode="auto">
          <a:xfrm>
            <a:off x="315912" y="1262484"/>
            <a:ext cx="2754164" cy="3070669"/>
          </a:xfrm>
          <a:prstGeom prst="foldedCorner">
            <a:avLst/>
          </a:prstGeom>
          <a:solidFill>
            <a:schemeClr val="accent3">
              <a:lumMod val="40000"/>
              <a:lumOff val="60000"/>
            </a:schemeClr>
          </a:solidFill>
          <a:ln w="1778" cap="flat" cmpd="sng" algn="ctr">
            <a:solidFill>
              <a:schemeClr val="accent2"/>
            </a:solidFill>
            <a:prstDash val="solid"/>
            <a:round/>
            <a:headEnd type="none" w="med" len="med"/>
            <a:tailEnd type="none" w="med" len="med"/>
          </a:ln>
          <a:effectLst/>
        </p:spPr>
        <p:txBody>
          <a:bodyPr vert="horz" wrap="square" lIns="91440" tIns="360000" rIns="91440" bIns="0" numCol="1" rtlCol="0" anchor="b" anchorCtr="0" compatLnSpc="1">
            <a:prstTxWarp prst="textNoShape">
              <a:avLst/>
            </a:prstTxWarp>
            <a:noAutofit/>
          </a:bodyPr>
          <a:lstStyle/>
          <a:p>
            <a:pPr marL="0" marR="0" indent="0" algn="ctr" defTabSz="914400" rtl="0" eaLnBrk="1" fontAlgn="base" latinLnBrk="0" hangingPunct="1">
              <a:lnSpc>
                <a:spcPct val="95000"/>
              </a:lnSpc>
              <a:spcBef>
                <a:spcPct val="0"/>
              </a:spcBef>
              <a:spcAft>
                <a:spcPct val="0"/>
              </a:spcAft>
              <a:buClrTx/>
              <a:buSzTx/>
              <a:buFont typeface="AU Passata" pitchFamily="34" charset="0"/>
              <a:buNone/>
              <a:tabLst/>
            </a:pPr>
            <a:r>
              <a:rPr kumimoji="0" lang="en-GB" sz="2800" b="1" i="0" u="none" strike="noStrike" cap="none" normalizeH="0" baseline="0" dirty="0">
                <a:ln>
                  <a:noFill/>
                </a:ln>
                <a:effectLst/>
                <a:latin typeface="AU Passata" pitchFamily="34" charset="0"/>
              </a:rPr>
              <a:t>This is the structure that you should use for your weekly exercises, in general.</a:t>
            </a:r>
          </a:p>
        </p:txBody>
      </p:sp>
      <p:sp>
        <p:nvSpPr>
          <p:cNvPr id="8" name="Slide Number Placeholder 8">
            <a:extLst>
              <a:ext uri="{FF2B5EF4-FFF2-40B4-BE49-F238E27FC236}">
                <a16:creationId xmlns:a16="http://schemas.microsoft.com/office/drawing/2014/main" id="{A618F8BA-41EC-454B-A23A-F00E9D1A2950}"/>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35</a:t>
            </a:fld>
            <a:endParaRPr lang="en-GB" dirty="0"/>
          </a:p>
        </p:txBody>
      </p:sp>
    </p:spTree>
    <p:custDataLst>
      <p:tags r:id="rId1"/>
    </p:custDataLst>
    <p:extLst>
      <p:ext uri="{BB962C8B-B14F-4D97-AF65-F5344CB8AC3E}">
        <p14:creationId xmlns:p14="http://schemas.microsoft.com/office/powerpoint/2010/main" val="106134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Execution of the C program</a:t>
            </a:r>
          </a:p>
        </p:txBody>
      </p:sp>
      <p:sp>
        <p:nvSpPr>
          <p:cNvPr id="5" name="Content Placeholder 4"/>
          <p:cNvSpPr>
            <a:spLocks noGrp="1"/>
          </p:cNvSpPr>
          <p:nvPr>
            <p:ph idx="1"/>
          </p:nvPr>
        </p:nvSpPr>
        <p:spPr/>
        <p:txBody>
          <a:bodyPr/>
          <a:lstStyle/>
          <a:p>
            <a:pPr marL="342900" indent="-342900">
              <a:buFont typeface="Arial" panose="020B0604020202020204" pitchFamily="34" charset="0"/>
              <a:buChar char="•"/>
            </a:pPr>
            <a:r>
              <a:rPr lang="en-GB" sz="2400" dirty="0"/>
              <a:t>The program needs to be compiled into a machine executable format ‘</a:t>
            </a:r>
            <a:r>
              <a:rPr lang="en-GB" sz="2400" dirty="0" err="1"/>
              <a:t>a.out</a:t>
            </a:r>
            <a:r>
              <a:rPr lang="en-GB" sz="2400" dirty="0"/>
              <a:t>’.</a:t>
            </a:r>
          </a:p>
          <a:p>
            <a:pPr marL="342900" indent="-342900">
              <a:buFont typeface="Arial" panose="020B0604020202020204" pitchFamily="34" charset="0"/>
              <a:buChar char="•"/>
            </a:pPr>
            <a:r>
              <a:rPr lang="en-GB" sz="2400" dirty="0"/>
              <a:t>Then </a:t>
            </a:r>
            <a:r>
              <a:rPr lang="en-GB" sz="2400" dirty="0" err="1"/>
              <a:t>a.out</a:t>
            </a:r>
            <a:r>
              <a:rPr lang="en-GB" sz="2400" dirty="0"/>
              <a:t> is executed as illustrated below.</a:t>
            </a:r>
          </a:p>
        </p:txBody>
      </p:sp>
      <p:pic>
        <p:nvPicPr>
          <p:cNvPr id="3" name="Picture 2">
            <a:extLst>
              <a:ext uri="{FF2B5EF4-FFF2-40B4-BE49-F238E27FC236}">
                <a16:creationId xmlns:a16="http://schemas.microsoft.com/office/drawing/2014/main" id="{8ECFC60C-4BEF-3442-A8B7-78A7A1FA17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462" y="3068960"/>
            <a:ext cx="2533698" cy="2520000"/>
          </a:xfrm>
          <a:prstGeom prst="rect">
            <a:avLst/>
          </a:prstGeom>
          <a:ln w="25400">
            <a:solidFill>
              <a:schemeClr val="accent2"/>
            </a:solidFill>
          </a:ln>
        </p:spPr>
      </p:pic>
      <p:sp>
        <p:nvSpPr>
          <p:cNvPr id="6" name="Pentagon 5">
            <a:extLst>
              <a:ext uri="{FF2B5EF4-FFF2-40B4-BE49-F238E27FC236}">
                <a16:creationId xmlns:a16="http://schemas.microsoft.com/office/drawing/2014/main" id="{6FC65A3C-CFCF-C740-8711-5B3AD11F586B}"/>
              </a:ext>
            </a:extLst>
          </p:cNvPr>
          <p:cNvSpPr/>
          <p:nvPr/>
        </p:nvSpPr>
        <p:spPr bwMode="auto">
          <a:xfrm>
            <a:off x="3617361" y="3949328"/>
            <a:ext cx="1224136" cy="504056"/>
          </a:xfrm>
          <a:prstGeom prst="homePlate">
            <a:avLst/>
          </a:prstGeom>
          <a:no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95000"/>
              </a:lnSpc>
              <a:spcBef>
                <a:spcPct val="0"/>
              </a:spcBef>
              <a:spcAft>
                <a:spcPct val="0"/>
              </a:spcAft>
              <a:buClrTx/>
              <a:buSzTx/>
              <a:buFont typeface="AU Passata" pitchFamily="34" charset="0"/>
              <a:buNone/>
              <a:tabLst/>
            </a:pPr>
            <a:r>
              <a:rPr kumimoji="0" lang="en-GB" sz="1600" b="0" i="0" u="none" strike="noStrike" cap="none" normalizeH="0" baseline="0" dirty="0" err="1">
                <a:ln>
                  <a:noFill/>
                </a:ln>
                <a:solidFill>
                  <a:schemeClr val="bg2"/>
                </a:solidFill>
                <a:effectLst/>
                <a:latin typeface="AU Passata" pitchFamily="34" charset="0"/>
              </a:rPr>
              <a:t>gcc</a:t>
            </a:r>
            <a:endParaRPr kumimoji="0" lang="en-GB" sz="1600" b="0" i="0" u="none" strike="noStrike" cap="none" normalizeH="0" baseline="0" dirty="0">
              <a:ln>
                <a:noFill/>
              </a:ln>
              <a:solidFill>
                <a:schemeClr val="bg2"/>
              </a:solidFill>
              <a:effectLst/>
              <a:latin typeface="AU Passata" pitchFamily="34" charset="0"/>
            </a:endParaRPr>
          </a:p>
        </p:txBody>
      </p:sp>
      <p:sp>
        <p:nvSpPr>
          <p:cNvPr id="7" name="Rectangle 6">
            <a:extLst>
              <a:ext uri="{FF2B5EF4-FFF2-40B4-BE49-F238E27FC236}">
                <a16:creationId xmlns:a16="http://schemas.microsoft.com/office/drawing/2014/main" id="{5E2271EC-A4ED-5C44-8B1C-F0D31DCB5140}"/>
              </a:ext>
            </a:extLst>
          </p:cNvPr>
          <p:cNvSpPr/>
          <p:nvPr/>
        </p:nvSpPr>
        <p:spPr bwMode="auto">
          <a:xfrm>
            <a:off x="5224698" y="3481276"/>
            <a:ext cx="1032127" cy="1440160"/>
          </a:xfrm>
          <a:prstGeom prst="rect">
            <a:avLst/>
          </a:prstGeom>
          <a:no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95000"/>
              </a:lnSpc>
              <a:spcBef>
                <a:spcPct val="0"/>
              </a:spcBef>
              <a:spcAft>
                <a:spcPct val="0"/>
              </a:spcAft>
              <a:buClrTx/>
              <a:buSzTx/>
              <a:buFont typeface="AU Passata" pitchFamily="34" charset="0"/>
              <a:buNone/>
              <a:tabLst/>
            </a:pPr>
            <a:r>
              <a:rPr kumimoji="0" lang="en-GB" sz="1600" b="0" i="0" u="none" strike="noStrike" cap="none" normalizeH="0" baseline="0" dirty="0" err="1">
                <a:ln>
                  <a:noFill/>
                </a:ln>
                <a:solidFill>
                  <a:schemeClr val="bg2"/>
                </a:solidFill>
                <a:effectLst/>
                <a:latin typeface="AU Passata" pitchFamily="34" charset="0"/>
              </a:rPr>
              <a:t>a.out</a:t>
            </a:r>
            <a:endParaRPr kumimoji="0" lang="en-GB" sz="1600" b="0" i="0" u="none" strike="noStrike" cap="none" normalizeH="0" baseline="0" dirty="0">
              <a:ln>
                <a:noFill/>
              </a:ln>
              <a:solidFill>
                <a:schemeClr val="bg2"/>
              </a:solidFill>
              <a:effectLst/>
              <a:latin typeface="AU Passata" pitchFamily="34" charset="0"/>
            </a:endParaRPr>
          </a:p>
        </p:txBody>
      </p:sp>
      <p:sp>
        <p:nvSpPr>
          <p:cNvPr id="8" name="Pentagon 7">
            <a:extLst>
              <a:ext uri="{FF2B5EF4-FFF2-40B4-BE49-F238E27FC236}">
                <a16:creationId xmlns:a16="http://schemas.microsoft.com/office/drawing/2014/main" id="{D3D12196-EC5D-E24F-88EB-D28F719B32EF}"/>
              </a:ext>
            </a:extLst>
          </p:cNvPr>
          <p:cNvSpPr/>
          <p:nvPr/>
        </p:nvSpPr>
        <p:spPr bwMode="auto">
          <a:xfrm>
            <a:off x="6640026" y="3949328"/>
            <a:ext cx="1224136" cy="504056"/>
          </a:xfrm>
          <a:prstGeom prst="homePlate">
            <a:avLst/>
          </a:prstGeom>
          <a:no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95000"/>
              </a:lnSpc>
              <a:spcBef>
                <a:spcPct val="0"/>
              </a:spcBef>
              <a:spcAft>
                <a:spcPct val="0"/>
              </a:spcAft>
              <a:buClrTx/>
              <a:buSzTx/>
              <a:buFont typeface="AU Passata" pitchFamily="34" charset="0"/>
              <a:buNone/>
              <a:tabLst/>
            </a:pPr>
            <a:r>
              <a:rPr kumimoji="0" lang="en-GB" sz="1600" b="0" i="0" u="none" strike="noStrike" cap="none" normalizeH="0" baseline="0" dirty="0" err="1">
                <a:ln>
                  <a:noFill/>
                </a:ln>
                <a:solidFill>
                  <a:schemeClr val="bg2"/>
                </a:solidFill>
                <a:effectLst/>
                <a:latin typeface="AU Passata" pitchFamily="34" charset="0"/>
              </a:rPr>
              <a:t>a.out</a:t>
            </a:r>
            <a:endParaRPr kumimoji="0" lang="en-GB" sz="1600" b="0" i="0" u="none" strike="noStrike" cap="none" normalizeH="0" baseline="0" dirty="0">
              <a:ln>
                <a:noFill/>
              </a:ln>
              <a:solidFill>
                <a:schemeClr val="bg2"/>
              </a:solidFill>
              <a:effectLst/>
              <a:latin typeface="AU Passata" pitchFamily="34" charset="0"/>
            </a:endParaRPr>
          </a:p>
        </p:txBody>
      </p:sp>
      <p:grpSp>
        <p:nvGrpSpPr>
          <p:cNvPr id="13" name="Group 12">
            <a:extLst>
              <a:ext uri="{FF2B5EF4-FFF2-40B4-BE49-F238E27FC236}">
                <a16:creationId xmlns:a16="http://schemas.microsoft.com/office/drawing/2014/main" id="{FED27AC2-EDFA-544D-96D8-DB894BB2E3D4}"/>
              </a:ext>
            </a:extLst>
          </p:cNvPr>
          <p:cNvGrpSpPr/>
          <p:nvPr/>
        </p:nvGrpSpPr>
        <p:grpSpPr>
          <a:xfrm>
            <a:off x="8247363" y="3068960"/>
            <a:ext cx="3240000" cy="2520000"/>
            <a:chOff x="7300636" y="3427878"/>
            <a:chExt cx="3240000" cy="2520000"/>
          </a:xfrm>
        </p:grpSpPr>
        <p:sp>
          <p:nvSpPr>
            <p:cNvPr id="12" name="Rounded Rectangle 11">
              <a:extLst>
                <a:ext uri="{FF2B5EF4-FFF2-40B4-BE49-F238E27FC236}">
                  <a16:creationId xmlns:a16="http://schemas.microsoft.com/office/drawing/2014/main" id="{27B858B2-AB0C-3E41-A322-4FAC054867BF}"/>
                </a:ext>
              </a:extLst>
            </p:cNvPr>
            <p:cNvSpPr/>
            <p:nvPr/>
          </p:nvSpPr>
          <p:spPr bwMode="auto">
            <a:xfrm>
              <a:off x="7300636" y="3427878"/>
              <a:ext cx="3240000" cy="2520000"/>
            </a:xfrm>
            <a:prstGeom prst="roundRect">
              <a:avLst/>
            </a:prstGeom>
            <a:solidFill>
              <a:schemeClr val="bg2"/>
            </a:solidFill>
            <a:ln w="25400" cap="flat" cmpd="thickThin"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a:ln>
                  <a:noFill/>
                </a:ln>
                <a:solidFill>
                  <a:schemeClr val="bg2"/>
                </a:solidFill>
                <a:effectLst/>
                <a:latin typeface="AU Passata" pitchFamily="34" charset="0"/>
              </a:endParaRPr>
            </a:p>
          </p:txBody>
        </p:sp>
        <p:sp>
          <p:nvSpPr>
            <p:cNvPr id="11" name="Rounded Rectangle 10">
              <a:extLst>
                <a:ext uri="{FF2B5EF4-FFF2-40B4-BE49-F238E27FC236}">
                  <a16:creationId xmlns:a16="http://schemas.microsoft.com/office/drawing/2014/main" id="{A6AA46D0-46D5-4C44-8DAF-9123A70E4E78}"/>
                </a:ext>
              </a:extLst>
            </p:cNvPr>
            <p:cNvSpPr/>
            <p:nvPr/>
          </p:nvSpPr>
          <p:spPr bwMode="auto">
            <a:xfrm>
              <a:off x="7480636" y="3607878"/>
              <a:ext cx="2880000" cy="2160000"/>
            </a:xfrm>
            <a:prstGeom prst="roundRect">
              <a:avLst/>
            </a:prstGeom>
            <a:solidFill>
              <a:schemeClr val="bg1"/>
            </a:solidFill>
            <a:ln w="25400" cap="flat" cmpd="thickThin"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a:ln>
                  <a:noFill/>
                </a:ln>
                <a:solidFill>
                  <a:schemeClr val="bg2">
                    <a:lumMod val="25000"/>
                    <a:lumOff val="75000"/>
                  </a:schemeClr>
                </a:solidFill>
                <a:effectLst/>
                <a:latin typeface="AU Passata" pitchFamily="34" charset="0"/>
              </a:endParaRPr>
            </a:p>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en-GB" sz="1600" b="0" i="0" u="none" strike="noStrike" cap="none" normalizeH="0" baseline="0" dirty="0">
                  <a:ln>
                    <a:noFill/>
                  </a:ln>
                  <a:solidFill>
                    <a:schemeClr val="bg2">
                      <a:lumMod val="25000"/>
                      <a:lumOff val="75000"/>
                    </a:schemeClr>
                  </a:solidFill>
                  <a:effectLst/>
                  <a:latin typeface="AU Passata" pitchFamily="34" charset="0"/>
                </a:rPr>
                <a:t>&gt;</a:t>
              </a:r>
              <a:r>
                <a:rPr kumimoji="0" lang="en-GB" sz="1600" b="0" i="0" u="none" strike="noStrike" cap="none" normalizeH="0" baseline="0" dirty="0" err="1">
                  <a:ln>
                    <a:noFill/>
                  </a:ln>
                  <a:solidFill>
                    <a:schemeClr val="bg2">
                      <a:lumMod val="25000"/>
                      <a:lumOff val="75000"/>
                    </a:schemeClr>
                  </a:solidFill>
                  <a:effectLst/>
                  <a:latin typeface="AU Passata" pitchFamily="34" charset="0"/>
                </a:rPr>
                <a:t>gcc</a:t>
              </a:r>
              <a:r>
                <a:rPr kumimoji="0" lang="en-GB" sz="1600" b="0" i="0" u="none" strike="noStrike" cap="none" normalizeH="0" baseline="0" dirty="0">
                  <a:ln>
                    <a:noFill/>
                  </a:ln>
                  <a:solidFill>
                    <a:schemeClr val="bg2">
                      <a:lumMod val="25000"/>
                      <a:lumOff val="75000"/>
                    </a:schemeClr>
                  </a:solidFill>
                  <a:effectLst/>
                  <a:latin typeface="AU Passata" pitchFamily="34" charset="0"/>
                </a:rPr>
                <a:t> </a:t>
              </a:r>
              <a:r>
                <a:rPr kumimoji="0" lang="en-GB" sz="1600" b="0" i="0" u="none" strike="noStrike" cap="none" normalizeH="0" baseline="0" dirty="0" err="1">
                  <a:ln>
                    <a:noFill/>
                  </a:ln>
                  <a:solidFill>
                    <a:schemeClr val="bg2">
                      <a:lumMod val="25000"/>
                      <a:lumOff val="75000"/>
                    </a:schemeClr>
                  </a:solidFill>
                  <a:effectLst/>
                  <a:latin typeface="AU Passata" pitchFamily="34" charset="0"/>
                </a:rPr>
                <a:t>volume.c</a:t>
              </a:r>
              <a:endParaRPr kumimoji="0" lang="en-GB" sz="1600" b="0" i="0" u="none" strike="noStrike" cap="none" normalizeH="0" baseline="0" dirty="0">
                <a:ln>
                  <a:noFill/>
                </a:ln>
                <a:solidFill>
                  <a:schemeClr val="bg2">
                    <a:lumMod val="25000"/>
                    <a:lumOff val="75000"/>
                  </a:schemeClr>
                </a:solidFill>
                <a:effectLst/>
                <a:latin typeface="AU Passata" pitchFamily="34" charset="0"/>
              </a:endParaRPr>
            </a:p>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en-GB" sz="1600" b="0" i="0" u="none" strike="noStrike" cap="none" normalizeH="0" baseline="0" dirty="0">
                  <a:ln>
                    <a:noFill/>
                  </a:ln>
                  <a:solidFill>
                    <a:schemeClr val="bg2"/>
                  </a:solidFill>
                  <a:effectLst/>
                  <a:latin typeface="AU Passata" pitchFamily="34" charset="0"/>
                </a:rPr>
                <a:t>&gt;</a:t>
              </a:r>
              <a:r>
                <a:rPr kumimoji="0" lang="en-GB" sz="1600" b="0" i="0" u="none" strike="noStrike" cap="none" normalizeH="0" baseline="0" dirty="0" err="1">
                  <a:ln>
                    <a:noFill/>
                  </a:ln>
                  <a:solidFill>
                    <a:schemeClr val="bg2"/>
                  </a:solidFill>
                  <a:effectLst/>
                  <a:latin typeface="AU Passata" pitchFamily="34" charset="0"/>
                </a:rPr>
                <a:t>a.out</a:t>
              </a:r>
              <a:endParaRPr kumimoji="0" lang="en-GB" sz="1600" b="0" i="0" u="none" strike="noStrike" cap="none" normalizeH="0" baseline="0" dirty="0">
                <a:ln>
                  <a:noFill/>
                </a:ln>
                <a:solidFill>
                  <a:schemeClr val="bg2"/>
                </a:solidFill>
                <a:effectLst/>
                <a:latin typeface="AU Passata" pitchFamily="34" charset="0"/>
              </a:endParaRPr>
            </a:p>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lang="en-GB" sz="1600" dirty="0">
                  <a:solidFill>
                    <a:schemeClr val="bg2"/>
                  </a:solidFill>
                </a:rPr>
                <a:t>4</a:t>
              </a:r>
              <a:endParaRPr kumimoji="0" lang="en-GB" sz="1600" b="0" i="0" u="none" strike="noStrike" cap="none" normalizeH="0" baseline="0" dirty="0">
                <a:ln>
                  <a:noFill/>
                </a:ln>
                <a:solidFill>
                  <a:schemeClr val="bg2"/>
                </a:solidFill>
                <a:effectLst/>
                <a:latin typeface="AU Passata" pitchFamily="34" charset="0"/>
              </a:endParaRPr>
            </a:p>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lang="en-GB" sz="1600" dirty="0">
                  <a:solidFill>
                    <a:schemeClr val="bg2"/>
                  </a:solidFill>
                </a:rPr>
                <a:t>6</a:t>
              </a:r>
            </a:p>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lang="en-GB" sz="1600" dirty="0">
                  <a:solidFill>
                    <a:schemeClr val="bg2"/>
                  </a:solidFill>
                </a:rPr>
                <a:t>8</a:t>
              </a:r>
              <a:endParaRPr kumimoji="0" lang="en-GB" sz="1600" b="0" i="0" u="none" strike="noStrike" cap="none" normalizeH="0" baseline="0" dirty="0">
                <a:ln>
                  <a:noFill/>
                </a:ln>
                <a:solidFill>
                  <a:schemeClr val="bg2"/>
                </a:solidFill>
                <a:effectLst/>
                <a:latin typeface="AU Passata" pitchFamily="34" charset="0"/>
              </a:endParaRPr>
            </a:p>
            <a:p>
              <a:pPr>
                <a:lnSpc>
                  <a:spcPct val="95000"/>
                </a:lnSpc>
              </a:pPr>
              <a:r>
                <a:rPr lang="en-GB" sz="1600" i="1" dirty="0">
                  <a:solidFill>
                    <a:schemeClr val="bg2"/>
                  </a:solidFill>
                </a:rPr>
                <a:t>The volume is 94.</a:t>
              </a:r>
              <a:endParaRPr kumimoji="0" lang="en-GB" sz="1600" b="0" i="1" u="none" strike="noStrike" cap="none" normalizeH="0" baseline="0" dirty="0">
                <a:ln>
                  <a:noFill/>
                </a:ln>
                <a:solidFill>
                  <a:schemeClr val="bg2"/>
                </a:solidFill>
                <a:effectLst/>
                <a:latin typeface="AU Passata" pitchFamily="34" charset="0"/>
              </a:endParaRPr>
            </a:p>
          </p:txBody>
        </p:sp>
      </p:grpSp>
      <p:sp>
        <p:nvSpPr>
          <p:cNvPr id="2" name="TextBox 1">
            <a:extLst>
              <a:ext uri="{FF2B5EF4-FFF2-40B4-BE49-F238E27FC236}">
                <a16:creationId xmlns:a16="http://schemas.microsoft.com/office/drawing/2014/main" id="{BE36468B-7A0B-0846-9AA0-651D76FF5E5A}"/>
              </a:ext>
            </a:extLst>
          </p:cNvPr>
          <p:cNvSpPr txBox="1"/>
          <p:nvPr/>
        </p:nvSpPr>
        <p:spPr>
          <a:xfrm>
            <a:off x="3595776" y="5204309"/>
            <a:ext cx="1267305" cy="350865"/>
          </a:xfrm>
          <a:prstGeom prst="rect">
            <a:avLst/>
          </a:prstGeom>
          <a:noFill/>
        </p:spPr>
        <p:txBody>
          <a:bodyPr wrap="square" lIns="0" tIns="0" rIns="0" bIns="0" rtlCol="0">
            <a:spAutoFit/>
          </a:bodyPr>
          <a:lstStyle/>
          <a:p>
            <a:pPr>
              <a:lnSpc>
                <a:spcPct val="95000"/>
              </a:lnSpc>
            </a:pPr>
            <a:r>
              <a:rPr lang="en-GB" sz="2400" dirty="0">
                <a:latin typeface="+mn-lt"/>
              </a:rPr>
              <a:t>compiler</a:t>
            </a:r>
          </a:p>
        </p:txBody>
      </p:sp>
      <p:sp>
        <p:nvSpPr>
          <p:cNvPr id="14" name="TextBox 13">
            <a:extLst>
              <a:ext uri="{FF2B5EF4-FFF2-40B4-BE49-F238E27FC236}">
                <a16:creationId xmlns:a16="http://schemas.microsoft.com/office/drawing/2014/main" id="{4C47D874-1CAD-F648-AD93-66EBCEBE6CF9}"/>
              </a:ext>
            </a:extLst>
          </p:cNvPr>
          <p:cNvSpPr txBox="1"/>
          <p:nvPr/>
        </p:nvSpPr>
        <p:spPr>
          <a:xfrm>
            <a:off x="6567441" y="5204309"/>
            <a:ext cx="1369306" cy="701731"/>
          </a:xfrm>
          <a:prstGeom prst="rect">
            <a:avLst/>
          </a:prstGeom>
          <a:noFill/>
        </p:spPr>
        <p:txBody>
          <a:bodyPr wrap="square" lIns="0" tIns="0" rIns="0" bIns="0" rtlCol="0">
            <a:spAutoFit/>
          </a:bodyPr>
          <a:lstStyle/>
          <a:p>
            <a:pPr>
              <a:lnSpc>
                <a:spcPct val="95000"/>
              </a:lnSpc>
            </a:pPr>
            <a:r>
              <a:rPr lang="en-GB" sz="2400" dirty="0">
                <a:latin typeface="+mn-lt"/>
              </a:rPr>
              <a:t>compiled program</a:t>
            </a:r>
          </a:p>
        </p:txBody>
      </p:sp>
      <p:cxnSp>
        <p:nvCxnSpPr>
          <p:cNvPr id="10" name="Straight Connector 9">
            <a:extLst>
              <a:ext uri="{FF2B5EF4-FFF2-40B4-BE49-F238E27FC236}">
                <a16:creationId xmlns:a16="http://schemas.microsoft.com/office/drawing/2014/main" id="{69B481D7-EE4B-224F-B435-805F439704F3}"/>
              </a:ext>
            </a:extLst>
          </p:cNvPr>
          <p:cNvCxnSpPr>
            <a:stCxn id="2" idx="0"/>
          </p:cNvCxnSpPr>
          <p:nvPr/>
        </p:nvCxnSpPr>
        <p:spPr bwMode="auto">
          <a:xfrm flipV="1">
            <a:off x="4229429" y="4453384"/>
            <a:ext cx="12219" cy="750925"/>
          </a:xfrm>
          <a:prstGeom prst="line">
            <a:avLst/>
          </a:prstGeom>
          <a:solidFill>
            <a:schemeClr val="accent2"/>
          </a:solidFill>
          <a:ln w="1778" cap="flat" cmpd="sng" algn="ctr">
            <a:solidFill>
              <a:schemeClr val="accent2"/>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0FE70A0A-8296-7B46-889D-C2996082400F}"/>
              </a:ext>
            </a:extLst>
          </p:cNvPr>
          <p:cNvCxnSpPr>
            <a:stCxn id="14" idx="0"/>
          </p:cNvCxnSpPr>
          <p:nvPr/>
        </p:nvCxnSpPr>
        <p:spPr bwMode="auto">
          <a:xfrm flipH="1" flipV="1">
            <a:off x="7245984" y="4453384"/>
            <a:ext cx="6110" cy="750925"/>
          </a:xfrm>
          <a:prstGeom prst="line">
            <a:avLst/>
          </a:prstGeom>
          <a:solidFill>
            <a:schemeClr val="accent2"/>
          </a:solidFill>
          <a:ln w="1778" cap="flat" cmpd="sng" algn="ctr">
            <a:solidFill>
              <a:schemeClr val="accent2"/>
            </a:solidFill>
            <a:prstDash val="solid"/>
            <a:round/>
            <a:headEnd type="none" w="med" len="med"/>
            <a:tailEnd type="none" w="med" len="med"/>
          </a:ln>
          <a:effectLst/>
        </p:spPr>
      </p:cxnSp>
      <p:sp>
        <p:nvSpPr>
          <p:cNvPr id="15" name="Slide Number Placeholder 8">
            <a:extLst>
              <a:ext uri="{FF2B5EF4-FFF2-40B4-BE49-F238E27FC236}">
                <a16:creationId xmlns:a16="http://schemas.microsoft.com/office/drawing/2014/main" id="{20D1637C-7310-AE42-93B6-6C94AFE16C6C}"/>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36</a:t>
            </a:fld>
            <a:endParaRPr lang="en-GB" dirty="0"/>
          </a:p>
        </p:txBody>
      </p:sp>
    </p:spTree>
    <p:custDataLst>
      <p:tags r:id="rId1"/>
    </p:custDataLst>
    <p:extLst>
      <p:ext uri="{BB962C8B-B14F-4D97-AF65-F5344CB8AC3E}">
        <p14:creationId xmlns:p14="http://schemas.microsoft.com/office/powerpoint/2010/main" val="110528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CC1399-4DB2-4BC9-86C7-1BF51714F99E}" type="datetime1">
              <a:rPr lang="en-GB" smtClean="0"/>
              <a:t>28/09/2019</a:t>
            </a:fld>
            <a:r>
              <a:rPr lang="en-GB"/>
              <a:t>08/04/2019</a:t>
            </a:r>
            <a:endParaRPr lang="en-GB" dirty="0"/>
          </a:p>
        </p:txBody>
      </p:sp>
      <p:pic>
        <p:nvPicPr>
          <p:cNvPr id="3" name="Picture 2"/>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0825" cy="6350000"/>
          </a:xfrm>
          <a:prstGeom prst="rect">
            <a:avLst/>
          </a:prstGeom>
        </p:spPr>
      </p:pic>
    </p:spTree>
    <p:extLst>
      <p:ext uri="{BB962C8B-B14F-4D97-AF65-F5344CB8AC3E}">
        <p14:creationId xmlns:p14="http://schemas.microsoft.com/office/powerpoint/2010/main" val="3538998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05AEA9-DA7D-4D7C-BB5A-CFD20B4E7494}" type="datetime1">
              <a:rPr lang="en-GB" smtClean="0"/>
              <a:t>28/09/2019</a:t>
            </a:fld>
            <a:r>
              <a:rPr lang="en-GB"/>
              <a:t>08/04/2019</a:t>
            </a:r>
            <a:endParaRPr lang="en-GB" dirty="0"/>
          </a:p>
        </p:txBody>
      </p:sp>
      <p:pic>
        <p:nvPicPr>
          <p:cNvPr id="3" name="Picture 2"/>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0825" cy="6350000"/>
          </a:xfrm>
          <a:prstGeom prst="rect">
            <a:avLst/>
          </a:prstGeom>
        </p:spPr>
      </p:pic>
    </p:spTree>
    <p:extLst>
      <p:ext uri="{BB962C8B-B14F-4D97-AF65-F5344CB8AC3E}">
        <p14:creationId xmlns:p14="http://schemas.microsoft.com/office/powerpoint/2010/main" val="33341737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DB102-C8B6-9A42-9C81-D3D5CF628727}"/>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0C59A144-C420-9446-A8E0-90D1E8BAAAED}"/>
              </a:ext>
            </a:extLst>
          </p:cNvPr>
          <p:cNvSpPr>
            <a:spLocks noGrp="1"/>
          </p:cNvSpPr>
          <p:nvPr>
            <p:ph idx="1"/>
          </p:nvPr>
        </p:nvSpPr>
        <p:spPr/>
        <p:txBody>
          <a:bodyPr/>
          <a:lstStyle/>
          <a:p>
            <a:pPr marL="457200" indent="-457200">
              <a:buFont typeface="Wingdings" pitchFamily="2" charset="2"/>
              <a:buChar char="ü"/>
            </a:pPr>
            <a:r>
              <a:rPr lang="en-GB" sz="2800" dirty="0"/>
              <a:t>Admin information about the course</a:t>
            </a:r>
          </a:p>
          <a:p>
            <a:pPr marL="457200" indent="-457200">
              <a:buFont typeface="Wingdings" pitchFamily="2" charset="2"/>
              <a:buChar char="ü"/>
            </a:pPr>
            <a:r>
              <a:rPr lang="en-GB" sz="2800" dirty="0"/>
              <a:t>Software Installation</a:t>
            </a:r>
          </a:p>
          <a:p>
            <a:pPr marL="457200" indent="-457200">
              <a:buFont typeface="Wingdings" pitchFamily="2" charset="2"/>
              <a:buChar char="ü"/>
            </a:pPr>
            <a:r>
              <a:rPr lang="en-GB" sz="2800" dirty="0"/>
              <a:t>Our first C program</a:t>
            </a:r>
          </a:p>
          <a:p>
            <a:pPr marL="457200" indent="-457200">
              <a:buFont typeface="Wingdings" pitchFamily="2" charset="2"/>
              <a:buChar char="Ø"/>
            </a:pPr>
            <a:r>
              <a:rPr lang="en-GB" sz="2800" dirty="0"/>
              <a:t>The C language elements introduced today</a:t>
            </a:r>
          </a:p>
          <a:p>
            <a:pPr marL="342900" indent="-342900">
              <a:buFont typeface="Arial" panose="020B0604020202020204" pitchFamily="34" charset="0"/>
              <a:buChar char="•"/>
            </a:pPr>
            <a:r>
              <a:rPr lang="en-GB" sz="2800" dirty="0"/>
              <a:t>Syntax and evaluation internally</a:t>
            </a:r>
          </a:p>
          <a:p>
            <a:pPr marL="342900" indent="-342900">
              <a:buFont typeface="Arial" panose="020B0604020202020204" pitchFamily="34" charset="0"/>
              <a:buChar char="•"/>
            </a:pPr>
            <a:r>
              <a:rPr lang="en-GB" sz="2800" dirty="0"/>
              <a:t>Abstraction and programming</a:t>
            </a:r>
          </a:p>
        </p:txBody>
      </p:sp>
      <p:sp>
        <p:nvSpPr>
          <p:cNvPr id="4" name="Date Placeholder 3">
            <a:extLst>
              <a:ext uri="{FF2B5EF4-FFF2-40B4-BE49-F238E27FC236}">
                <a16:creationId xmlns:a16="http://schemas.microsoft.com/office/drawing/2014/main" id="{95FC9542-BEDF-BD4F-9BD6-7A62CAB93C57}"/>
              </a:ext>
            </a:extLst>
          </p:cNvPr>
          <p:cNvSpPr>
            <a:spLocks noGrp="1"/>
          </p:cNvSpPr>
          <p:nvPr>
            <p:ph type="dt" sz="half" idx="10"/>
          </p:nvPr>
        </p:nvSpPr>
        <p:spPr/>
        <p:txBody>
          <a:bodyPr/>
          <a:lstStyle/>
          <a:p>
            <a:fld id="{28DD89B1-E0EE-6141-8600-8D9D86EC00AE}" type="datetime1">
              <a:rPr lang="en-GB" smtClean="0"/>
              <a:t>28/09/2019</a:t>
            </a:fld>
            <a:r>
              <a:rPr lang="en-GB"/>
              <a:t>08/04/2019</a:t>
            </a:r>
            <a:endParaRPr lang="en-GB" dirty="0"/>
          </a:p>
        </p:txBody>
      </p:sp>
      <p:sp>
        <p:nvSpPr>
          <p:cNvPr id="5" name="Slide Number Placeholder 8">
            <a:extLst>
              <a:ext uri="{FF2B5EF4-FFF2-40B4-BE49-F238E27FC236}">
                <a16:creationId xmlns:a16="http://schemas.microsoft.com/office/drawing/2014/main" id="{BF8273F0-621F-5F43-9247-5AF403256877}"/>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39</a:t>
            </a:fld>
            <a:endParaRPr lang="en-GB" dirty="0"/>
          </a:p>
        </p:txBody>
      </p:sp>
    </p:spTree>
    <p:extLst>
      <p:ext uri="{BB962C8B-B14F-4D97-AF65-F5344CB8AC3E}">
        <p14:creationId xmlns:p14="http://schemas.microsoft.com/office/powerpoint/2010/main" val="1712910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8028" y="258126"/>
            <a:ext cx="11556000" cy="752101"/>
          </a:xfrm>
        </p:spPr>
        <p:txBody>
          <a:bodyPr/>
          <a:lstStyle/>
          <a:p>
            <a:r>
              <a:rPr lang="en-GB" dirty="0"/>
              <a:t>The computer engineering study</a:t>
            </a:r>
          </a:p>
        </p:txBody>
      </p:sp>
      <p:sp>
        <p:nvSpPr>
          <p:cNvPr id="6" name="Slide Number Placeholder 8">
            <a:extLst>
              <a:ext uri="{FF2B5EF4-FFF2-40B4-BE49-F238E27FC236}">
                <a16:creationId xmlns:a16="http://schemas.microsoft.com/office/drawing/2014/main" id="{74F2B40E-329C-554E-88FA-D65CB2433AAF}"/>
              </a:ext>
            </a:extLst>
          </p:cNvPr>
          <p:cNvSpPr>
            <a:spLocks noGrp="1"/>
          </p:cNvSpPr>
          <p:nvPr>
            <p:ph type="sldNum" sz="quarter" idx="12"/>
          </p:nvPr>
        </p:nvSpPr>
        <p:spPr>
          <a:xfrm>
            <a:off x="11735992" y="6581496"/>
            <a:ext cx="504000" cy="165881"/>
          </a:xfrm>
        </p:spPr>
        <p:txBody>
          <a:bodyPr/>
          <a:lstStyle/>
          <a:p>
            <a:pPr>
              <a:defRPr/>
            </a:pPr>
            <a:fld id="{E90C1E0A-682D-40DC-B1EA-26C007FDC330}" type="slidenum">
              <a:rPr lang="en-GB" smtClean="0"/>
              <a:pPr>
                <a:defRPr/>
              </a:pPr>
              <a:t>4</a:t>
            </a:fld>
            <a:endParaRPr lang="en-GB" dirty="0"/>
          </a:p>
        </p:txBody>
      </p:sp>
      <p:sp>
        <p:nvSpPr>
          <p:cNvPr id="8" name="Rectangle 7">
            <a:extLst>
              <a:ext uri="{FF2B5EF4-FFF2-40B4-BE49-F238E27FC236}">
                <a16:creationId xmlns:a16="http://schemas.microsoft.com/office/drawing/2014/main" id="{A2F7EF22-1188-5144-B798-5C21F7ECA914}"/>
              </a:ext>
            </a:extLst>
          </p:cNvPr>
          <p:cNvSpPr/>
          <p:nvPr/>
        </p:nvSpPr>
        <p:spPr bwMode="auto">
          <a:xfrm>
            <a:off x="333772" y="1412776"/>
            <a:ext cx="2016224" cy="685770"/>
          </a:xfrm>
          <a:prstGeom prst="rect">
            <a:avLst/>
          </a:prstGeom>
          <a:solidFill>
            <a:schemeClr val="accent2"/>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da-DK" sz="1600" b="0" i="0" u="none" strike="noStrike" cap="none" normalizeH="0" baseline="0" dirty="0">
                <a:ln>
                  <a:noFill/>
                </a:ln>
                <a:solidFill>
                  <a:schemeClr val="bg1"/>
                </a:solidFill>
                <a:effectLst/>
                <a:latin typeface="AU Passata" pitchFamily="34" charset="0"/>
              </a:rPr>
              <a:t>Digitale kredsløb</a:t>
            </a:r>
          </a:p>
        </p:txBody>
      </p:sp>
      <p:sp>
        <p:nvSpPr>
          <p:cNvPr id="9" name="Rectangle 8">
            <a:extLst>
              <a:ext uri="{FF2B5EF4-FFF2-40B4-BE49-F238E27FC236}">
                <a16:creationId xmlns:a16="http://schemas.microsoft.com/office/drawing/2014/main" id="{FF453FE9-0B0F-474C-829B-785FC03827E8}"/>
              </a:ext>
            </a:extLst>
          </p:cNvPr>
          <p:cNvSpPr/>
          <p:nvPr/>
        </p:nvSpPr>
        <p:spPr bwMode="auto">
          <a:xfrm>
            <a:off x="333772" y="2360764"/>
            <a:ext cx="2016224" cy="1296144"/>
          </a:xfrm>
          <a:prstGeom prst="rect">
            <a:avLst/>
          </a:prstGeom>
          <a:solidFill>
            <a:srgbClr val="00B050"/>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da-DK" sz="1600" b="0" i="0" u="none" strike="noStrike" cap="none" normalizeH="0" baseline="0" dirty="0">
                <a:ln>
                  <a:noFill/>
                </a:ln>
                <a:solidFill>
                  <a:schemeClr val="bg1"/>
                </a:solidFill>
                <a:effectLst/>
                <a:latin typeface="AU Passata" pitchFamily="34" charset="0"/>
              </a:rPr>
              <a:t>Programmering for Computer Engineering</a:t>
            </a:r>
          </a:p>
        </p:txBody>
      </p:sp>
      <p:sp>
        <p:nvSpPr>
          <p:cNvPr id="10" name="Rectangle 9">
            <a:extLst>
              <a:ext uri="{FF2B5EF4-FFF2-40B4-BE49-F238E27FC236}">
                <a16:creationId xmlns:a16="http://schemas.microsoft.com/office/drawing/2014/main" id="{49335026-D35E-1547-9CF5-9DACD3210E2B}"/>
              </a:ext>
            </a:extLst>
          </p:cNvPr>
          <p:cNvSpPr/>
          <p:nvPr/>
        </p:nvSpPr>
        <p:spPr bwMode="auto">
          <a:xfrm>
            <a:off x="333772" y="4087469"/>
            <a:ext cx="2016224" cy="687372"/>
          </a:xfrm>
          <a:prstGeom prst="rect">
            <a:avLst/>
          </a:prstGeom>
          <a:solidFill>
            <a:schemeClr val="accent2"/>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da-DK" sz="1600" b="0" i="0" u="none" strike="noStrike" cap="none" normalizeH="0" baseline="0" dirty="0">
                <a:ln>
                  <a:noFill/>
                </a:ln>
                <a:solidFill>
                  <a:schemeClr val="bg1"/>
                </a:solidFill>
                <a:effectLst/>
                <a:latin typeface="AU Passata" pitchFamily="34" charset="0"/>
              </a:rPr>
              <a:t>Klassisk fysik</a:t>
            </a:r>
          </a:p>
        </p:txBody>
      </p:sp>
      <p:sp>
        <p:nvSpPr>
          <p:cNvPr id="11" name="Rectangle 10">
            <a:extLst>
              <a:ext uri="{FF2B5EF4-FFF2-40B4-BE49-F238E27FC236}">
                <a16:creationId xmlns:a16="http://schemas.microsoft.com/office/drawing/2014/main" id="{1CE85CD6-056E-FF43-8879-0A1244739384}"/>
              </a:ext>
            </a:extLst>
          </p:cNvPr>
          <p:cNvSpPr/>
          <p:nvPr/>
        </p:nvSpPr>
        <p:spPr bwMode="auto">
          <a:xfrm>
            <a:off x="333772" y="5085184"/>
            <a:ext cx="2016224" cy="1296144"/>
          </a:xfrm>
          <a:prstGeom prst="rect">
            <a:avLst/>
          </a:prstGeom>
          <a:solidFill>
            <a:schemeClr val="accent2"/>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da-DK" sz="1600" b="0" i="0" u="none" strike="noStrike" cap="none" normalizeH="0" baseline="0" dirty="0" err="1">
                <a:ln>
                  <a:noFill/>
                </a:ln>
                <a:solidFill>
                  <a:schemeClr val="bg1"/>
                </a:solidFill>
                <a:effectLst/>
                <a:latin typeface="AU Passata" pitchFamily="34" charset="0"/>
              </a:rPr>
              <a:t>Calculus</a:t>
            </a:r>
            <a:r>
              <a:rPr kumimoji="0" lang="da-DK" sz="1600" b="0" i="0" u="none" strike="noStrike" cap="none" normalizeH="0" baseline="0" dirty="0">
                <a:ln>
                  <a:noFill/>
                </a:ln>
                <a:solidFill>
                  <a:schemeClr val="bg1"/>
                </a:solidFill>
                <a:effectLst/>
                <a:latin typeface="AU Passata" pitchFamily="34" charset="0"/>
              </a:rPr>
              <a:t> (Beta)</a:t>
            </a:r>
          </a:p>
        </p:txBody>
      </p:sp>
      <p:sp>
        <p:nvSpPr>
          <p:cNvPr id="12" name="Rectangle 11">
            <a:extLst>
              <a:ext uri="{FF2B5EF4-FFF2-40B4-BE49-F238E27FC236}">
                <a16:creationId xmlns:a16="http://schemas.microsoft.com/office/drawing/2014/main" id="{B06F2055-FEC9-BC4B-9489-C617BFF422C8}"/>
              </a:ext>
            </a:extLst>
          </p:cNvPr>
          <p:cNvSpPr/>
          <p:nvPr/>
        </p:nvSpPr>
        <p:spPr bwMode="auto">
          <a:xfrm>
            <a:off x="3070076" y="1412776"/>
            <a:ext cx="2016224" cy="685770"/>
          </a:xfrm>
          <a:prstGeom prst="rect">
            <a:avLst/>
          </a:prstGeom>
          <a:solidFill>
            <a:srgbClr val="00B050"/>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da-DK" sz="1600" b="0" i="0" u="none" strike="noStrike" cap="none" normalizeH="0" baseline="0" dirty="0" err="1">
                <a:ln>
                  <a:noFill/>
                </a:ln>
                <a:solidFill>
                  <a:schemeClr val="bg1"/>
                </a:solidFill>
                <a:effectLst/>
                <a:latin typeface="AU Passata" pitchFamily="34" charset="0"/>
              </a:rPr>
              <a:t>Computer-teknologi</a:t>
            </a:r>
            <a:endParaRPr kumimoji="0" lang="da-DK" sz="1600" b="0" i="0" u="none" strike="noStrike" cap="none" normalizeH="0" baseline="0" dirty="0">
              <a:ln>
                <a:noFill/>
              </a:ln>
              <a:solidFill>
                <a:schemeClr val="bg1"/>
              </a:solidFill>
              <a:effectLst/>
              <a:latin typeface="AU Passata" pitchFamily="34" charset="0"/>
            </a:endParaRPr>
          </a:p>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da-DK" sz="1600" b="0" i="0" u="none" strike="noStrike" cap="none" normalizeH="0" baseline="0" dirty="0">
                <a:ln>
                  <a:noFill/>
                </a:ln>
                <a:solidFill>
                  <a:schemeClr val="bg1"/>
                </a:solidFill>
                <a:effectLst/>
                <a:latin typeface="AU Passata" pitchFamily="34" charset="0"/>
              </a:rPr>
              <a:t>projekt 1</a:t>
            </a:r>
          </a:p>
        </p:txBody>
      </p:sp>
      <p:sp>
        <p:nvSpPr>
          <p:cNvPr id="13" name="Rectangle 12">
            <a:extLst>
              <a:ext uri="{FF2B5EF4-FFF2-40B4-BE49-F238E27FC236}">
                <a16:creationId xmlns:a16="http://schemas.microsoft.com/office/drawing/2014/main" id="{27A199C6-C2DD-324D-B439-567B3DC84F4D}"/>
              </a:ext>
            </a:extLst>
          </p:cNvPr>
          <p:cNvSpPr/>
          <p:nvPr/>
        </p:nvSpPr>
        <p:spPr bwMode="auto">
          <a:xfrm>
            <a:off x="3070076" y="2348880"/>
            <a:ext cx="2016224" cy="687994"/>
          </a:xfrm>
          <a:prstGeom prst="rect">
            <a:avLst/>
          </a:prstGeom>
          <a:solidFill>
            <a:schemeClr val="accent2"/>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da-DK" sz="1600" b="0" i="0" u="none" strike="noStrike" cap="none" normalizeH="0" baseline="0" dirty="0">
                <a:ln>
                  <a:noFill/>
                </a:ln>
                <a:solidFill>
                  <a:schemeClr val="bg1"/>
                </a:solidFill>
                <a:effectLst/>
                <a:latin typeface="AU Passata" pitchFamily="34" charset="0"/>
              </a:rPr>
              <a:t>Computer arkitektur</a:t>
            </a:r>
          </a:p>
        </p:txBody>
      </p:sp>
      <p:sp>
        <p:nvSpPr>
          <p:cNvPr id="14" name="Rectangle 13">
            <a:extLst>
              <a:ext uri="{FF2B5EF4-FFF2-40B4-BE49-F238E27FC236}">
                <a16:creationId xmlns:a16="http://schemas.microsoft.com/office/drawing/2014/main" id="{EDFEEAC6-D01D-094E-BB5F-93E8AC6BD9BC}"/>
              </a:ext>
            </a:extLst>
          </p:cNvPr>
          <p:cNvSpPr/>
          <p:nvPr/>
        </p:nvSpPr>
        <p:spPr bwMode="auto">
          <a:xfrm>
            <a:off x="3070076" y="4075585"/>
            <a:ext cx="2016224" cy="687372"/>
          </a:xfrm>
          <a:prstGeom prst="rect">
            <a:avLst/>
          </a:prstGeom>
          <a:solidFill>
            <a:srgbClr val="00B050"/>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da-DK" sz="1600" b="0" i="0" u="none" strike="noStrike" cap="none" normalizeH="0" baseline="0" dirty="0">
                <a:ln>
                  <a:noFill/>
                </a:ln>
                <a:solidFill>
                  <a:schemeClr val="bg1"/>
                </a:solidFill>
                <a:effectLst/>
                <a:latin typeface="AU Passata" pitchFamily="34" charset="0"/>
              </a:rPr>
              <a:t>Diskret matematik</a:t>
            </a:r>
          </a:p>
        </p:txBody>
      </p:sp>
      <p:sp>
        <p:nvSpPr>
          <p:cNvPr id="15" name="Rectangle 14">
            <a:extLst>
              <a:ext uri="{FF2B5EF4-FFF2-40B4-BE49-F238E27FC236}">
                <a16:creationId xmlns:a16="http://schemas.microsoft.com/office/drawing/2014/main" id="{4795A2E1-5148-E34F-A832-477F0FF1C343}"/>
              </a:ext>
            </a:extLst>
          </p:cNvPr>
          <p:cNvSpPr/>
          <p:nvPr/>
        </p:nvSpPr>
        <p:spPr bwMode="auto">
          <a:xfrm>
            <a:off x="3070076" y="5073300"/>
            <a:ext cx="2016224" cy="1296144"/>
          </a:xfrm>
          <a:prstGeom prst="rect">
            <a:avLst/>
          </a:prstGeom>
          <a:solidFill>
            <a:schemeClr val="accent2"/>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da-DK" sz="1600" b="0" i="0" u="none" strike="noStrike" cap="none" normalizeH="0" baseline="0" dirty="0">
                <a:ln>
                  <a:noFill/>
                </a:ln>
                <a:solidFill>
                  <a:schemeClr val="bg1"/>
                </a:solidFill>
                <a:effectLst/>
                <a:latin typeface="AU Passata" pitchFamily="34" charset="0"/>
              </a:rPr>
              <a:t>Numerisk lineær algebra</a:t>
            </a:r>
          </a:p>
        </p:txBody>
      </p:sp>
      <p:sp>
        <p:nvSpPr>
          <p:cNvPr id="16" name="Rectangle 15">
            <a:extLst>
              <a:ext uri="{FF2B5EF4-FFF2-40B4-BE49-F238E27FC236}">
                <a16:creationId xmlns:a16="http://schemas.microsoft.com/office/drawing/2014/main" id="{FD9993D8-86D5-854D-A7E7-2C2DCCE8E69D}"/>
              </a:ext>
            </a:extLst>
          </p:cNvPr>
          <p:cNvSpPr/>
          <p:nvPr/>
        </p:nvSpPr>
        <p:spPr bwMode="auto">
          <a:xfrm>
            <a:off x="3070076" y="3212976"/>
            <a:ext cx="2016224" cy="687994"/>
          </a:xfrm>
          <a:prstGeom prst="rect">
            <a:avLst/>
          </a:prstGeom>
          <a:solidFill>
            <a:srgbClr val="00B050"/>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da-DK" sz="1600" b="0" i="0" u="none" strike="noStrike" cap="none" normalizeH="0" baseline="0" dirty="0">
                <a:ln>
                  <a:noFill/>
                </a:ln>
                <a:solidFill>
                  <a:schemeClr val="bg1"/>
                </a:solidFill>
                <a:effectLst/>
                <a:latin typeface="AU Passata" pitchFamily="34" charset="0"/>
              </a:rPr>
              <a:t>Software arkitektur</a:t>
            </a:r>
          </a:p>
        </p:txBody>
      </p:sp>
      <p:sp>
        <p:nvSpPr>
          <p:cNvPr id="17" name="Rectangle 16">
            <a:extLst>
              <a:ext uri="{FF2B5EF4-FFF2-40B4-BE49-F238E27FC236}">
                <a16:creationId xmlns:a16="http://schemas.microsoft.com/office/drawing/2014/main" id="{1BC7623F-1B38-F040-9331-8CED89825131}"/>
              </a:ext>
            </a:extLst>
          </p:cNvPr>
          <p:cNvSpPr/>
          <p:nvPr/>
        </p:nvSpPr>
        <p:spPr bwMode="auto">
          <a:xfrm>
            <a:off x="5806380" y="1412776"/>
            <a:ext cx="2016224" cy="685770"/>
          </a:xfrm>
          <a:prstGeom prst="rect">
            <a:avLst/>
          </a:prstGeom>
          <a:solidFill>
            <a:srgbClr val="00B050"/>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da-DK" sz="1600" b="0" i="0" u="none" strike="noStrike" cap="none" normalizeH="0" baseline="0" dirty="0">
                <a:ln>
                  <a:noFill/>
                </a:ln>
                <a:solidFill>
                  <a:schemeClr val="bg1"/>
                </a:solidFill>
                <a:effectLst/>
                <a:latin typeface="AU Passata" pitchFamily="34" charset="0"/>
              </a:rPr>
              <a:t>HW/SW </a:t>
            </a:r>
          </a:p>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da-DK" sz="1600" b="0" i="0" u="none" strike="noStrike" cap="none" normalizeH="0" baseline="0" dirty="0" err="1">
                <a:ln>
                  <a:noFill/>
                </a:ln>
                <a:solidFill>
                  <a:schemeClr val="bg1"/>
                </a:solidFill>
                <a:effectLst/>
                <a:latin typeface="AU Passata" pitchFamily="34" charset="0"/>
              </a:rPr>
              <a:t>co</a:t>
            </a:r>
            <a:r>
              <a:rPr kumimoji="0" lang="da-DK" sz="1600" b="0" i="0" u="none" strike="noStrike" cap="none" normalizeH="0" baseline="0" dirty="0">
                <a:ln>
                  <a:noFill/>
                </a:ln>
                <a:solidFill>
                  <a:schemeClr val="bg1"/>
                </a:solidFill>
                <a:effectLst/>
                <a:latin typeface="AU Passata" pitchFamily="34" charset="0"/>
              </a:rPr>
              <a:t>-design</a:t>
            </a:r>
          </a:p>
        </p:txBody>
      </p:sp>
      <p:sp>
        <p:nvSpPr>
          <p:cNvPr id="18" name="Rectangle 17">
            <a:extLst>
              <a:ext uri="{FF2B5EF4-FFF2-40B4-BE49-F238E27FC236}">
                <a16:creationId xmlns:a16="http://schemas.microsoft.com/office/drawing/2014/main" id="{16C9C6E5-CBDC-AC40-8753-948143AF5877}"/>
              </a:ext>
            </a:extLst>
          </p:cNvPr>
          <p:cNvSpPr/>
          <p:nvPr/>
        </p:nvSpPr>
        <p:spPr bwMode="auto">
          <a:xfrm>
            <a:off x="5806380" y="2348880"/>
            <a:ext cx="2016224" cy="687994"/>
          </a:xfrm>
          <a:prstGeom prst="rect">
            <a:avLst/>
          </a:prstGeom>
          <a:solidFill>
            <a:srgbClr val="00B050"/>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da-DK" sz="1600" b="0" i="0" u="none" strike="noStrike" cap="none" normalizeH="0" baseline="0" dirty="0">
                <a:ln>
                  <a:noFill/>
                </a:ln>
                <a:solidFill>
                  <a:schemeClr val="bg1"/>
                </a:solidFill>
                <a:effectLst/>
                <a:latin typeface="AU Passata" pitchFamily="34" charset="0"/>
              </a:rPr>
              <a:t>Distribuerede systemer</a:t>
            </a:r>
          </a:p>
        </p:txBody>
      </p:sp>
      <p:sp>
        <p:nvSpPr>
          <p:cNvPr id="19" name="Rectangle 18">
            <a:extLst>
              <a:ext uri="{FF2B5EF4-FFF2-40B4-BE49-F238E27FC236}">
                <a16:creationId xmlns:a16="http://schemas.microsoft.com/office/drawing/2014/main" id="{8348F3FD-8CD6-0349-A564-61044DC6A6C3}"/>
              </a:ext>
            </a:extLst>
          </p:cNvPr>
          <p:cNvSpPr/>
          <p:nvPr/>
        </p:nvSpPr>
        <p:spPr bwMode="auto">
          <a:xfrm>
            <a:off x="5806380" y="4075585"/>
            <a:ext cx="2016224" cy="687372"/>
          </a:xfrm>
          <a:prstGeom prst="rect">
            <a:avLst/>
          </a:prstGeom>
          <a:solidFill>
            <a:srgbClr val="00B050"/>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da-DK" sz="1600" b="0" i="0" u="none" strike="noStrike" cap="none" normalizeH="0" baseline="0" dirty="0">
                <a:ln>
                  <a:noFill/>
                </a:ln>
                <a:solidFill>
                  <a:schemeClr val="bg1"/>
                </a:solidFill>
                <a:effectLst/>
                <a:latin typeface="AU Passata" pitchFamily="34" charset="0"/>
              </a:rPr>
              <a:t>Algoritmer og datastrukturer</a:t>
            </a:r>
          </a:p>
        </p:txBody>
      </p:sp>
      <p:sp>
        <p:nvSpPr>
          <p:cNvPr id="20" name="Rectangle 19">
            <a:extLst>
              <a:ext uri="{FF2B5EF4-FFF2-40B4-BE49-F238E27FC236}">
                <a16:creationId xmlns:a16="http://schemas.microsoft.com/office/drawing/2014/main" id="{147E2C48-6EC0-B747-A644-205C43CE06A5}"/>
              </a:ext>
            </a:extLst>
          </p:cNvPr>
          <p:cNvSpPr/>
          <p:nvPr/>
        </p:nvSpPr>
        <p:spPr bwMode="auto">
          <a:xfrm>
            <a:off x="5806380" y="5073300"/>
            <a:ext cx="2016224" cy="587948"/>
          </a:xfrm>
          <a:prstGeom prst="rect">
            <a:avLst/>
          </a:prstGeom>
          <a:solidFill>
            <a:schemeClr val="accent2"/>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da-DK" sz="1600" b="0" i="0" u="none" strike="noStrike" cap="none" normalizeH="0" baseline="0" dirty="0">
                <a:ln>
                  <a:noFill/>
                </a:ln>
                <a:solidFill>
                  <a:schemeClr val="bg1"/>
                </a:solidFill>
                <a:effectLst/>
                <a:latin typeface="AU Passata" pitchFamily="34" charset="0"/>
              </a:rPr>
              <a:t>Sandsynligheds-</a:t>
            </a:r>
          </a:p>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da-DK" sz="1600" b="0" i="0" u="none" strike="noStrike" cap="none" normalizeH="0" baseline="0" dirty="0">
                <a:ln>
                  <a:noFill/>
                </a:ln>
                <a:solidFill>
                  <a:schemeClr val="bg1"/>
                </a:solidFill>
                <a:effectLst/>
                <a:latin typeface="AU Passata" pitchFamily="34" charset="0"/>
              </a:rPr>
              <a:t>teori og statistik</a:t>
            </a:r>
          </a:p>
        </p:txBody>
      </p:sp>
      <p:sp>
        <p:nvSpPr>
          <p:cNvPr id="21" name="Rectangle 20">
            <a:extLst>
              <a:ext uri="{FF2B5EF4-FFF2-40B4-BE49-F238E27FC236}">
                <a16:creationId xmlns:a16="http://schemas.microsoft.com/office/drawing/2014/main" id="{5E0FEB2D-87D4-A94F-8010-4439C2DAC436}"/>
              </a:ext>
            </a:extLst>
          </p:cNvPr>
          <p:cNvSpPr/>
          <p:nvPr/>
        </p:nvSpPr>
        <p:spPr bwMode="auto">
          <a:xfrm>
            <a:off x="5806380" y="3212976"/>
            <a:ext cx="2016224" cy="687994"/>
          </a:xfrm>
          <a:prstGeom prst="rect">
            <a:avLst/>
          </a:prstGeom>
          <a:solidFill>
            <a:srgbClr val="00B050"/>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da-DK" sz="1600" b="0" i="0" u="none" strike="noStrike" cap="none" normalizeH="0" baseline="0" dirty="0">
                <a:ln>
                  <a:noFill/>
                </a:ln>
                <a:solidFill>
                  <a:schemeClr val="bg1"/>
                </a:solidFill>
                <a:effectLst/>
                <a:latin typeface="AU Passata" pitchFamily="34" charset="0"/>
              </a:rPr>
              <a:t>Software </a:t>
            </a:r>
            <a:r>
              <a:rPr kumimoji="0" lang="da-DK" sz="1600" b="0" i="0" u="none" strike="noStrike" cap="none" normalizeH="0" baseline="0" dirty="0" err="1">
                <a:ln>
                  <a:noFill/>
                </a:ln>
                <a:solidFill>
                  <a:schemeClr val="bg1"/>
                </a:solidFill>
                <a:effectLst/>
                <a:latin typeface="AU Passata" pitchFamily="34" charset="0"/>
              </a:rPr>
              <a:t>engineering</a:t>
            </a:r>
            <a:endParaRPr kumimoji="0" lang="da-DK" sz="1600" b="0" i="0" u="none" strike="noStrike" cap="none" normalizeH="0" baseline="0" dirty="0">
              <a:ln>
                <a:noFill/>
              </a:ln>
              <a:solidFill>
                <a:schemeClr val="bg1"/>
              </a:solidFill>
              <a:effectLst/>
              <a:latin typeface="AU Passata" pitchFamily="34" charset="0"/>
            </a:endParaRPr>
          </a:p>
        </p:txBody>
      </p:sp>
      <p:sp>
        <p:nvSpPr>
          <p:cNvPr id="22" name="Rectangle 21">
            <a:extLst>
              <a:ext uri="{FF2B5EF4-FFF2-40B4-BE49-F238E27FC236}">
                <a16:creationId xmlns:a16="http://schemas.microsoft.com/office/drawing/2014/main" id="{34033321-AA64-BE40-878E-32DC23EA77F0}"/>
              </a:ext>
            </a:extLst>
          </p:cNvPr>
          <p:cNvSpPr/>
          <p:nvPr/>
        </p:nvSpPr>
        <p:spPr bwMode="auto">
          <a:xfrm>
            <a:off x="5806380" y="5793380"/>
            <a:ext cx="2016224" cy="587948"/>
          </a:xfrm>
          <a:prstGeom prst="rect">
            <a:avLst/>
          </a:prstGeom>
          <a:solidFill>
            <a:schemeClr val="accent2"/>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da-DK" sz="1600" b="0" i="0" u="none" strike="noStrike" cap="none" normalizeH="0" baseline="0" dirty="0" err="1">
                <a:ln>
                  <a:noFill/>
                </a:ln>
                <a:solidFill>
                  <a:schemeClr val="bg1"/>
                </a:solidFill>
                <a:effectLst/>
                <a:latin typeface="AU Passata" pitchFamily="34" charset="0"/>
              </a:rPr>
              <a:t>Differential</a:t>
            </a:r>
            <a:r>
              <a:rPr kumimoji="0" lang="da-DK" sz="1600" b="0" i="0" u="none" strike="noStrike" cap="none" normalizeH="0" baseline="0" dirty="0">
                <a:ln>
                  <a:noFill/>
                </a:ln>
                <a:solidFill>
                  <a:schemeClr val="bg1"/>
                </a:solidFill>
                <a:effectLst/>
                <a:latin typeface="AU Passata" pitchFamily="34" charset="0"/>
              </a:rPr>
              <a:t>-</a:t>
            </a:r>
          </a:p>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lang="da-DK" sz="1600" dirty="0">
                <a:solidFill>
                  <a:schemeClr val="bg1"/>
                </a:solidFill>
              </a:rPr>
              <a:t>ligninger</a:t>
            </a:r>
            <a:endParaRPr kumimoji="0" lang="da-DK" sz="1600" b="0" i="0" u="none" strike="noStrike" cap="none" normalizeH="0" baseline="0" dirty="0">
              <a:ln>
                <a:noFill/>
              </a:ln>
              <a:solidFill>
                <a:schemeClr val="bg1"/>
              </a:solidFill>
              <a:effectLst/>
              <a:latin typeface="AU Passata" pitchFamily="34" charset="0"/>
            </a:endParaRPr>
          </a:p>
        </p:txBody>
      </p:sp>
      <p:sp>
        <p:nvSpPr>
          <p:cNvPr id="23" name="Rectangle 22">
            <a:extLst>
              <a:ext uri="{FF2B5EF4-FFF2-40B4-BE49-F238E27FC236}">
                <a16:creationId xmlns:a16="http://schemas.microsoft.com/office/drawing/2014/main" id="{861429FC-79EC-1947-B686-FDAE55723F5C}"/>
              </a:ext>
            </a:extLst>
          </p:cNvPr>
          <p:cNvSpPr/>
          <p:nvPr/>
        </p:nvSpPr>
        <p:spPr bwMode="auto">
          <a:xfrm>
            <a:off x="8686700" y="1412776"/>
            <a:ext cx="2016224" cy="685770"/>
          </a:xfrm>
          <a:prstGeom prst="rect">
            <a:avLst/>
          </a:prstGeom>
          <a:solidFill>
            <a:srgbClr val="00B050"/>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da-DK" sz="1600" b="0" i="0" u="none" strike="noStrike" cap="none" normalizeH="0" baseline="0" dirty="0" err="1">
                <a:ln>
                  <a:noFill/>
                </a:ln>
                <a:solidFill>
                  <a:schemeClr val="bg1"/>
                </a:solidFill>
                <a:effectLst/>
                <a:latin typeface="AU Passata" pitchFamily="34" charset="0"/>
              </a:rPr>
              <a:t>Computer-teknologi</a:t>
            </a:r>
            <a:endParaRPr kumimoji="0" lang="da-DK" sz="1600" b="0" i="0" u="none" strike="noStrike" cap="none" normalizeH="0" baseline="0" dirty="0">
              <a:ln>
                <a:noFill/>
              </a:ln>
              <a:solidFill>
                <a:schemeClr val="bg1"/>
              </a:solidFill>
              <a:effectLst/>
              <a:latin typeface="AU Passata" pitchFamily="34" charset="0"/>
            </a:endParaRPr>
          </a:p>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da-DK" sz="1600" b="0" i="0" u="none" strike="noStrike" cap="none" normalizeH="0" baseline="0" dirty="0">
                <a:ln>
                  <a:noFill/>
                </a:ln>
                <a:solidFill>
                  <a:schemeClr val="bg1"/>
                </a:solidFill>
                <a:effectLst/>
                <a:latin typeface="AU Passata" pitchFamily="34" charset="0"/>
              </a:rPr>
              <a:t>projekt 2</a:t>
            </a:r>
          </a:p>
        </p:txBody>
      </p:sp>
      <p:sp>
        <p:nvSpPr>
          <p:cNvPr id="24" name="Rectangle 23">
            <a:extLst>
              <a:ext uri="{FF2B5EF4-FFF2-40B4-BE49-F238E27FC236}">
                <a16:creationId xmlns:a16="http://schemas.microsoft.com/office/drawing/2014/main" id="{AB41563C-AC42-BC4A-8D54-E41E0C84160C}"/>
              </a:ext>
            </a:extLst>
          </p:cNvPr>
          <p:cNvSpPr/>
          <p:nvPr/>
        </p:nvSpPr>
        <p:spPr bwMode="auto">
          <a:xfrm>
            <a:off x="8686700" y="2348880"/>
            <a:ext cx="2016224" cy="687994"/>
          </a:xfrm>
          <a:prstGeom prst="rect">
            <a:avLst/>
          </a:prstGeom>
          <a:solidFill>
            <a:schemeClr val="accent2"/>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da-DK" sz="1600" b="0" i="0" u="none" strike="noStrike" cap="none" normalizeH="0" baseline="0" dirty="0">
                <a:ln>
                  <a:noFill/>
                </a:ln>
                <a:solidFill>
                  <a:schemeClr val="bg1"/>
                </a:solidFill>
                <a:effectLst/>
                <a:latin typeface="AU Passata" pitchFamily="34" charset="0"/>
              </a:rPr>
              <a:t>Computer netværk</a:t>
            </a:r>
          </a:p>
        </p:txBody>
      </p:sp>
      <p:sp>
        <p:nvSpPr>
          <p:cNvPr id="25" name="Rectangle 24">
            <a:extLst>
              <a:ext uri="{FF2B5EF4-FFF2-40B4-BE49-F238E27FC236}">
                <a16:creationId xmlns:a16="http://schemas.microsoft.com/office/drawing/2014/main" id="{B5B708F6-00BB-604E-811B-5D7D709A7CA4}"/>
              </a:ext>
            </a:extLst>
          </p:cNvPr>
          <p:cNvSpPr/>
          <p:nvPr/>
        </p:nvSpPr>
        <p:spPr bwMode="auto">
          <a:xfrm>
            <a:off x="8678960" y="5682072"/>
            <a:ext cx="2016224" cy="687372"/>
          </a:xfrm>
          <a:prstGeom prst="rect">
            <a:avLst/>
          </a:prstGeom>
          <a:solidFill>
            <a:schemeClr val="accent2"/>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da-DK" sz="1600" b="0" i="0" u="none" strike="noStrike" cap="none" normalizeH="0" baseline="0" dirty="0">
                <a:ln>
                  <a:noFill/>
                </a:ln>
                <a:solidFill>
                  <a:schemeClr val="bg1"/>
                </a:solidFill>
                <a:effectLst/>
                <a:latin typeface="AU Passata" pitchFamily="34" charset="0"/>
              </a:rPr>
              <a:t>Diskrete signaler og lineære systemer</a:t>
            </a:r>
          </a:p>
        </p:txBody>
      </p:sp>
      <p:sp>
        <p:nvSpPr>
          <p:cNvPr id="26" name="Rectangle 25">
            <a:extLst>
              <a:ext uri="{FF2B5EF4-FFF2-40B4-BE49-F238E27FC236}">
                <a16:creationId xmlns:a16="http://schemas.microsoft.com/office/drawing/2014/main" id="{2DD35EDC-6B89-4948-BB9B-5AE75DF942F3}"/>
              </a:ext>
            </a:extLst>
          </p:cNvPr>
          <p:cNvSpPr/>
          <p:nvPr/>
        </p:nvSpPr>
        <p:spPr bwMode="auto">
          <a:xfrm>
            <a:off x="8678960" y="4142883"/>
            <a:ext cx="2016224" cy="1296144"/>
          </a:xfrm>
          <a:prstGeom prst="rect">
            <a:avLst/>
          </a:prstGeom>
          <a:solidFill>
            <a:srgbClr val="00B050"/>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da-DK" sz="1600" b="0" i="0" u="none" strike="noStrike" cap="none" normalizeH="0" baseline="0" dirty="0">
                <a:ln>
                  <a:noFill/>
                </a:ln>
                <a:solidFill>
                  <a:schemeClr val="bg1"/>
                </a:solidFill>
                <a:effectLst/>
                <a:latin typeface="AU Passata" pitchFamily="34" charset="0"/>
              </a:rPr>
              <a:t>Programmering og modellering</a:t>
            </a:r>
          </a:p>
        </p:txBody>
      </p:sp>
      <p:sp>
        <p:nvSpPr>
          <p:cNvPr id="27" name="Rectangle 26">
            <a:extLst>
              <a:ext uri="{FF2B5EF4-FFF2-40B4-BE49-F238E27FC236}">
                <a16:creationId xmlns:a16="http://schemas.microsoft.com/office/drawing/2014/main" id="{12F8F424-768B-E746-A482-DD654F371981}"/>
              </a:ext>
            </a:extLst>
          </p:cNvPr>
          <p:cNvSpPr/>
          <p:nvPr/>
        </p:nvSpPr>
        <p:spPr bwMode="auto">
          <a:xfrm>
            <a:off x="8686700" y="3212976"/>
            <a:ext cx="2016224" cy="687994"/>
          </a:xfrm>
          <a:prstGeom prst="rect">
            <a:avLst/>
          </a:prstGeom>
          <a:solidFill>
            <a:schemeClr val="accent2"/>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da-DK" sz="1600" b="0" i="0" u="none" strike="noStrike" cap="none" normalizeH="0" baseline="0" dirty="0">
                <a:ln>
                  <a:noFill/>
                </a:ln>
                <a:solidFill>
                  <a:schemeClr val="bg1"/>
                </a:solidFill>
                <a:effectLst/>
                <a:latin typeface="AU Passata" pitchFamily="34" charset="0"/>
              </a:rPr>
              <a:t>Regulering</a:t>
            </a:r>
          </a:p>
        </p:txBody>
      </p:sp>
      <p:cxnSp>
        <p:nvCxnSpPr>
          <p:cNvPr id="29" name="Straight Arrow Connector 28">
            <a:extLst>
              <a:ext uri="{FF2B5EF4-FFF2-40B4-BE49-F238E27FC236}">
                <a16:creationId xmlns:a16="http://schemas.microsoft.com/office/drawing/2014/main" id="{ADAF132A-66E2-E449-964A-DB0A9A4BD455}"/>
              </a:ext>
            </a:extLst>
          </p:cNvPr>
          <p:cNvCxnSpPr>
            <a:stCxn id="9" idx="3"/>
            <a:endCxn id="12" idx="1"/>
          </p:cNvCxnSpPr>
          <p:nvPr/>
        </p:nvCxnSpPr>
        <p:spPr bwMode="auto">
          <a:xfrm flipV="1">
            <a:off x="2349996" y="1755661"/>
            <a:ext cx="720080" cy="1253175"/>
          </a:xfrm>
          <a:prstGeom prst="straightConnector1">
            <a:avLst/>
          </a:prstGeom>
          <a:solidFill>
            <a:schemeClr val="accent2"/>
          </a:solidFill>
          <a:ln w="12700" cap="flat" cmpd="sng" algn="ctr">
            <a:solidFill>
              <a:srgbClr val="FF0000"/>
            </a:solidFill>
            <a:prstDash val="solid"/>
            <a:round/>
            <a:headEnd type="none" w="med" len="med"/>
            <a:tailEnd type="triangle"/>
          </a:ln>
          <a:effectLst/>
        </p:spPr>
      </p:cxnSp>
      <p:cxnSp>
        <p:nvCxnSpPr>
          <p:cNvPr id="30" name="Straight Arrow Connector 29">
            <a:extLst>
              <a:ext uri="{FF2B5EF4-FFF2-40B4-BE49-F238E27FC236}">
                <a16:creationId xmlns:a16="http://schemas.microsoft.com/office/drawing/2014/main" id="{DF2DA549-F747-6049-B133-FA8F1BE1DFF6}"/>
              </a:ext>
            </a:extLst>
          </p:cNvPr>
          <p:cNvCxnSpPr>
            <a:cxnSpLocks/>
            <a:stCxn id="9" idx="3"/>
            <a:endCxn id="16" idx="1"/>
          </p:cNvCxnSpPr>
          <p:nvPr/>
        </p:nvCxnSpPr>
        <p:spPr bwMode="auto">
          <a:xfrm>
            <a:off x="2349996" y="3008836"/>
            <a:ext cx="720080" cy="548137"/>
          </a:xfrm>
          <a:prstGeom prst="straightConnector1">
            <a:avLst/>
          </a:prstGeom>
          <a:solidFill>
            <a:schemeClr val="accent2"/>
          </a:solidFill>
          <a:ln w="12700" cap="flat" cmpd="sng" algn="ctr">
            <a:solidFill>
              <a:srgbClr val="FF0000"/>
            </a:solidFill>
            <a:prstDash val="solid"/>
            <a:round/>
            <a:headEnd type="none" w="med" len="med"/>
            <a:tailEnd type="triangle"/>
          </a:ln>
          <a:effectLst/>
        </p:spPr>
      </p:cxnSp>
      <p:cxnSp>
        <p:nvCxnSpPr>
          <p:cNvPr id="33" name="Straight Arrow Connector 32">
            <a:extLst>
              <a:ext uri="{FF2B5EF4-FFF2-40B4-BE49-F238E27FC236}">
                <a16:creationId xmlns:a16="http://schemas.microsoft.com/office/drawing/2014/main" id="{2D95C09A-2ED9-704C-95BA-3E311E3666CB}"/>
              </a:ext>
            </a:extLst>
          </p:cNvPr>
          <p:cNvCxnSpPr>
            <a:cxnSpLocks/>
            <a:stCxn id="9" idx="3"/>
            <a:endCxn id="14" idx="1"/>
          </p:cNvCxnSpPr>
          <p:nvPr/>
        </p:nvCxnSpPr>
        <p:spPr bwMode="auto">
          <a:xfrm>
            <a:off x="2349996" y="3008836"/>
            <a:ext cx="720080" cy="1410435"/>
          </a:xfrm>
          <a:prstGeom prst="straightConnector1">
            <a:avLst/>
          </a:prstGeom>
          <a:solidFill>
            <a:schemeClr val="accent2"/>
          </a:solidFill>
          <a:ln w="12700" cap="flat" cmpd="sng" algn="ctr">
            <a:solidFill>
              <a:srgbClr val="FF0000"/>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4F49D3FE-097E-9345-81B6-C119408E6D6C}"/>
              </a:ext>
            </a:extLst>
          </p:cNvPr>
          <p:cNvCxnSpPr>
            <a:cxnSpLocks/>
            <a:stCxn id="11" idx="3"/>
            <a:endCxn id="14" idx="1"/>
          </p:cNvCxnSpPr>
          <p:nvPr/>
        </p:nvCxnSpPr>
        <p:spPr bwMode="auto">
          <a:xfrm flipV="1">
            <a:off x="2349996" y="4419271"/>
            <a:ext cx="720080" cy="1313985"/>
          </a:xfrm>
          <a:prstGeom prst="straightConnector1">
            <a:avLst/>
          </a:prstGeom>
          <a:solidFill>
            <a:schemeClr val="accent2"/>
          </a:solidFill>
          <a:ln w="12700" cap="flat" cmpd="sng" algn="ctr">
            <a:solidFill>
              <a:srgbClr val="FF0000"/>
            </a:solidFill>
            <a:prstDash val="solid"/>
            <a:round/>
            <a:headEnd type="none" w="med" len="med"/>
            <a:tailEnd type="triangle"/>
          </a:ln>
          <a:effectLst/>
        </p:spPr>
      </p:cxnSp>
      <p:cxnSp>
        <p:nvCxnSpPr>
          <p:cNvPr id="39" name="Straight Arrow Connector 38">
            <a:extLst>
              <a:ext uri="{FF2B5EF4-FFF2-40B4-BE49-F238E27FC236}">
                <a16:creationId xmlns:a16="http://schemas.microsoft.com/office/drawing/2014/main" id="{F2CC565D-5515-EF43-928A-6FE9D62D4813}"/>
              </a:ext>
            </a:extLst>
          </p:cNvPr>
          <p:cNvCxnSpPr>
            <a:cxnSpLocks/>
            <a:stCxn id="8" idx="3"/>
            <a:endCxn id="12" idx="1"/>
          </p:cNvCxnSpPr>
          <p:nvPr/>
        </p:nvCxnSpPr>
        <p:spPr bwMode="auto">
          <a:xfrm>
            <a:off x="2349996" y="1755661"/>
            <a:ext cx="720080" cy="0"/>
          </a:xfrm>
          <a:prstGeom prst="straightConnector1">
            <a:avLst/>
          </a:prstGeom>
          <a:solidFill>
            <a:schemeClr val="accent2"/>
          </a:solidFill>
          <a:ln w="12700" cap="flat" cmpd="sng" algn="ctr">
            <a:solidFill>
              <a:srgbClr val="FF0000"/>
            </a:solidFill>
            <a:prstDash val="solid"/>
            <a:round/>
            <a:headEnd type="none" w="med" len="med"/>
            <a:tailEnd type="triangle"/>
          </a:ln>
          <a:effectLst/>
        </p:spPr>
      </p:cxnSp>
      <p:cxnSp>
        <p:nvCxnSpPr>
          <p:cNvPr id="42" name="Straight Arrow Connector 41">
            <a:extLst>
              <a:ext uri="{FF2B5EF4-FFF2-40B4-BE49-F238E27FC236}">
                <a16:creationId xmlns:a16="http://schemas.microsoft.com/office/drawing/2014/main" id="{667A02CB-1381-7042-8034-D84C8D9D298C}"/>
              </a:ext>
            </a:extLst>
          </p:cNvPr>
          <p:cNvCxnSpPr>
            <a:cxnSpLocks/>
            <a:stCxn id="12" idx="3"/>
            <a:endCxn id="17" idx="1"/>
          </p:cNvCxnSpPr>
          <p:nvPr/>
        </p:nvCxnSpPr>
        <p:spPr bwMode="auto">
          <a:xfrm>
            <a:off x="5086300" y="1755661"/>
            <a:ext cx="720080" cy="0"/>
          </a:xfrm>
          <a:prstGeom prst="straightConnector1">
            <a:avLst/>
          </a:prstGeom>
          <a:solidFill>
            <a:schemeClr val="accent2"/>
          </a:solidFill>
          <a:ln w="12700" cap="flat" cmpd="sng" algn="ctr">
            <a:solidFill>
              <a:srgbClr val="FF0000"/>
            </a:solidFill>
            <a:prstDash val="solid"/>
            <a:round/>
            <a:headEnd type="none" w="med" len="med"/>
            <a:tailEnd type="triangle"/>
          </a:ln>
          <a:effectLst/>
        </p:spPr>
      </p:cxnSp>
      <p:cxnSp>
        <p:nvCxnSpPr>
          <p:cNvPr id="45" name="Straight Arrow Connector 44">
            <a:extLst>
              <a:ext uri="{FF2B5EF4-FFF2-40B4-BE49-F238E27FC236}">
                <a16:creationId xmlns:a16="http://schemas.microsoft.com/office/drawing/2014/main" id="{802C6BB3-6CD4-1844-900C-63AFE3073777}"/>
              </a:ext>
            </a:extLst>
          </p:cNvPr>
          <p:cNvCxnSpPr>
            <a:cxnSpLocks/>
            <a:stCxn id="16" idx="3"/>
            <a:endCxn id="17" idx="1"/>
          </p:cNvCxnSpPr>
          <p:nvPr/>
        </p:nvCxnSpPr>
        <p:spPr bwMode="auto">
          <a:xfrm flipV="1">
            <a:off x="5086300" y="1755661"/>
            <a:ext cx="720080" cy="1801312"/>
          </a:xfrm>
          <a:prstGeom prst="straightConnector1">
            <a:avLst/>
          </a:prstGeom>
          <a:solidFill>
            <a:schemeClr val="accent2"/>
          </a:solidFill>
          <a:ln w="12700" cap="flat" cmpd="sng" algn="ctr">
            <a:solidFill>
              <a:srgbClr val="FF0000"/>
            </a:solidFill>
            <a:prstDash val="solid"/>
            <a:round/>
            <a:headEnd type="none" w="med" len="med"/>
            <a:tailEnd type="triangle"/>
          </a:ln>
          <a:effectLst/>
        </p:spPr>
      </p:cxnSp>
      <p:cxnSp>
        <p:nvCxnSpPr>
          <p:cNvPr id="48" name="Straight Arrow Connector 47">
            <a:extLst>
              <a:ext uri="{FF2B5EF4-FFF2-40B4-BE49-F238E27FC236}">
                <a16:creationId xmlns:a16="http://schemas.microsoft.com/office/drawing/2014/main" id="{3EA9DD15-F4DD-0848-B24E-16F1D1CF6E10}"/>
              </a:ext>
            </a:extLst>
          </p:cNvPr>
          <p:cNvCxnSpPr>
            <a:cxnSpLocks/>
            <a:endCxn id="21" idx="1"/>
          </p:cNvCxnSpPr>
          <p:nvPr/>
        </p:nvCxnSpPr>
        <p:spPr bwMode="auto">
          <a:xfrm>
            <a:off x="5086300" y="3556973"/>
            <a:ext cx="720080" cy="0"/>
          </a:xfrm>
          <a:prstGeom prst="straightConnector1">
            <a:avLst/>
          </a:prstGeom>
          <a:solidFill>
            <a:schemeClr val="accent2"/>
          </a:solidFill>
          <a:ln w="12700" cap="flat" cmpd="sng" algn="ctr">
            <a:solidFill>
              <a:srgbClr val="FF0000"/>
            </a:solidFill>
            <a:prstDash val="solid"/>
            <a:round/>
            <a:headEnd type="none" w="med" len="med"/>
            <a:tailEnd type="triangle"/>
          </a:ln>
          <a:effectLst/>
        </p:spPr>
      </p:cxnSp>
      <p:cxnSp>
        <p:nvCxnSpPr>
          <p:cNvPr id="51" name="Straight Arrow Connector 50">
            <a:extLst>
              <a:ext uri="{FF2B5EF4-FFF2-40B4-BE49-F238E27FC236}">
                <a16:creationId xmlns:a16="http://schemas.microsoft.com/office/drawing/2014/main" id="{BBF5EF16-5A3C-504C-AE22-298AEDC1FE76}"/>
              </a:ext>
            </a:extLst>
          </p:cNvPr>
          <p:cNvCxnSpPr>
            <a:cxnSpLocks/>
            <a:stCxn id="14" idx="3"/>
            <a:endCxn id="19" idx="1"/>
          </p:cNvCxnSpPr>
          <p:nvPr/>
        </p:nvCxnSpPr>
        <p:spPr bwMode="auto">
          <a:xfrm>
            <a:off x="5086300" y="4419271"/>
            <a:ext cx="720080" cy="0"/>
          </a:xfrm>
          <a:prstGeom prst="straightConnector1">
            <a:avLst/>
          </a:prstGeom>
          <a:solidFill>
            <a:schemeClr val="accent2"/>
          </a:solidFill>
          <a:ln w="12700" cap="flat" cmpd="sng" algn="ctr">
            <a:solidFill>
              <a:srgbClr val="FF0000"/>
            </a:solidFill>
            <a:prstDash val="solid"/>
            <a:round/>
            <a:headEnd type="none" w="med" len="med"/>
            <a:tailEnd type="triangle"/>
          </a:ln>
          <a:effectLst/>
        </p:spPr>
      </p:cxnSp>
      <p:cxnSp>
        <p:nvCxnSpPr>
          <p:cNvPr id="54" name="Straight Arrow Connector 53">
            <a:extLst>
              <a:ext uri="{FF2B5EF4-FFF2-40B4-BE49-F238E27FC236}">
                <a16:creationId xmlns:a16="http://schemas.microsoft.com/office/drawing/2014/main" id="{A6243A8A-BF51-F843-9D0E-A7EA9FD6985A}"/>
              </a:ext>
            </a:extLst>
          </p:cNvPr>
          <p:cNvCxnSpPr>
            <a:cxnSpLocks/>
            <a:stCxn id="16" idx="3"/>
            <a:endCxn id="18" idx="1"/>
          </p:cNvCxnSpPr>
          <p:nvPr/>
        </p:nvCxnSpPr>
        <p:spPr bwMode="auto">
          <a:xfrm flipV="1">
            <a:off x="5086300" y="2692877"/>
            <a:ext cx="720080" cy="864096"/>
          </a:xfrm>
          <a:prstGeom prst="straightConnector1">
            <a:avLst/>
          </a:prstGeom>
          <a:solidFill>
            <a:schemeClr val="accent2"/>
          </a:solidFill>
          <a:ln w="12700" cap="flat" cmpd="sng" algn="ctr">
            <a:solidFill>
              <a:srgbClr val="FF0000"/>
            </a:solidFill>
            <a:prstDash val="solid"/>
            <a:round/>
            <a:headEnd type="none" w="med" len="med"/>
            <a:tailEnd type="triangle"/>
          </a:ln>
          <a:effectLst/>
        </p:spPr>
      </p:cxnSp>
      <p:cxnSp>
        <p:nvCxnSpPr>
          <p:cNvPr id="57" name="Straight Arrow Connector 56">
            <a:extLst>
              <a:ext uri="{FF2B5EF4-FFF2-40B4-BE49-F238E27FC236}">
                <a16:creationId xmlns:a16="http://schemas.microsoft.com/office/drawing/2014/main" id="{8F750472-86F4-4048-8E35-568BD9CBA945}"/>
              </a:ext>
            </a:extLst>
          </p:cNvPr>
          <p:cNvCxnSpPr>
            <a:cxnSpLocks/>
            <a:stCxn id="17" idx="3"/>
            <a:endCxn id="23" idx="1"/>
          </p:cNvCxnSpPr>
          <p:nvPr/>
        </p:nvCxnSpPr>
        <p:spPr bwMode="auto">
          <a:xfrm>
            <a:off x="7822604" y="1755661"/>
            <a:ext cx="864096" cy="0"/>
          </a:xfrm>
          <a:prstGeom prst="straightConnector1">
            <a:avLst/>
          </a:prstGeom>
          <a:solidFill>
            <a:schemeClr val="accent2"/>
          </a:solidFill>
          <a:ln w="12700" cap="flat" cmpd="sng" algn="ctr">
            <a:solidFill>
              <a:srgbClr val="FF0000"/>
            </a:solidFill>
            <a:prstDash val="solid"/>
            <a:round/>
            <a:headEnd type="none" w="med" len="med"/>
            <a:tailEnd type="triangle"/>
          </a:ln>
          <a:effectLst/>
        </p:spPr>
      </p:cxnSp>
      <p:cxnSp>
        <p:nvCxnSpPr>
          <p:cNvPr id="61" name="Curved Connector 60">
            <a:extLst>
              <a:ext uri="{FF2B5EF4-FFF2-40B4-BE49-F238E27FC236}">
                <a16:creationId xmlns:a16="http://schemas.microsoft.com/office/drawing/2014/main" id="{5A808B53-BE7F-BE48-9AED-1C6BC3B26AE1}"/>
              </a:ext>
            </a:extLst>
          </p:cNvPr>
          <p:cNvCxnSpPr>
            <a:cxnSpLocks/>
            <a:stCxn id="12" idx="0"/>
            <a:endCxn id="23" idx="0"/>
          </p:cNvCxnSpPr>
          <p:nvPr/>
        </p:nvCxnSpPr>
        <p:spPr bwMode="auto">
          <a:xfrm rot="5400000" flipH="1" flipV="1">
            <a:off x="6886500" y="-1395536"/>
            <a:ext cx="12700" cy="5616624"/>
          </a:xfrm>
          <a:prstGeom prst="curvedConnector3">
            <a:avLst>
              <a:gd name="adj1" fmla="val 2900000"/>
            </a:avLst>
          </a:prstGeom>
          <a:solidFill>
            <a:schemeClr val="accent2"/>
          </a:solidFill>
          <a:ln w="12700" cap="flat" cmpd="sng" algn="ctr">
            <a:solidFill>
              <a:srgbClr val="FF0000"/>
            </a:solidFill>
            <a:prstDash val="solid"/>
            <a:round/>
            <a:headEnd type="none" w="med" len="med"/>
            <a:tailEnd type="triangle"/>
          </a:ln>
          <a:effectLst/>
        </p:spPr>
      </p:cxnSp>
      <p:sp>
        <p:nvSpPr>
          <p:cNvPr id="64" name="Up Arrow 63">
            <a:extLst>
              <a:ext uri="{FF2B5EF4-FFF2-40B4-BE49-F238E27FC236}">
                <a16:creationId xmlns:a16="http://schemas.microsoft.com/office/drawing/2014/main" id="{7BBB8B04-4AE3-7D4B-A811-BD39753DBA6A}"/>
              </a:ext>
            </a:extLst>
          </p:cNvPr>
          <p:cNvSpPr/>
          <p:nvPr/>
        </p:nvSpPr>
        <p:spPr bwMode="auto">
          <a:xfrm>
            <a:off x="3649315" y="2098546"/>
            <a:ext cx="857746" cy="204025"/>
          </a:xfrm>
          <a:prstGeom prst="upArrow">
            <a:avLst/>
          </a:prstGeom>
          <a:solidFill>
            <a:srgbClr val="FF0000"/>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65" name="Up Arrow 64">
            <a:extLst>
              <a:ext uri="{FF2B5EF4-FFF2-40B4-BE49-F238E27FC236}">
                <a16:creationId xmlns:a16="http://schemas.microsoft.com/office/drawing/2014/main" id="{DF21F58A-CBE6-F84C-AD0E-CE3B7C5AA8AC}"/>
              </a:ext>
            </a:extLst>
          </p:cNvPr>
          <p:cNvSpPr/>
          <p:nvPr/>
        </p:nvSpPr>
        <p:spPr bwMode="auto">
          <a:xfrm>
            <a:off x="9272289" y="2099070"/>
            <a:ext cx="857746" cy="204025"/>
          </a:xfrm>
          <a:prstGeom prst="upArrow">
            <a:avLst/>
          </a:prstGeom>
          <a:solidFill>
            <a:srgbClr val="FF0000"/>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cxnSp>
        <p:nvCxnSpPr>
          <p:cNvPr id="66" name="Curved Connector 65">
            <a:extLst>
              <a:ext uri="{FF2B5EF4-FFF2-40B4-BE49-F238E27FC236}">
                <a16:creationId xmlns:a16="http://schemas.microsoft.com/office/drawing/2014/main" id="{934B14DE-4329-874E-96C0-AD44A7E441CD}"/>
              </a:ext>
            </a:extLst>
          </p:cNvPr>
          <p:cNvCxnSpPr>
            <a:cxnSpLocks/>
            <a:stCxn id="10" idx="3"/>
            <a:endCxn id="26" idx="1"/>
          </p:cNvCxnSpPr>
          <p:nvPr/>
        </p:nvCxnSpPr>
        <p:spPr bwMode="auto">
          <a:xfrm>
            <a:off x="2349996" y="4431155"/>
            <a:ext cx="6328964" cy="359800"/>
          </a:xfrm>
          <a:prstGeom prst="curvedConnector3">
            <a:avLst>
              <a:gd name="adj1" fmla="val 3245"/>
            </a:avLst>
          </a:prstGeom>
          <a:solidFill>
            <a:schemeClr val="accent2"/>
          </a:solidFill>
          <a:ln w="12700" cap="flat" cmpd="sng" algn="ctr">
            <a:solidFill>
              <a:srgbClr val="FF0000"/>
            </a:solidFill>
            <a:prstDash val="solid"/>
            <a:round/>
            <a:headEnd type="none" w="med" len="med"/>
            <a:tailEnd type="triangle"/>
          </a:ln>
          <a:effectLst/>
        </p:spPr>
      </p:cxnSp>
      <p:cxnSp>
        <p:nvCxnSpPr>
          <p:cNvPr id="78" name="Curved Connector 77">
            <a:extLst>
              <a:ext uri="{FF2B5EF4-FFF2-40B4-BE49-F238E27FC236}">
                <a16:creationId xmlns:a16="http://schemas.microsoft.com/office/drawing/2014/main" id="{E2B71E86-899F-0C42-ABF8-7959AFD75090}"/>
              </a:ext>
            </a:extLst>
          </p:cNvPr>
          <p:cNvCxnSpPr>
            <a:cxnSpLocks/>
            <a:stCxn id="15" idx="0"/>
            <a:endCxn id="26" idx="1"/>
          </p:cNvCxnSpPr>
          <p:nvPr/>
        </p:nvCxnSpPr>
        <p:spPr bwMode="auto">
          <a:xfrm rot="5400000" flipH="1" flipV="1">
            <a:off x="6237402" y="2631742"/>
            <a:ext cx="282345" cy="4600772"/>
          </a:xfrm>
          <a:prstGeom prst="curvedConnector2">
            <a:avLst/>
          </a:prstGeom>
          <a:solidFill>
            <a:schemeClr val="accent2"/>
          </a:solidFill>
          <a:ln w="12700" cap="flat" cmpd="sng" algn="ctr">
            <a:solidFill>
              <a:srgbClr val="FF0000"/>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A5128A06-88AA-D94A-A5C9-5642C3452559}"/>
              </a:ext>
            </a:extLst>
          </p:cNvPr>
          <p:cNvCxnSpPr>
            <a:cxnSpLocks/>
            <a:stCxn id="22" idx="3"/>
            <a:endCxn id="26" idx="1"/>
          </p:cNvCxnSpPr>
          <p:nvPr/>
        </p:nvCxnSpPr>
        <p:spPr bwMode="auto">
          <a:xfrm flipV="1">
            <a:off x="7822604" y="4790955"/>
            <a:ext cx="856356" cy="1296399"/>
          </a:xfrm>
          <a:prstGeom prst="straightConnector1">
            <a:avLst/>
          </a:prstGeom>
          <a:solidFill>
            <a:schemeClr val="accent2"/>
          </a:solidFill>
          <a:ln w="12700" cap="flat" cmpd="sng" algn="ctr">
            <a:solidFill>
              <a:srgbClr val="FF0000"/>
            </a:solidFill>
            <a:prstDash val="solid"/>
            <a:round/>
            <a:headEnd type="none" w="med" len="med"/>
            <a:tailEnd type="triangle"/>
          </a:ln>
          <a:effectLst/>
        </p:spPr>
      </p:cxnSp>
      <p:cxnSp>
        <p:nvCxnSpPr>
          <p:cNvPr id="84" name="Straight Arrow Connector 83">
            <a:extLst>
              <a:ext uri="{FF2B5EF4-FFF2-40B4-BE49-F238E27FC236}">
                <a16:creationId xmlns:a16="http://schemas.microsoft.com/office/drawing/2014/main" id="{083588BC-A3AB-0A40-8212-78846192F017}"/>
              </a:ext>
            </a:extLst>
          </p:cNvPr>
          <p:cNvCxnSpPr>
            <a:cxnSpLocks/>
            <a:stCxn id="20" idx="3"/>
            <a:endCxn id="26" idx="1"/>
          </p:cNvCxnSpPr>
          <p:nvPr/>
        </p:nvCxnSpPr>
        <p:spPr bwMode="auto">
          <a:xfrm flipV="1">
            <a:off x="7822604" y="4790955"/>
            <a:ext cx="856356" cy="576319"/>
          </a:xfrm>
          <a:prstGeom prst="straightConnector1">
            <a:avLst/>
          </a:prstGeom>
          <a:solidFill>
            <a:schemeClr val="accent2"/>
          </a:solidFill>
          <a:ln w="12700" cap="flat" cmpd="sng" algn="ctr">
            <a:solidFill>
              <a:srgbClr val="FF0000"/>
            </a:solidFill>
            <a:prstDash val="solid"/>
            <a:round/>
            <a:headEnd type="none" w="med" len="med"/>
            <a:tailEnd type="triangle"/>
          </a:ln>
          <a:effectLst/>
        </p:spPr>
      </p:cxnSp>
      <p:cxnSp>
        <p:nvCxnSpPr>
          <p:cNvPr id="87" name="Straight Arrow Connector 86">
            <a:extLst>
              <a:ext uri="{FF2B5EF4-FFF2-40B4-BE49-F238E27FC236}">
                <a16:creationId xmlns:a16="http://schemas.microsoft.com/office/drawing/2014/main" id="{1F4A16C1-89C7-E94E-8A45-10DF48C0191A}"/>
              </a:ext>
            </a:extLst>
          </p:cNvPr>
          <p:cNvCxnSpPr>
            <a:cxnSpLocks/>
            <a:stCxn id="19" idx="3"/>
            <a:endCxn id="26" idx="1"/>
          </p:cNvCxnSpPr>
          <p:nvPr/>
        </p:nvCxnSpPr>
        <p:spPr bwMode="auto">
          <a:xfrm>
            <a:off x="7822604" y="4419271"/>
            <a:ext cx="856356" cy="371684"/>
          </a:xfrm>
          <a:prstGeom prst="straightConnector1">
            <a:avLst/>
          </a:prstGeom>
          <a:solidFill>
            <a:schemeClr val="accent2"/>
          </a:solidFill>
          <a:ln w="12700" cap="flat" cmpd="sng" algn="ctr">
            <a:solidFill>
              <a:srgbClr val="FF0000"/>
            </a:solidFill>
            <a:prstDash val="solid"/>
            <a:round/>
            <a:headEnd type="none" w="med" len="med"/>
            <a:tailEnd type="triangle"/>
          </a:ln>
          <a:effectLst/>
        </p:spPr>
      </p:cxnSp>
      <p:cxnSp>
        <p:nvCxnSpPr>
          <p:cNvPr id="90" name="Straight Arrow Connector 89">
            <a:extLst>
              <a:ext uri="{FF2B5EF4-FFF2-40B4-BE49-F238E27FC236}">
                <a16:creationId xmlns:a16="http://schemas.microsoft.com/office/drawing/2014/main" id="{C926AFEE-418A-1040-9DB0-66638D047C83}"/>
              </a:ext>
            </a:extLst>
          </p:cNvPr>
          <p:cNvCxnSpPr>
            <a:cxnSpLocks/>
            <a:stCxn id="21" idx="3"/>
            <a:endCxn id="26" idx="1"/>
          </p:cNvCxnSpPr>
          <p:nvPr/>
        </p:nvCxnSpPr>
        <p:spPr bwMode="auto">
          <a:xfrm>
            <a:off x="7822604" y="3556973"/>
            <a:ext cx="856356" cy="1233982"/>
          </a:xfrm>
          <a:prstGeom prst="straightConnector1">
            <a:avLst/>
          </a:prstGeom>
          <a:solidFill>
            <a:schemeClr val="accent2"/>
          </a:solidFill>
          <a:ln w="12700" cap="flat" cmpd="sng" algn="ctr">
            <a:solidFill>
              <a:srgbClr val="FF0000"/>
            </a:solidFill>
            <a:prstDash val="solid"/>
            <a:round/>
            <a:headEnd type="none" w="med" len="med"/>
            <a:tailEnd type="triangle"/>
          </a:ln>
          <a:effectLst/>
        </p:spPr>
      </p:cxnSp>
      <p:cxnSp>
        <p:nvCxnSpPr>
          <p:cNvPr id="93" name="Straight Arrow Connector 92">
            <a:extLst>
              <a:ext uri="{FF2B5EF4-FFF2-40B4-BE49-F238E27FC236}">
                <a16:creationId xmlns:a16="http://schemas.microsoft.com/office/drawing/2014/main" id="{7679B49E-7C0E-1F47-BA7E-7BDCCF19A5A5}"/>
              </a:ext>
            </a:extLst>
          </p:cNvPr>
          <p:cNvCxnSpPr>
            <a:cxnSpLocks/>
            <a:stCxn id="21" idx="3"/>
            <a:endCxn id="23" idx="1"/>
          </p:cNvCxnSpPr>
          <p:nvPr/>
        </p:nvCxnSpPr>
        <p:spPr bwMode="auto">
          <a:xfrm flipV="1">
            <a:off x="7822604" y="1755661"/>
            <a:ext cx="864096" cy="1801312"/>
          </a:xfrm>
          <a:prstGeom prst="straightConnector1">
            <a:avLst/>
          </a:prstGeom>
          <a:solidFill>
            <a:schemeClr val="accent2"/>
          </a:solidFill>
          <a:ln w="12700" cap="flat" cmpd="sng" algn="ctr">
            <a:solidFill>
              <a:srgbClr val="FF0000"/>
            </a:solidFill>
            <a:prstDash val="solid"/>
            <a:round/>
            <a:headEnd type="none" w="med" len="med"/>
            <a:tailEnd type="triangle"/>
          </a:ln>
          <a:effectLst/>
        </p:spPr>
      </p:cxnSp>
      <p:cxnSp>
        <p:nvCxnSpPr>
          <p:cNvPr id="96" name="Straight Arrow Connector 95">
            <a:extLst>
              <a:ext uri="{FF2B5EF4-FFF2-40B4-BE49-F238E27FC236}">
                <a16:creationId xmlns:a16="http://schemas.microsoft.com/office/drawing/2014/main" id="{13F7DFFB-FBF1-6D46-83C3-F8DEB99F22FD}"/>
              </a:ext>
            </a:extLst>
          </p:cNvPr>
          <p:cNvCxnSpPr>
            <a:cxnSpLocks/>
            <a:stCxn id="19" idx="3"/>
            <a:endCxn id="23" idx="1"/>
          </p:cNvCxnSpPr>
          <p:nvPr/>
        </p:nvCxnSpPr>
        <p:spPr bwMode="auto">
          <a:xfrm flipV="1">
            <a:off x="7822604" y="1755661"/>
            <a:ext cx="864096" cy="2663610"/>
          </a:xfrm>
          <a:prstGeom prst="straightConnector1">
            <a:avLst/>
          </a:prstGeom>
          <a:solidFill>
            <a:schemeClr val="accent2"/>
          </a:solidFill>
          <a:ln w="12700" cap="flat" cmpd="sng" algn="ctr">
            <a:solidFill>
              <a:srgbClr val="FF0000"/>
            </a:solidFill>
            <a:prstDash val="solid"/>
            <a:round/>
            <a:headEnd type="none" w="med" len="med"/>
            <a:tailEnd type="triangle"/>
          </a:ln>
          <a:effectLst/>
        </p:spPr>
      </p:cxnSp>
      <p:cxnSp>
        <p:nvCxnSpPr>
          <p:cNvPr id="99" name="Straight Arrow Connector 98">
            <a:extLst>
              <a:ext uri="{FF2B5EF4-FFF2-40B4-BE49-F238E27FC236}">
                <a16:creationId xmlns:a16="http://schemas.microsoft.com/office/drawing/2014/main" id="{3402442C-9D28-2049-A36D-FA96A7F0A6B1}"/>
              </a:ext>
            </a:extLst>
          </p:cNvPr>
          <p:cNvCxnSpPr>
            <a:cxnSpLocks/>
            <a:stCxn id="18" idx="3"/>
            <a:endCxn id="23" idx="1"/>
          </p:cNvCxnSpPr>
          <p:nvPr/>
        </p:nvCxnSpPr>
        <p:spPr bwMode="auto">
          <a:xfrm flipV="1">
            <a:off x="7822604" y="1755661"/>
            <a:ext cx="864096" cy="937216"/>
          </a:xfrm>
          <a:prstGeom prst="straightConnector1">
            <a:avLst/>
          </a:prstGeom>
          <a:solidFill>
            <a:schemeClr val="accent2"/>
          </a:solidFill>
          <a:ln w="12700" cap="flat" cmpd="sng" algn="ctr">
            <a:solidFill>
              <a:srgbClr val="FF0000"/>
            </a:solidFill>
            <a:prstDash val="solid"/>
            <a:round/>
            <a:headEnd type="none" w="med" len="med"/>
            <a:tailEnd type="triangle"/>
          </a:ln>
          <a:effectLst/>
        </p:spPr>
      </p:cxnSp>
      <p:cxnSp>
        <p:nvCxnSpPr>
          <p:cNvPr id="47" name="Curved Connector 46">
            <a:extLst>
              <a:ext uri="{FF2B5EF4-FFF2-40B4-BE49-F238E27FC236}">
                <a16:creationId xmlns:a16="http://schemas.microsoft.com/office/drawing/2014/main" id="{8C38806E-B37D-C047-BD21-78CAFEA234FA}"/>
              </a:ext>
            </a:extLst>
          </p:cNvPr>
          <p:cNvCxnSpPr>
            <a:cxnSpLocks/>
          </p:cNvCxnSpPr>
          <p:nvPr/>
        </p:nvCxnSpPr>
        <p:spPr bwMode="auto">
          <a:xfrm>
            <a:off x="2349996" y="3021910"/>
            <a:ext cx="3456384" cy="1410435"/>
          </a:xfrm>
          <a:prstGeom prst="curvedConnector3">
            <a:avLst>
              <a:gd name="adj1" fmla="val 80875"/>
            </a:avLst>
          </a:prstGeom>
          <a:solidFill>
            <a:schemeClr val="accent2"/>
          </a:solidFill>
          <a:ln w="12700" cap="flat" cmpd="sng" algn="ctr">
            <a:solidFill>
              <a:srgbClr val="FF0000"/>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345063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9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64" grpId="0" animBg="1"/>
      <p:bldP spid="6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Language elements</a:t>
            </a:r>
          </a:p>
        </p:txBody>
      </p:sp>
      <p:sp>
        <p:nvSpPr>
          <p:cNvPr id="5" name="Content Placeholder 4"/>
          <p:cNvSpPr>
            <a:spLocks noGrp="1"/>
          </p:cNvSpPr>
          <p:nvPr>
            <p:ph idx="1"/>
          </p:nvPr>
        </p:nvSpPr>
        <p:spPr>
          <a:xfrm>
            <a:off x="985839" y="1373021"/>
            <a:ext cx="9357046" cy="4521366"/>
          </a:xfrm>
        </p:spPr>
        <p:txBody>
          <a:bodyPr numCol="2"/>
          <a:lstStyle/>
          <a:p>
            <a:pPr marL="342900" indent="-342900">
              <a:buFont typeface="Arial" panose="020B0604020202020204" pitchFamily="34" charset="0"/>
              <a:buChar char="•"/>
            </a:pPr>
            <a:r>
              <a:rPr lang="en-GB" dirty="0"/>
              <a:t>Comments</a:t>
            </a:r>
          </a:p>
          <a:p>
            <a:pPr marL="342900" indent="-342900">
              <a:buFont typeface="Arial" panose="020B0604020202020204" pitchFamily="34" charset="0"/>
              <a:buChar char="•"/>
            </a:pPr>
            <a:r>
              <a:rPr lang="en-GB" dirty="0"/>
              <a:t>Pre-processor directives</a:t>
            </a:r>
          </a:p>
          <a:p>
            <a:pPr marL="774900" lvl="1" indent="-342900"/>
            <a:r>
              <a:rPr lang="en-GB" dirty="0"/>
              <a:t>Inclusion of header files</a:t>
            </a:r>
          </a:p>
          <a:p>
            <a:pPr marL="774900" lvl="1" indent="-342900"/>
            <a:r>
              <a:rPr lang="en-GB" dirty="0"/>
              <a:t>Definition of constants</a:t>
            </a:r>
          </a:p>
          <a:p>
            <a:pPr marL="342900" indent="-342900">
              <a:buFont typeface="Arial" panose="020B0604020202020204" pitchFamily="34" charset="0"/>
              <a:buChar char="•"/>
            </a:pPr>
            <a:r>
              <a:rPr lang="en-GB" dirty="0"/>
              <a:t>The main function</a:t>
            </a:r>
          </a:p>
          <a:p>
            <a:pPr marL="342900" indent="-342900">
              <a:buFont typeface="Arial" panose="020B0604020202020204" pitchFamily="34" charset="0"/>
              <a:buChar char="•"/>
            </a:pPr>
            <a:r>
              <a:rPr lang="en-GB" dirty="0"/>
              <a:t>Identifiers and symbols</a:t>
            </a:r>
          </a:p>
          <a:p>
            <a:pPr marL="342900" indent="-342900">
              <a:buFont typeface="Arial" panose="020B0604020202020204" pitchFamily="34" charset="0"/>
              <a:buChar char="•"/>
            </a:pPr>
            <a:r>
              <a:rPr lang="en-GB" dirty="0"/>
              <a:t>Expressions and expression evaluation</a:t>
            </a:r>
          </a:p>
          <a:p>
            <a:pPr marL="342900" indent="-342900">
              <a:buFont typeface="Arial" panose="020B0604020202020204" pitchFamily="34" charset="0"/>
              <a:buChar char="•"/>
            </a:pPr>
            <a:r>
              <a:rPr lang="en-GB" dirty="0"/>
              <a:t>Variables and types</a:t>
            </a:r>
          </a:p>
          <a:p>
            <a:pPr marL="342900" indent="-342900">
              <a:buFont typeface="Arial" panose="020B0604020202020204" pitchFamily="34" charset="0"/>
              <a:buChar char="•"/>
            </a:pPr>
            <a:r>
              <a:rPr lang="en-GB" dirty="0"/>
              <a:t>Executable statements: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774900" lvl="1" indent="-342900"/>
            <a:r>
              <a:rPr lang="en-GB" dirty="0"/>
              <a:t>Assignment statements</a:t>
            </a:r>
          </a:p>
          <a:p>
            <a:pPr marL="774900" lvl="1" indent="-342900"/>
            <a:r>
              <a:rPr lang="en-GB" dirty="0"/>
              <a:t>Sequences of statements</a:t>
            </a:r>
          </a:p>
          <a:p>
            <a:pPr marL="774900" lvl="1" indent="-342900"/>
            <a:r>
              <a:rPr lang="en-GB" dirty="0"/>
              <a:t>Return statements</a:t>
            </a:r>
          </a:p>
          <a:p>
            <a:pPr marL="774900" lvl="1" indent="-342900"/>
            <a:r>
              <a:rPr lang="en-GB" dirty="0"/>
              <a:t>Conditional statements</a:t>
            </a:r>
          </a:p>
        </p:txBody>
      </p:sp>
      <p:sp>
        <p:nvSpPr>
          <p:cNvPr id="6" name="Slide Number Placeholder 8">
            <a:extLst>
              <a:ext uri="{FF2B5EF4-FFF2-40B4-BE49-F238E27FC236}">
                <a16:creationId xmlns:a16="http://schemas.microsoft.com/office/drawing/2014/main" id="{044C779F-1A3F-4F43-8D9A-F9EB68F9CB50}"/>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40</a:t>
            </a:fld>
            <a:endParaRPr lang="en-GB" dirty="0"/>
          </a:p>
        </p:txBody>
      </p:sp>
    </p:spTree>
    <p:custDataLst>
      <p:tags r:id="rId1"/>
    </p:custDataLst>
    <p:extLst>
      <p:ext uri="{BB962C8B-B14F-4D97-AF65-F5344CB8AC3E}">
        <p14:creationId xmlns:p14="http://schemas.microsoft.com/office/powerpoint/2010/main" val="404744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0" end="2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1" end="2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22" end="2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Comments</a:t>
            </a:r>
          </a:p>
        </p:txBody>
      </p:sp>
      <p:sp>
        <p:nvSpPr>
          <p:cNvPr id="5" name="Content Placeholder 4"/>
          <p:cNvSpPr>
            <a:spLocks noGrp="1"/>
          </p:cNvSpPr>
          <p:nvPr>
            <p:ph idx="1"/>
          </p:nvPr>
        </p:nvSpPr>
        <p:spPr/>
        <p:txBody>
          <a:bodyPr/>
          <a:lstStyle/>
          <a:p>
            <a:pPr marL="342900" indent="-342900">
              <a:spcAft>
                <a:spcPts val="600"/>
              </a:spcAft>
              <a:buFont typeface="Arial" panose="020B0604020202020204" pitchFamily="34" charset="0"/>
              <a:buChar char="•"/>
            </a:pPr>
            <a:r>
              <a:rPr lang="en-GB" dirty="0"/>
              <a:t>Begins with </a:t>
            </a:r>
            <a:r>
              <a:rPr lang="en-GB" dirty="0">
                <a:latin typeface="Courier" pitchFamily="2" charset="0"/>
              </a:rPr>
              <a:t>/*</a:t>
            </a:r>
            <a:r>
              <a:rPr lang="en-GB" dirty="0"/>
              <a:t> and ends with </a:t>
            </a:r>
            <a:r>
              <a:rPr lang="en-GB" dirty="0">
                <a:latin typeface="Courier" pitchFamily="2" charset="0"/>
              </a:rPr>
              <a:t>*/</a:t>
            </a:r>
          </a:p>
          <a:p>
            <a:pPr marL="342900" indent="-342900">
              <a:spcAft>
                <a:spcPts val="600"/>
              </a:spcAft>
              <a:buFont typeface="Arial" panose="020B0604020202020204" pitchFamily="34" charset="0"/>
              <a:buChar char="•"/>
            </a:pPr>
            <a:r>
              <a:rPr lang="en-GB" dirty="0"/>
              <a:t>Ignored by the compiler (and during program execution)</a:t>
            </a:r>
          </a:p>
          <a:p>
            <a:pPr marL="342900" indent="-342900">
              <a:spcAft>
                <a:spcPts val="600"/>
              </a:spcAft>
              <a:buFont typeface="Arial" panose="020B0604020202020204" pitchFamily="34" charset="0"/>
              <a:buChar char="•"/>
            </a:pPr>
            <a:r>
              <a:rPr lang="en-GB" dirty="0"/>
              <a:t>Should provide information that is not evident from the program text itself</a:t>
            </a:r>
          </a:p>
          <a:p>
            <a:pPr marL="774900" lvl="1" indent="-342900">
              <a:spcAft>
                <a:spcPts val="600"/>
              </a:spcAft>
            </a:pPr>
            <a:r>
              <a:rPr lang="en-GB" dirty="0"/>
              <a:t>Description of the purpose of the program</a:t>
            </a:r>
          </a:p>
          <a:p>
            <a:pPr marL="774900" lvl="1" indent="-342900">
              <a:spcAft>
                <a:spcPts val="600"/>
              </a:spcAft>
            </a:pPr>
            <a:r>
              <a:rPr lang="en-GB" dirty="0"/>
              <a:t>Explanation of how it works and why it works</a:t>
            </a:r>
          </a:p>
          <a:p>
            <a:pPr marL="342900" indent="-342900">
              <a:spcAft>
                <a:spcPts val="600"/>
              </a:spcAft>
              <a:buFont typeface="Arial" panose="020B0604020202020204" pitchFamily="34" charset="0"/>
              <a:buChar char="•"/>
            </a:pPr>
            <a:r>
              <a:rPr lang="en-GB" dirty="0"/>
              <a:t>But also information pertaining to the program development itself, e.g.,</a:t>
            </a:r>
          </a:p>
          <a:p>
            <a:pPr marL="774900" lvl="1" indent="-342900">
              <a:spcAft>
                <a:spcPts val="600"/>
              </a:spcAft>
            </a:pPr>
            <a:r>
              <a:rPr lang="en-GB" dirty="0">
                <a:latin typeface="Courier" pitchFamily="2" charset="0"/>
              </a:rPr>
              <a:t>/* TODO: this needs to be implemented next */</a:t>
            </a:r>
          </a:p>
          <a:p>
            <a:pPr marL="774900" lvl="1" indent="-342900">
              <a:spcAft>
                <a:spcPts val="600"/>
              </a:spcAft>
            </a:pPr>
            <a:r>
              <a:rPr lang="en-GB" dirty="0">
                <a:latin typeface="Courier" pitchFamily="2" charset="0"/>
              </a:rPr>
              <a:t>/* FIXME: an error occurs here if variable x is negative */</a:t>
            </a:r>
          </a:p>
        </p:txBody>
      </p:sp>
      <p:sp>
        <p:nvSpPr>
          <p:cNvPr id="6" name="Slide Number Placeholder 8">
            <a:extLst>
              <a:ext uri="{FF2B5EF4-FFF2-40B4-BE49-F238E27FC236}">
                <a16:creationId xmlns:a16="http://schemas.microsoft.com/office/drawing/2014/main" id="{1B061C3D-92FF-0C44-9969-832349280B54}"/>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41</a:t>
            </a:fld>
            <a:endParaRPr lang="en-GB" dirty="0"/>
          </a:p>
        </p:txBody>
      </p:sp>
    </p:spTree>
    <p:custDataLst>
      <p:tags r:id="rId1"/>
    </p:custDataLst>
    <p:extLst>
      <p:ext uri="{BB962C8B-B14F-4D97-AF65-F5344CB8AC3E}">
        <p14:creationId xmlns:p14="http://schemas.microsoft.com/office/powerpoint/2010/main" val="64062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a:t>Preprocessor</a:t>
            </a:r>
            <a:r>
              <a:rPr lang="en-GB" dirty="0"/>
              <a:t> directives</a:t>
            </a:r>
          </a:p>
        </p:txBody>
      </p:sp>
      <p:sp>
        <p:nvSpPr>
          <p:cNvPr id="5" name="Content Placeholder 4"/>
          <p:cNvSpPr>
            <a:spLocks noGrp="1"/>
          </p:cNvSpPr>
          <p:nvPr>
            <p:ph idx="1"/>
          </p:nvPr>
        </p:nvSpPr>
        <p:spPr>
          <a:xfrm>
            <a:off x="750973" y="1373021"/>
            <a:ext cx="10220325" cy="4521366"/>
          </a:xfrm>
        </p:spPr>
        <p:txBody>
          <a:bodyPr/>
          <a:lstStyle/>
          <a:p>
            <a:r>
              <a:rPr lang="en-GB" dirty="0" err="1"/>
              <a:t>Preprocessor</a:t>
            </a:r>
            <a:r>
              <a:rPr lang="en-GB" dirty="0"/>
              <a:t> directive:</a:t>
            </a:r>
          </a:p>
          <a:p>
            <a:pPr marL="719138">
              <a:buNone/>
            </a:pPr>
            <a:r>
              <a:rPr lang="en-GB" dirty="0"/>
              <a:t>A C program line beginning with </a:t>
            </a:r>
            <a:r>
              <a:rPr lang="en-GB" dirty="0">
                <a:latin typeface="Courier" pitchFamily="2" charset="0"/>
              </a:rPr>
              <a:t>#</a:t>
            </a:r>
            <a:r>
              <a:rPr lang="en-GB" dirty="0"/>
              <a:t> </a:t>
            </a:r>
          </a:p>
          <a:p>
            <a:pPr marL="719138">
              <a:buNone/>
            </a:pPr>
            <a:r>
              <a:rPr lang="en-GB" dirty="0"/>
              <a:t>that provides an instruction </a:t>
            </a:r>
          </a:p>
          <a:p>
            <a:pPr marL="719138">
              <a:buNone/>
            </a:pPr>
            <a:r>
              <a:rPr lang="en-GB" dirty="0"/>
              <a:t>to the pre-processor</a:t>
            </a:r>
          </a:p>
          <a:p>
            <a:pPr>
              <a:buNone/>
            </a:pPr>
            <a:r>
              <a:rPr lang="en-GB" dirty="0">
                <a:latin typeface="Courier" pitchFamily="2" charset="0"/>
              </a:rPr>
              <a:t>#include &lt;</a:t>
            </a:r>
            <a:r>
              <a:rPr lang="en-GB" dirty="0" err="1">
                <a:latin typeface="Courier" pitchFamily="2" charset="0"/>
              </a:rPr>
              <a:t>stdio.h</a:t>
            </a:r>
            <a:r>
              <a:rPr lang="en-GB" dirty="0">
                <a:latin typeface="Courier" pitchFamily="2" charset="0"/>
              </a:rPr>
              <a:t>&gt;</a:t>
            </a:r>
          </a:p>
          <a:p>
            <a:pPr>
              <a:buNone/>
            </a:pPr>
            <a:r>
              <a:rPr lang="en-GB" dirty="0">
                <a:latin typeface="Courier" pitchFamily="2" charset="0"/>
              </a:rPr>
              <a:t>#define CAVITY 98</a:t>
            </a:r>
          </a:p>
          <a:p>
            <a:pPr>
              <a:buNone/>
            </a:pPr>
            <a:endParaRPr lang="en-GB" dirty="0"/>
          </a:p>
          <a:p>
            <a:pPr>
              <a:buNone/>
            </a:pPr>
            <a:endParaRPr lang="en-GB" dirty="0"/>
          </a:p>
          <a:p>
            <a:endParaRPr lang="en-GB" dirty="0"/>
          </a:p>
          <a:p>
            <a:endParaRPr lang="en-GB" dirty="0"/>
          </a:p>
        </p:txBody>
      </p:sp>
      <p:pic>
        <p:nvPicPr>
          <p:cNvPr id="6" name="Picture 5">
            <a:extLst>
              <a:ext uri="{FF2B5EF4-FFF2-40B4-BE49-F238E27FC236}">
                <a16:creationId xmlns:a16="http://schemas.microsoft.com/office/drawing/2014/main" id="{CC72E55F-DE78-EC42-A59D-171DBBDD08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838" y="3692908"/>
            <a:ext cx="2533698" cy="2520000"/>
          </a:xfrm>
          <a:prstGeom prst="rect">
            <a:avLst/>
          </a:prstGeom>
          <a:ln w="25400">
            <a:solidFill>
              <a:schemeClr val="accent2"/>
            </a:solidFill>
          </a:ln>
        </p:spPr>
      </p:pic>
      <p:sp>
        <p:nvSpPr>
          <p:cNvPr id="7" name="Pentagon 6">
            <a:extLst>
              <a:ext uri="{FF2B5EF4-FFF2-40B4-BE49-F238E27FC236}">
                <a16:creationId xmlns:a16="http://schemas.microsoft.com/office/drawing/2014/main" id="{AD8C4A85-93EF-624C-8D51-815772ECD45C}"/>
              </a:ext>
            </a:extLst>
          </p:cNvPr>
          <p:cNvSpPr/>
          <p:nvPr/>
        </p:nvSpPr>
        <p:spPr bwMode="auto">
          <a:xfrm>
            <a:off x="3739842" y="3933056"/>
            <a:ext cx="1900987" cy="504056"/>
          </a:xfrm>
          <a:prstGeom prst="homePlate">
            <a:avLst/>
          </a:prstGeom>
          <a:no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95000"/>
              </a:lnSpc>
              <a:spcBef>
                <a:spcPct val="0"/>
              </a:spcBef>
              <a:spcAft>
                <a:spcPct val="0"/>
              </a:spcAft>
              <a:buClrTx/>
              <a:buSzTx/>
              <a:buFont typeface="AU Passata" pitchFamily="34" charset="0"/>
              <a:buNone/>
              <a:tabLst/>
            </a:pPr>
            <a:r>
              <a:rPr lang="en-GB" sz="1600" dirty="0" err="1">
                <a:solidFill>
                  <a:schemeClr val="bg2"/>
                </a:solidFill>
              </a:rPr>
              <a:t>g</a:t>
            </a:r>
            <a:r>
              <a:rPr kumimoji="0" lang="en-GB" sz="1600" b="0" i="0" u="none" strike="noStrike" cap="none" normalizeH="0" baseline="0" dirty="0" err="1">
                <a:ln>
                  <a:noFill/>
                </a:ln>
                <a:solidFill>
                  <a:schemeClr val="bg2"/>
                </a:solidFill>
                <a:effectLst/>
                <a:latin typeface="AU Passata" pitchFamily="34" charset="0"/>
              </a:rPr>
              <a:t>cc</a:t>
            </a:r>
            <a:r>
              <a:rPr kumimoji="0" lang="en-GB" sz="1600" b="0" i="0" u="none" strike="noStrike" cap="none" normalizeH="0" baseline="0" dirty="0">
                <a:ln>
                  <a:noFill/>
                </a:ln>
                <a:solidFill>
                  <a:schemeClr val="bg2"/>
                </a:solidFill>
                <a:effectLst/>
                <a:latin typeface="AU Passata" pitchFamily="34" charset="0"/>
              </a:rPr>
              <a:t> –E </a:t>
            </a:r>
            <a:r>
              <a:rPr kumimoji="0" lang="en-GB" sz="1600" b="0" i="0" u="none" strike="noStrike" cap="none" normalizeH="0" baseline="0" dirty="0" err="1">
                <a:ln>
                  <a:noFill/>
                </a:ln>
                <a:solidFill>
                  <a:schemeClr val="bg2"/>
                </a:solidFill>
                <a:effectLst/>
                <a:latin typeface="AU Passata" pitchFamily="34" charset="0"/>
              </a:rPr>
              <a:t>volume.c</a:t>
            </a:r>
            <a:endParaRPr kumimoji="0" lang="en-GB" sz="1600" b="0" i="0" u="none" strike="noStrike" cap="none" normalizeH="0" baseline="0" dirty="0">
              <a:ln>
                <a:noFill/>
              </a:ln>
              <a:solidFill>
                <a:schemeClr val="bg2"/>
              </a:solidFill>
              <a:effectLst/>
              <a:latin typeface="AU Passata" pitchFamily="34" charset="0"/>
            </a:endParaRPr>
          </a:p>
        </p:txBody>
      </p:sp>
      <p:pic>
        <p:nvPicPr>
          <p:cNvPr id="3" name="Picture 2">
            <a:extLst>
              <a:ext uri="{FF2B5EF4-FFF2-40B4-BE49-F238E27FC236}">
                <a16:creationId xmlns:a16="http://schemas.microsoft.com/office/drawing/2014/main" id="{2D913FD7-0D1B-E842-8482-5028CCC458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1136" y="1373021"/>
            <a:ext cx="6010777" cy="3798632"/>
          </a:xfrm>
          <a:prstGeom prst="rect">
            <a:avLst/>
          </a:prstGeom>
          <a:ln w="25400">
            <a:solidFill>
              <a:schemeClr val="accent2"/>
            </a:solidFill>
          </a:ln>
        </p:spPr>
      </p:pic>
      <p:sp>
        <p:nvSpPr>
          <p:cNvPr id="13" name="Round Diagonal Corner Rectangle 12">
            <a:extLst>
              <a:ext uri="{FF2B5EF4-FFF2-40B4-BE49-F238E27FC236}">
                <a16:creationId xmlns:a16="http://schemas.microsoft.com/office/drawing/2014/main" id="{B39BAF3D-813B-E342-A3FD-98683C610451}"/>
              </a:ext>
            </a:extLst>
          </p:cNvPr>
          <p:cNvSpPr/>
          <p:nvPr/>
        </p:nvSpPr>
        <p:spPr bwMode="auto">
          <a:xfrm>
            <a:off x="8335890" y="2120794"/>
            <a:ext cx="3312368" cy="432048"/>
          </a:xfrm>
          <a:prstGeom prst="round2DiagRect">
            <a:avLst/>
          </a:prstGeom>
          <a:solidFill>
            <a:schemeClr val="accent3">
              <a:lumMod val="20000"/>
              <a:lumOff val="80000"/>
            </a:schemeClr>
          </a:solid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nSpc>
                <a:spcPct val="95000"/>
              </a:lnSpc>
            </a:pPr>
            <a:r>
              <a:rPr lang="en-GB" sz="2000" dirty="0"/>
              <a:t>Definitions made in </a:t>
            </a:r>
            <a:r>
              <a:rPr lang="en-GB" sz="2000" dirty="0" err="1"/>
              <a:t>stdio.h</a:t>
            </a:r>
            <a:endParaRPr kumimoji="0" lang="en-GB" sz="2000" b="0" i="0" u="none" strike="noStrike" cap="none" normalizeH="0" baseline="0" dirty="0">
              <a:ln>
                <a:noFill/>
              </a:ln>
              <a:effectLst/>
              <a:latin typeface="AU Passata" pitchFamily="34" charset="0"/>
            </a:endParaRPr>
          </a:p>
        </p:txBody>
      </p:sp>
      <p:sp>
        <p:nvSpPr>
          <p:cNvPr id="14" name="Round Diagonal Corner Rectangle 13">
            <a:extLst>
              <a:ext uri="{FF2B5EF4-FFF2-40B4-BE49-F238E27FC236}">
                <a16:creationId xmlns:a16="http://schemas.microsoft.com/office/drawing/2014/main" id="{75EB6C5E-2B4B-584F-9784-F72EA25F2265}"/>
              </a:ext>
            </a:extLst>
          </p:cNvPr>
          <p:cNvSpPr/>
          <p:nvPr/>
        </p:nvSpPr>
        <p:spPr bwMode="auto">
          <a:xfrm>
            <a:off x="8771404" y="3825044"/>
            <a:ext cx="2876854" cy="720080"/>
          </a:xfrm>
          <a:prstGeom prst="round2DiagRect">
            <a:avLst/>
          </a:prstGeom>
          <a:solidFill>
            <a:schemeClr val="accent3">
              <a:lumMod val="20000"/>
              <a:lumOff val="80000"/>
            </a:schemeClr>
          </a:solid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nSpc>
                <a:spcPct val="95000"/>
              </a:lnSpc>
            </a:pPr>
            <a:r>
              <a:rPr lang="en-GB" sz="2000" dirty="0"/>
              <a:t>The C program with CAVITY replaced by 98</a:t>
            </a:r>
            <a:endParaRPr kumimoji="0" lang="en-GB" sz="2000" b="0" i="0" u="none" strike="noStrike" cap="none" normalizeH="0" baseline="0" dirty="0">
              <a:ln>
                <a:noFill/>
              </a:ln>
              <a:effectLst/>
              <a:latin typeface="AU Passata" pitchFamily="34" charset="0"/>
            </a:endParaRPr>
          </a:p>
        </p:txBody>
      </p:sp>
      <p:sp>
        <p:nvSpPr>
          <p:cNvPr id="9" name="Slide Number Placeholder 8">
            <a:extLst>
              <a:ext uri="{FF2B5EF4-FFF2-40B4-BE49-F238E27FC236}">
                <a16:creationId xmlns:a16="http://schemas.microsoft.com/office/drawing/2014/main" id="{99B08347-8D0D-8643-A617-9E9E50F0399A}"/>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42</a:t>
            </a:fld>
            <a:endParaRPr lang="en-GB" dirty="0"/>
          </a:p>
        </p:txBody>
      </p:sp>
    </p:spTree>
    <p:custDataLst>
      <p:tags r:id="rId1"/>
    </p:custDataLst>
    <p:extLst>
      <p:ext uri="{BB962C8B-B14F-4D97-AF65-F5344CB8AC3E}">
        <p14:creationId xmlns:p14="http://schemas.microsoft.com/office/powerpoint/2010/main" val="147290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The main function</a:t>
            </a:r>
          </a:p>
        </p:txBody>
      </p:sp>
      <p:sp>
        <p:nvSpPr>
          <p:cNvPr id="5" name="Content Placeholder 4"/>
          <p:cNvSpPr>
            <a:spLocks noGrp="1"/>
          </p:cNvSpPr>
          <p:nvPr>
            <p:ph idx="1"/>
          </p:nvPr>
        </p:nvSpPr>
        <p:spPr/>
        <p:txBody>
          <a:bodyPr/>
          <a:lstStyle/>
          <a:p>
            <a:pPr marL="457200" indent="-457200">
              <a:buFont typeface="Arial" panose="020B0604020202020204" pitchFamily="34" charset="0"/>
              <a:buChar char="•"/>
            </a:pPr>
            <a:r>
              <a:rPr lang="en-GB" sz="2800" dirty="0"/>
              <a:t>The </a:t>
            </a:r>
            <a:r>
              <a:rPr lang="en-GB" sz="2800" dirty="0">
                <a:latin typeface="Courier" pitchFamily="2" charset="0"/>
              </a:rPr>
              <a:t>main</a:t>
            </a:r>
            <a:r>
              <a:rPr lang="en-GB" sz="2800" dirty="0"/>
              <a:t> function tells the compiler</a:t>
            </a:r>
            <a:br>
              <a:rPr lang="en-GB" sz="2800" dirty="0"/>
            </a:br>
            <a:r>
              <a:rPr lang="en-GB" sz="2800" dirty="0"/>
              <a:t>where the execution of the C program should begin</a:t>
            </a:r>
          </a:p>
          <a:p>
            <a:pPr marL="457200" indent="-457200">
              <a:buFont typeface="Arial" panose="020B0604020202020204" pitchFamily="34" charset="0"/>
              <a:buChar char="•"/>
            </a:pPr>
            <a:endParaRPr lang="en-GB" sz="2800" dirty="0"/>
          </a:p>
          <a:p>
            <a:pPr marL="457200" indent="-457200">
              <a:buFont typeface="Arial" panose="020B0604020202020204" pitchFamily="34" charset="0"/>
              <a:buChar char="•"/>
            </a:pPr>
            <a:r>
              <a:rPr lang="en-GB" sz="2800" dirty="0"/>
              <a:t>Usually it has the shape</a:t>
            </a:r>
            <a:br>
              <a:rPr lang="en-GB" sz="2800" dirty="0"/>
            </a:br>
            <a:br>
              <a:rPr lang="en-GB" sz="2800" dirty="0"/>
            </a:br>
            <a:r>
              <a:rPr lang="en-GB" sz="2800" b="1" dirty="0" err="1">
                <a:latin typeface="Courier" pitchFamily="2" charset="0"/>
              </a:rPr>
              <a:t>int</a:t>
            </a:r>
            <a:r>
              <a:rPr lang="en-GB" sz="2800" dirty="0">
                <a:latin typeface="Courier" pitchFamily="2" charset="0"/>
              </a:rPr>
              <a:t> main(</a:t>
            </a:r>
            <a:r>
              <a:rPr lang="en-GB" sz="2800" b="1" dirty="0">
                <a:latin typeface="Courier" pitchFamily="2" charset="0"/>
              </a:rPr>
              <a:t>void</a:t>
            </a:r>
            <a:r>
              <a:rPr lang="en-GB" sz="2800" dirty="0">
                <a:latin typeface="Courier" pitchFamily="2" charset="0"/>
              </a:rPr>
              <a:t>)</a:t>
            </a:r>
            <a:br>
              <a:rPr lang="en-GB" sz="2800" dirty="0">
                <a:latin typeface="Courier" pitchFamily="2" charset="0"/>
              </a:rPr>
            </a:br>
            <a:r>
              <a:rPr lang="en-GB" sz="2800" dirty="0">
                <a:latin typeface="Courier" pitchFamily="2" charset="0"/>
              </a:rPr>
              <a:t>{</a:t>
            </a:r>
            <a:br>
              <a:rPr lang="en-GB" sz="2800" dirty="0">
                <a:latin typeface="Courier" pitchFamily="2" charset="0"/>
              </a:rPr>
            </a:br>
            <a:r>
              <a:rPr lang="en-GB" sz="2800" dirty="0">
                <a:latin typeface="Courier" pitchFamily="2" charset="0"/>
              </a:rPr>
              <a:t>…</a:t>
            </a:r>
            <a:br>
              <a:rPr lang="en-GB" sz="2800" dirty="0">
                <a:latin typeface="Courier" pitchFamily="2" charset="0"/>
              </a:rPr>
            </a:br>
            <a:r>
              <a:rPr lang="en-GB" sz="2800" dirty="0">
                <a:latin typeface="Courier" pitchFamily="2" charset="0"/>
              </a:rPr>
              <a:t>}</a:t>
            </a:r>
          </a:p>
        </p:txBody>
      </p:sp>
      <p:sp>
        <p:nvSpPr>
          <p:cNvPr id="6" name="Slide Number Placeholder 8">
            <a:extLst>
              <a:ext uri="{FF2B5EF4-FFF2-40B4-BE49-F238E27FC236}">
                <a16:creationId xmlns:a16="http://schemas.microsoft.com/office/drawing/2014/main" id="{9A2EA040-DE75-864A-985F-075AF3AE2A6F}"/>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43</a:t>
            </a:fld>
            <a:endParaRPr lang="en-GB" dirty="0"/>
          </a:p>
        </p:txBody>
      </p:sp>
    </p:spTree>
    <p:custDataLst>
      <p:tags r:id="rId1"/>
    </p:custDataLst>
    <p:extLst>
      <p:ext uri="{BB962C8B-B14F-4D97-AF65-F5344CB8AC3E}">
        <p14:creationId xmlns:p14="http://schemas.microsoft.com/office/powerpoint/2010/main" val="280019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identifiers</a:t>
            </a:r>
          </a:p>
        </p:txBody>
      </p:sp>
      <p:sp>
        <p:nvSpPr>
          <p:cNvPr id="5" name="Content Placeholder 4"/>
          <p:cNvSpPr>
            <a:spLocks noGrp="1"/>
          </p:cNvSpPr>
          <p:nvPr>
            <p:ph idx="1"/>
          </p:nvPr>
        </p:nvSpPr>
        <p:spPr/>
        <p:txBody>
          <a:bodyPr/>
          <a:lstStyle/>
          <a:p>
            <a:pPr marL="342900" indent="-342900">
              <a:buFont typeface="Arial" panose="020B0604020202020204" pitchFamily="34" charset="0"/>
              <a:buChar char="•"/>
            </a:pPr>
            <a:r>
              <a:rPr lang="en-GB" sz="2400" dirty="0"/>
              <a:t>In a C programs all kinds of things are named by </a:t>
            </a:r>
            <a:r>
              <a:rPr lang="en-GB" sz="2400" b="1" dirty="0"/>
              <a:t>identifiers</a:t>
            </a:r>
          </a:p>
          <a:p>
            <a:pPr marL="342900" indent="-342900">
              <a:buFont typeface="Arial" panose="020B0604020202020204" pitchFamily="34" charset="0"/>
              <a:buChar char="•"/>
            </a:pPr>
            <a:r>
              <a:rPr lang="en-GB" sz="2400" dirty="0"/>
              <a:t>We have seen identifiers in the example:</a:t>
            </a:r>
          </a:p>
          <a:p>
            <a:pPr marL="774700" lvl="1" indent="-342900">
              <a:tabLst>
                <a:tab pos="3365500" algn="l"/>
              </a:tabLst>
            </a:pPr>
            <a:r>
              <a:rPr lang="en-GB" sz="2400" dirty="0"/>
              <a:t>CAVITY, height	user-defined identifiers</a:t>
            </a:r>
          </a:p>
          <a:p>
            <a:pPr marL="774700" lvl="1" indent="-342900">
              <a:tabLst>
                <a:tab pos="3365500" algn="l"/>
              </a:tabLst>
            </a:pPr>
            <a:r>
              <a:rPr lang="en-GB" sz="2400" dirty="0"/>
              <a:t>main	user-defined identifier with specific meaning</a:t>
            </a:r>
          </a:p>
          <a:p>
            <a:pPr marL="774700" lvl="1" indent="-342900">
              <a:tabLst>
                <a:tab pos="3365500" algn="l"/>
              </a:tabLst>
            </a:pPr>
            <a:r>
              <a:rPr lang="en-GB" sz="2400" dirty="0" err="1"/>
              <a:t>scanf</a:t>
            </a:r>
            <a:r>
              <a:rPr lang="en-GB" sz="2400" dirty="0"/>
              <a:t>	standard identifier</a:t>
            </a:r>
          </a:p>
          <a:p>
            <a:pPr marL="774700" lvl="1" indent="-342900">
              <a:tabLst>
                <a:tab pos="3365500" algn="l"/>
              </a:tabLst>
            </a:pPr>
            <a:r>
              <a:rPr lang="en-GB" sz="2400" b="1" dirty="0"/>
              <a:t>return</a:t>
            </a:r>
            <a:r>
              <a:rPr lang="en-GB" sz="2400" dirty="0"/>
              <a:t>	reserved word</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Identifiers</a:t>
            </a:r>
          </a:p>
          <a:p>
            <a:pPr marL="774900" lvl="1" indent="-342900"/>
            <a:r>
              <a:rPr lang="en-GB" sz="2400" dirty="0"/>
              <a:t>consist of letters, digits and underscores (”_”)</a:t>
            </a:r>
          </a:p>
          <a:p>
            <a:pPr marL="774900" lvl="1" indent="-342900"/>
            <a:r>
              <a:rPr lang="en-GB" sz="2400" dirty="0"/>
              <a:t>must not begin with a digit</a:t>
            </a:r>
          </a:p>
          <a:p>
            <a:pPr marL="342900" indent="-342900">
              <a:buFont typeface="Arial" panose="020B0604020202020204" pitchFamily="34" charset="0"/>
              <a:buChar char="•"/>
            </a:pPr>
            <a:endParaRPr lang="en-GB" sz="2400" dirty="0"/>
          </a:p>
        </p:txBody>
      </p:sp>
      <p:cxnSp>
        <p:nvCxnSpPr>
          <p:cNvPr id="3" name="Straight Connector 2">
            <a:extLst>
              <a:ext uri="{FF2B5EF4-FFF2-40B4-BE49-F238E27FC236}">
                <a16:creationId xmlns:a16="http://schemas.microsoft.com/office/drawing/2014/main" id="{09891DDF-83E0-6C46-8B93-AC2C9FBE41F4}"/>
              </a:ext>
            </a:extLst>
          </p:cNvPr>
          <p:cNvCxnSpPr>
            <a:cxnSpLocks/>
          </p:cNvCxnSpPr>
          <p:nvPr/>
        </p:nvCxnSpPr>
        <p:spPr bwMode="auto">
          <a:xfrm>
            <a:off x="4006180" y="2276872"/>
            <a:ext cx="0" cy="1656184"/>
          </a:xfrm>
          <a:prstGeom prst="line">
            <a:avLst/>
          </a:prstGeom>
          <a:solidFill>
            <a:schemeClr val="accent2"/>
          </a:solidFill>
          <a:ln w="1778" cap="flat" cmpd="sng" algn="ctr">
            <a:solidFill>
              <a:schemeClr val="tx1"/>
            </a:solidFill>
            <a:prstDash val="solid"/>
            <a:round/>
            <a:headEnd type="none" w="med" len="med"/>
            <a:tailEnd type="none" w="med" len="med"/>
          </a:ln>
          <a:effectLst/>
        </p:spPr>
      </p:cxnSp>
      <p:sp>
        <p:nvSpPr>
          <p:cNvPr id="6" name="Slide Number Placeholder 8">
            <a:extLst>
              <a:ext uri="{FF2B5EF4-FFF2-40B4-BE49-F238E27FC236}">
                <a16:creationId xmlns:a16="http://schemas.microsoft.com/office/drawing/2014/main" id="{B3BF12FB-4AA4-9745-AEB4-7A327F5F6312}"/>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44</a:t>
            </a:fld>
            <a:endParaRPr lang="en-GB" dirty="0"/>
          </a:p>
        </p:txBody>
      </p:sp>
    </p:spTree>
    <p:custDataLst>
      <p:tags r:id="rId1"/>
    </p:custDataLst>
    <p:extLst>
      <p:ext uri="{BB962C8B-B14F-4D97-AF65-F5344CB8AC3E}">
        <p14:creationId xmlns:p14="http://schemas.microsoft.com/office/powerpoint/2010/main" val="12677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Special symbols &amp; Punctuation</a:t>
            </a:r>
          </a:p>
        </p:txBody>
      </p:sp>
      <p:sp>
        <p:nvSpPr>
          <p:cNvPr id="5" name="Content Placeholder 4"/>
          <p:cNvSpPr>
            <a:spLocks noGrp="1"/>
          </p:cNvSpPr>
          <p:nvPr>
            <p:ph idx="1"/>
          </p:nvPr>
        </p:nvSpPr>
        <p:spPr/>
        <p:txBody>
          <a:bodyPr/>
          <a:lstStyle/>
          <a:p>
            <a:pPr marL="342900" indent="-342900">
              <a:buFont typeface="Arial" panose="020B0604020202020204" pitchFamily="34" charset="0"/>
              <a:buChar char="•"/>
            </a:pPr>
            <a:r>
              <a:rPr lang="en-GB" dirty="0"/>
              <a:t>Punctuations are used to separate and structure C programs like </a:t>
            </a:r>
            <a:r>
              <a:rPr lang="en-GB" dirty="0">
                <a:latin typeface="Courier" pitchFamily="2" charset="0"/>
              </a:rPr>
              <a:t>, ; { }</a:t>
            </a:r>
          </a:p>
          <a:p>
            <a:pPr marL="342900" indent="-342900">
              <a:buFont typeface="Arial" panose="020B0604020202020204" pitchFamily="34" charset="0"/>
              <a:buChar char="•"/>
            </a:pPr>
            <a:r>
              <a:rPr lang="en-GB" dirty="0"/>
              <a:t>Special symbols (like </a:t>
            </a:r>
            <a:r>
              <a:rPr lang="en-GB" dirty="0">
                <a:latin typeface="Courier" pitchFamily="2" charset="0"/>
              </a:rPr>
              <a:t>= * - </a:t>
            </a:r>
            <a:r>
              <a:rPr lang="en-GB" dirty="0"/>
              <a:t>) are used to improve readability of programs</a:t>
            </a:r>
          </a:p>
          <a:p>
            <a:pPr marL="342900" indent="-342900">
              <a:buFont typeface="Arial" panose="020B0604020202020204" pitchFamily="34" charset="0"/>
              <a:buChar char="•"/>
            </a:pPr>
            <a:r>
              <a:rPr lang="en-GB" dirty="0"/>
              <a:t>For instance,</a:t>
            </a:r>
            <a:br>
              <a:rPr lang="en-GB" dirty="0"/>
            </a:br>
            <a:r>
              <a:rPr lang="en-GB" dirty="0"/>
              <a:t>	</a:t>
            </a:r>
            <a:r>
              <a:rPr lang="en-GB" dirty="0">
                <a:latin typeface="Courier" pitchFamily="2" charset="0"/>
              </a:rPr>
              <a:t>volume = height * length * width – CAVITY</a:t>
            </a:r>
            <a:br>
              <a:rPr lang="en-GB" dirty="0"/>
            </a:br>
            <a:r>
              <a:rPr lang="en-GB" dirty="0"/>
              <a:t>is more readable than</a:t>
            </a:r>
            <a:br>
              <a:rPr lang="en-GB" dirty="0"/>
            </a:br>
            <a:r>
              <a:rPr lang="en-GB" dirty="0"/>
              <a:t>	</a:t>
            </a:r>
            <a:r>
              <a:rPr lang="en-GB" dirty="0">
                <a:latin typeface="Courier" pitchFamily="2" charset="0"/>
              </a:rPr>
              <a:t>assign(volume,</a:t>
            </a:r>
            <a:br>
              <a:rPr lang="en-GB" dirty="0">
                <a:latin typeface="Courier" pitchFamily="2" charset="0"/>
              </a:rPr>
            </a:br>
            <a:r>
              <a:rPr lang="en-GB" dirty="0">
                <a:latin typeface="Courier" pitchFamily="2" charset="0"/>
              </a:rPr>
              <a:t>           subtract(multiply(multiply(</a:t>
            </a:r>
            <a:r>
              <a:rPr lang="en-GB" dirty="0" err="1">
                <a:latin typeface="Courier" pitchFamily="2" charset="0"/>
              </a:rPr>
              <a:t>height,length</a:t>
            </a:r>
            <a:r>
              <a:rPr lang="en-GB" dirty="0">
                <a:latin typeface="Courier" pitchFamily="2" charset="0"/>
              </a:rPr>
              <a:t>),width),</a:t>
            </a:r>
            <a:br>
              <a:rPr lang="en-GB" dirty="0">
                <a:latin typeface="Courier" pitchFamily="2" charset="0"/>
              </a:rPr>
            </a:br>
            <a:r>
              <a:rPr lang="en-GB" dirty="0">
                <a:latin typeface="Courier" pitchFamily="2" charset="0"/>
              </a:rPr>
              <a:t>		 CAVITY)</a:t>
            </a:r>
            <a:br>
              <a:rPr lang="en-GB" dirty="0">
                <a:latin typeface="Courier" pitchFamily="2" charset="0"/>
              </a:rPr>
            </a:br>
            <a:r>
              <a:rPr lang="en-GB" dirty="0"/>
              <a:t>would be</a:t>
            </a:r>
          </a:p>
          <a:p>
            <a:pPr marL="342900" indent="-342900">
              <a:buFont typeface="Arial" panose="020B0604020202020204" pitchFamily="34" charset="0"/>
              <a:buChar char="•"/>
            </a:pPr>
            <a:r>
              <a:rPr lang="en-GB" dirty="0"/>
              <a:t>Other examples of special symbols are</a:t>
            </a:r>
            <a:br>
              <a:rPr lang="en-GB" dirty="0"/>
            </a:br>
            <a:r>
              <a:rPr lang="en-GB" dirty="0"/>
              <a:t>	</a:t>
            </a:r>
            <a:r>
              <a:rPr lang="en-GB" dirty="0">
                <a:latin typeface="Courier" pitchFamily="2" charset="0"/>
              </a:rPr>
              <a:t>&lt;</a:t>
            </a:r>
            <a:r>
              <a:rPr lang="en-GB" dirty="0"/>
              <a:t>	smaller</a:t>
            </a:r>
            <a:br>
              <a:rPr lang="en-GB" dirty="0"/>
            </a:br>
            <a:r>
              <a:rPr lang="en-GB" dirty="0"/>
              <a:t>	</a:t>
            </a:r>
            <a:r>
              <a:rPr lang="en-GB" dirty="0">
                <a:latin typeface="Courier" pitchFamily="2" charset="0"/>
              </a:rPr>
              <a:t>&lt;=</a:t>
            </a:r>
            <a:r>
              <a:rPr lang="en-GB" dirty="0"/>
              <a:t>	at most, smaller or equal</a:t>
            </a:r>
            <a:br>
              <a:rPr lang="en-GB" dirty="0"/>
            </a:br>
            <a:r>
              <a:rPr lang="en-GB" dirty="0"/>
              <a:t>	</a:t>
            </a:r>
            <a:r>
              <a:rPr lang="en-GB" dirty="0">
                <a:latin typeface="Courier" pitchFamily="2" charset="0"/>
              </a:rPr>
              <a:t>&gt;</a:t>
            </a:r>
            <a:r>
              <a:rPr lang="en-GB" dirty="0"/>
              <a:t>	larger</a:t>
            </a:r>
            <a:br>
              <a:rPr lang="en-GB" dirty="0"/>
            </a:br>
            <a:r>
              <a:rPr lang="en-GB" dirty="0"/>
              <a:t>	</a:t>
            </a:r>
            <a:r>
              <a:rPr lang="en-GB" dirty="0">
                <a:latin typeface="Courier" pitchFamily="2" charset="0"/>
              </a:rPr>
              <a:t>&gt;=</a:t>
            </a:r>
            <a:r>
              <a:rPr lang="en-GB" dirty="0"/>
              <a:t>	at least, larger or equal</a:t>
            </a:r>
          </a:p>
        </p:txBody>
      </p:sp>
      <p:sp>
        <p:nvSpPr>
          <p:cNvPr id="6" name="Slide Number Placeholder 8">
            <a:extLst>
              <a:ext uri="{FF2B5EF4-FFF2-40B4-BE49-F238E27FC236}">
                <a16:creationId xmlns:a16="http://schemas.microsoft.com/office/drawing/2014/main" id="{309F2B72-2967-424E-BDF6-C55A5478E224}"/>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45</a:t>
            </a:fld>
            <a:endParaRPr lang="en-GB" dirty="0"/>
          </a:p>
        </p:txBody>
      </p:sp>
    </p:spTree>
    <p:custDataLst>
      <p:tags r:id="rId1"/>
    </p:custDataLst>
    <p:extLst>
      <p:ext uri="{BB962C8B-B14F-4D97-AF65-F5344CB8AC3E}">
        <p14:creationId xmlns:p14="http://schemas.microsoft.com/office/powerpoint/2010/main" val="3646730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Standard identifiers</a:t>
            </a:r>
          </a:p>
        </p:txBody>
      </p:sp>
      <p:sp>
        <p:nvSpPr>
          <p:cNvPr id="5" name="Content Placeholder 4"/>
          <p:cNvSpPr>
            <a:spLocks noGrp="1"/>
          </p:cNvSpPr>
          <p:nvPr>
            <p:ph idx="1"/>
          </p:nvPr>
        </p:nvSpPr>
        <p:spPr/>
        <p:txBody>
          <a:bodyPr/>
          <a:lstStyle/>
          <a:p>
            <a:pPr marL="342900" indent="-342900">
              <a:buFont typeface="Arial" panose="020B0604020202020204" pitchFamily="34" charset="0"/>
              <a:buChar char="•"/>
            </a:pPr>
            <a:r>
              <a:rPr lang="en-GB" dirty="0"/>
              <a:t>Some identifiers are are used by the standard libraries such as </a:t>
            </a:r>
            <a:r>
              <a:rPr lang="en-GB" dirty="0" err="1"/>
              <a:t>stdio.h</a:t>
            </a:r>
            <a:endParaRPr lang="en-GB" dirty="0"/>
          </a:p>
          <a:p>
            <a:pPr marL="342900" indent="-342900">
              <a:buFont typeface="Arial" panose="020B0604020202020204" pitchFamily="34" charset="0"/>
              <a:buChar char="•"/>
            </a:pPr>
            <a:r>
              <a:rPr lang="en-GB" dirty="0"/>
              <a:t>These are expected by programmers to have the “expected” </a:t>
            </a:r>
            <a:r>
              <a:rPr lang="en-GB" b="1" dirty="0"/>
              <a:t>meaning</a:t>
            </a:r>
          </a:p>
          <a:p>
            <a:pPr marL="342900" indent="-342900">
              <a:buFont typeface="Arial" panose="020B0604020202020204" pitchFamily="34" charset="0"/>
              <a:buChar char="•"/>
            </a:pPr>
            <a:r>
              <a:rPr lang="en-GB" dirty="0"/>
              <a:t>We have seen</a:t>
            </a:r>
            <a:br>
              <a:rPr lang="en-GB" dirty="0"/>
            </a:br>
            <a:r>
              <a:rPr lang="en-GB" dirty="0" err="1">
                <a:latin typeface="Courier" pitchFamily="2" charset="0"/>
              </a:rPr>
              <a:t>scanf</a:t>
            </a:r>
            <a:r>
              <a:rPr lang="en-GB" dirty="0"/>
              <a:t>	to input values of variables</a:t>
            </a:r>
            <a:br>
              <a:rPr lang="en-GB" dirty="0"/>
            </a:br>
            <a:r>
              <a:rPr lang="en-GB" dirty="0"/>
              <a:t>and</a:t>
            </a:r>
            <a:br>
              <a:rPr lang="en-GB" dirty="0"/>
            </a:br>
            <a:r>
              <a:rPr lang="en-GB" dirty="0" err="1">
                <a:latin typeface="Courier" pitchFamily="2" charset="0"/>
              </a:rPr>
              <a:t>printf</a:t>
            </a:r>
            <a:r>
              <a:rPr lang="en-GB" dirty="0"/>
              <a:t>	to output values of variables (and accompanying text)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Information on meaning of</a:t>
            </a:r>
            <a:br>
              <a:rPr lang="en-GB" dirty="0"/>
            </a:br>
            <a:r>
              <a:rPr lang="en-GB" dirty="0"/>
              <a:t>standard identifiers,</a:t>
            </a:r>
            <a:br>
              <a:rPr lang="en-GB" dirty="0"/>
            </a:br>
            <a:r>
              <a:rPr lang="en-GB" dirty="0"/>
              <a:t>e.g., </a:t>
            </a:r>
            <a:r>
              <a:rPr lang="en-GB" dirty="0" err="1">
                <a:latin typeface="Courier" pitchFamily="2" charset="0"/>
              </a:rPr>
              <a:t>printf</a:t>
            </a:r>
            <a:r>
              <a:rPr lang="en-GB" dirty="0"/>
              <a:t>:</a:t>
            </a:r>
            <a:br>
              <a:rPr lang="en-GB" dirty="0"/>
            </a:br>
            <a:br>
              <a:rPr lang="en-GB" dirty="0"/>
            </a:br>
            <a:r>
              <a:rPr lang="en-GB" dirty="0">
                <a:latin typeface="Courier" pitchFamily="2" charset="0"/>
              </a:rPr>
              <a:t>&gt; man </a:t>
            </a:r>
            <a:r>
              <a:rPr lang="en-GB" dirty="0" err="1">
                <a:latin typeface="Courier" pitchFamily="2" charset="0"/>
              </a:rPr>
              <a:t>printf</a:t>
            </a:r>
            <a:endParaRPr lang="en-GB" dirty="0">
              <a:latin typeface="Courier" pitchFamily="2" charset="0"/>
            </a:endParaRPr>
          </a:p>
        </p:txBody>
      </p:sp>
      <p:grpSp>
        <p:nvGrpSpPr>
          <p:cNvPr id="12" name="Group 11">
            <a:extLst>
              <a:ext uri="{FF2B5EF4-FFF2-40B4-BE49-F238E27FC236}">
                <a16:creationId xmlns:a16="http://schemas.microsoft.com/office/drawing/2014/main" id="{0C3E9D2A-7186-E74F-BD72-E77E3B3DBC96}"/>
              </a:ext>
            </a:extLst>
          </p:cNvPr>
          <p:cNvGrpSpPr/>
          <p:nvPr/>
        </p:nvGrpSpPr>
        <p:grpSpPr>
          <a:xfrm>
            <a:off x="4619352" y="3429000"/>
            <a:ext cx="6586811" cy="2664296"/>
            <a:chOff x="2949230" y="3475256"/>
            <a:chExt cx="6586811" cy="2664296"/>
          </a:xfrm>
        </p:grpSpPr>
        <p:grpSp>
          <p:nvGrpSpPr>
            <p:cNvPr id="10" name="Group 9">
              <a:extLst>
                <a:ext uri="{FF2B5EF4-FFF2-40B4-BE49-F238E27FC236}">
                  <a16:creationId xmlns:a16="http://schemas.microsoft.com/office/drawing/2014/main" id="{F924AF63-CE33-EB43-9538-B8396B636C65}"/>
                </a:ext>
              </a:extLst>
            </p:cNvPr>
            <p:cNvGrpSpPr/>
            <p:nvPr/>
          </p:nvGrpSpPr>
          <p:grpSpPr>
            <a:xfrm>
              <a:off x="2949230" y="3492000"/>
              <a:ext cx="6586811" cy="2628000"/>
              <a:chOff x="2949230" y="3492000"/>
              <a:chExt cx="6586811" cy="2628000"/>
            </a:xfrm>
          </p:grpSpPr>
          <p:pic>
            <p:nvPicPr>
              <p:cNvPr id="3" name="Picture 2">
                <a:extLst>
                  <a:ext uri="{FF2B5EF4-FFF2-40B4-BE49-F238E27FC236}">
                    <a16:creationId xmlns:a16="http://schemas.microsoft.com/office/drawing/2014/main" id="{403233B7-4717-F24B-9884-E19DECADED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628" b="9228"/>
              <a:stretch/>
            </p:blipFill>
            <p:spPr>
              <a:xfrm>
                <a:off x="2949230" y="3492000"/>
                <a:ext cx="2206800" cy="2628000"/>
              </a:xfrm>
              <a:prstGeom prst="rect">
                <a:avLst/>
              </a:prstGeom>
            </p:spPr>
          </p:pic>
          <p:pic>
            <p:nvPicPr>
              <p:cNvPr id="7" name="Picture 6">
                <a:extLst>
                  <a:ext uri="{FF2B5EF4-FFF2-40B4-BE49-F238E27FC236}">
                    <a16:creationId xmlns:a16="http://schemas.microsoft.com/office/drawing/2014/main" id="{1313E6BA-309B-A947-9143-1F09C5A7E1D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457" b="9246"/>
              <a:stretch/>
            </p:blipFill>
            <p:spPr>
              <a:xfrm>
                <a:off x="5158308" y="3492000"/>
                <a:ext cx="2203087" cy="2628000"/>
              </a:xfrm>
              <a:prstGeom prst="rect">
                <a:avLst/>
              </a:prstGeom>
            </p:spPr>
          </p:pic>
          <p:pic>
            <p:nvPicPr>
              <p:cNvPr id="9" name="Picture 8">
                <a:extLst>
                  <a:ext uri="{FF2B5EF4-FFF2-40B4-BE49-F238E27FC236}">
                    <a16:creationId xmlns:a16="http://schemas.microsoft.com/office/drawing/2014/main" id="{1E6423EA-C0B0-044C-A6FC-993130E7171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6630" b="9228"/>
              <a:stretch/>
            </p:blipFill>
            <p:spPr>
              <a:xfrm>
                <a:off x="7361395" y="3492000"/>
                <a:ext cx="2174646" cy="2628000"/>
              </a:xfrm>
              <a:prstGeom prst="rect">
                <a:avLst/>
              </a:prstGeom>
            </p:spPr>
          </p:pic>
        </p:grpSp>
        <p:sp>
          <p:nvSpPr>
            <p:cNvPr id="11" name="Folded Corner 10">
              <a:extLst>
                <a:ext uri="{FF2B5EF4-FFF2-40B4-BE49-F238E27FC236}">
                  <a16:creationId xmlns:a16="http://schemas.microsoft.com/office/drawing/2014/main" id="{013FE2D2-E9D1-194B-B23E-61BF57EDF949}"/>
                </a:ext>
              </a:extLst>
            </p:cNvPr>
            <p:cNvSpPr/>
            <p:nvPr/>
          </p:nvSpPr>
          <p:spPr bwMode="auto">
            <a:xfrm>
              <a:off x="3091500" y="3475256"/>
              <a:ext cx="6336704" cy="2664296"/>
            </a:xfrm>
            <a:prstGeom prst="foldedCorner">
              <a:avLst>
                <a:gd name="adj" fmla="val 4756"/>
              </a:avLst>
            </a:prstGeom>
            <a:noFill/>
            <a:ln w="127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grpSp>
      <p:cxnSp>
        <p:nvCxnSpPr>
          <p:cNvPr id="14" name="Straight Arrow Connector 13">
            <a:extLst>
              <a:ext uri="{FF2B5EF4-FFF2-40B4-BE49-F238E27FC236}">
                <a16:creationId xmlns:a16="http://schemas.microsoft.com/office/drawing/2014/main" id="{95A46C2D-9DD5-9B49-8EE4-100025A24BF4}"/>
              </a:ext>
            </a:extLst>
          </p:cNvPr>
          <p:cNvCxnSpPr/>
          <p:nvPr/>
        </p:nvCxnSpPr>
        <p:spPr bwMode="auto">
          <a:xfrm flipV="1">
            <a:off x="3286100" y="4759744"/>
            <a:ext cx="1333252" cy="325440"/>
          </a:xfrm>
          <a:prstGeom prst="straightConnector1">
            <a:avLst/>
          </a:prstGeom>
          <a:solidFill>
            <a:schemeClr val="accent2"/>
          </a:solidFill>
          <a:ln w="12700" cap="flat" cmpd="sng" algn="ctr">
            <a:solidFill>
              <a:schemeClr val="accent2"/>
            </a:solidFill>
            <a:prstDash val="solid"/>
            <a:round/>
            <a:headEnd type="none" w="med" len="med"/>
            <a:tailEnd type="triangle" w="lg" len="med"/>
          </a:ln>
          <a:effectLst/>
        </p:spPr>
      </p:cxnSp>
      <p:sp>
        <p:nvSpPr>
          <p:cNvPr id="13" name="Slide Number Placeholder 8">
            <a:extLst>
              <a:ext uri="{FF2B5EF4-FFF2-40B4-BE49-F238E27FC236}">
                <a16:creationId xmlns:a16="http://schemas.microsoft.com/office/drawing/2014/main" id="{6E83CFCD-05D5-DB4D-B31E-AF3D8FD83F83}"/>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46</a:t>
            </a:fld>
            <a:endParaRPr lang="en-GB" dirty="0"/>
          </a:p>
        </p:txBody>
      </p:sp>
    </p:spTree>
    <p:custDataLst>
      <p:tags r:id="rId1"/>
    </p:custDataLst>
    <p:extLst>
      <p:ext uri="{BB962C8B-B14F-4D97-AF65-F5344CB8AC3E}">
        <p14:creationId xmlns:p14="http://schemas.microsoft.com/office/powerpoint/2010/main" val="27828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User-defined identifiers</a:t>
            </a:r>
          </a:p>
        </p:txBody>
      </p:sp>
      <p:sp>
        <p:nvSpPr>
          <p:cNvPr id="5" name="Content Placeholder 4"/>
          <p:cNvSpPr>
            <a:spLocks noGrp="1"/>
          </p:cNvSpPr>
          <p:nvPr>
            <p:ph idx="1"/>
          </p:nvPr>
        </p:nvSpPr>
        <p:spPr/>
        <p:txBody>
          <a:bodyPr/>
          <a:lstStyle/>
          <a:p>
            <a:r>
              <a:rPr lang="en-GB" sz="2400" dirty="0"/>
              <a:t>User-defined identifiers are identifiers that</a:t>
            </a:r>
          </a:p>
          <a:p>
            <a:pPr marL="457200" indent="-457200">
              <a:buFont typeface="+mj-lt"/>
              <a:buAutoNum type="arabicPeriod"/>
            </a:pPr>
            <a:r>
              <a:rPr lang="en-GB" sz="2400" dirty="0"/>
              <a:t>name constants, variables and functions in C programs</a:t>
            </a:r>
          </a:p>
          <a:p>
            <a:pPr marL="457200" indent="-457200">
              <a:buFont typeface="+mj-lt"/>
              <a:buAutoNum type="arabicPeriod"/>
            </a:pPr>
            <a:r>
              <a:rPr lang="en-GB" sz="2400" dirty="0"/>
              <a:t>must not be reserved words</a:t>
            </a:r>
          </a:p>
          <a:p>
            <a:pPr marL="457200" indent="-457200">
              <a:buFont typeface="+mj-lt"/>
              <a:buAutoNum type="arabicPeriod"/>
            </a:pPr>
            <a:r>
              <a:rPr lang="en-GB" sz="2400" dirty="0"/>
              <a:t>should not be standard identifiers</a:t>
            </a:r>
          </a:p>
          <a:p>
            <a:pPr marL="457200" indent="-457200">
              <a:buFont typeface="+mj-lt"/>
              <a:buAutoNum type="arabicPeriod"/>
            </a:pPr>
            <a:endParaRPr lang="en-GB" sz="2400" dirty="0"/>
          </a:p>
          <a:p>
            <a:pPr marL="342900" indent="-342900">
              <a:buFont typeface="Arial" panose="020B0604020202020204" pitchFamily="34" charset="0"/>
              <a:buChar char="•"/>
            </a:pPr>
            <a:r>
              <a:rPr lang="en-GB" sz="2400" dirty="0"/>
              <a:t>Violating point 3 above makes programs very difficult to read</a:t>
            </a:r>
          </a:p>
          <a:p>
            <a:pPr marL="342900" indent="-342900">
              <a:buFont typeface="Arial" panose="020B0604020202020204" pitchFamily="34" charset="0"/>
              <a:buChar char="•"/>
            </a:pPr>
            <a:r>
              <a:rPr lang="en-GB" sz="2400" dirty="0"/>
              <a:t>In general, identifiers should be chosen that improve readability</a:t>
            </a:r>
          </a:p>
        </p:txBody>
      </p:sp>
      <p:sp>
        <p:nvSpPr>
          <p:cNvPr id="6" name="Slide Number Placeholder 8">
            <a:extLst>
              <a:ext uri="{FF2B5EF4-FFF2-40B4-BE49-F238E27FC236}">
                <a16:creationId xmlns:a16="http://schemas.microsoft.com/office/drawing/2014/main" id="{304DB6BE-D72C-B84B-AC65-E625E8657644}"/>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47</a:t>
            </a:fld>
            <a:endParaRPr lang="en-GB" dirty="0"/>
          </a:p>
        </p:txBody>
      </p:sp>
    </p:spTree>
    <p:custDataLst>
      <p:tags r:id="rId1"/>
    </p:custDataLst>
    <p:extLst>
      <p:ext uri="{BB962C8B-B14F-4D97-AF65-F5344CB8AC3E}">
        <p14:creationId xmlns:p14="http://schemas.microsoft.com/office/powerpoint/2010/main" val="76555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D02342-E1DF-48AA-83C5-2E4B7C5BC325}" type="datetime1">
              <a:rPr lang="en-GB" smtClean="0"/>
              <a:t>28/09/2019</a:t>
            </a:fld>
            <a:r>
              <a:rPr lang="en-GB"/>
              <a:t>08/04/2019</a:t>
            </a:r>
            <a:endParaRPr lang="en-GB" dirty="0"/>
          </a:p>
        </p:txBody>
      </p:sp>
      <p:pic>
        <p:nvPicPr>
          <p:cNvPr id="3" name="Picture 2"/>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0825" cy="6350000"/>
          </a:xfrm>
          <a:prstGeom prst="rect">
            <a:avLst/>
          </a:prstGeom>
        </p:spPr>
      </p:pic>
    </p:spTree>
    <p:extLst>
      <p:ext uri="{BB962C8B-B14F-4D97-AF65-F5344CB8AC3E}">
        <p14:creationId xmlns:p14="http://schemas.microsoft.com/office/powerpoint/2010/main" val="1489796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DB102-C8B6-9A42-9C81-D3D5CF628727}"/>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0C59A144-C420-9446-A8E0-90D1E8BAAAED}"/>
              </a:ext>
            </a:extLst>
          </p:cNvPr>
          <p:cNvSpPr>
            <a:spLocks noGrp="1"/>
          </p:cNvSpPr>
          <p:nvPr>
            <p:ph idx="1"/>
          </p:nvPr>
        </p:nvSpPr>
        <p:spPr/>
        <p:txBody>
          <a:bodyPr/>
          <a:lstStyle/>
          <a:p>
            <a:pPr marL="457200" indent="-457200">
              <a:buFont typeface="Wingdings" pitchFamily="2" charset="2"/>
              <a:buChar char="ü"/>
            </a:pPr>
            <a:r>
              <a:rPr lang="en-GB" sz="2800" dirty="0"/>
              <a:t>Admin information about the course</a:t>
            </a:r>
          </a:p>
          <a:p>
            <a:pPr marL="457200" indent="-457200">
              <a:buFont typeface="Wingdings" pitchFamily="2" charset="2"/>
              <a:buChar char="ü"/>
            </a:pPr>
            <a:r>
              <a:rPr lang="en-GB" sz="2800" dirty="0"/>
              <a:t>Software Installation</a:t>
            </a:r>
          </a:p>
          <a:p>
            <a:pPr marL="457200" indent="-457200">
              <a:buFont typeface="Wingdings" pitchFamily="2" charset="2"/>
              <a:buChar char="ü"/>
            </a:pPr>
            <a:r>
              <a:rPr lang="en-GB" sz="2800" dirty="0"/>
              <a:t>Our first C program</a:t>
            </a:r>
          </a:p>
          <a:p>
            <a:pPr marL="457200" indent="-457200">
              <a:buFont typeface="Wingdings" pitchFamily="2" charset="2"/>
              <a:buChar char="ü"/>
            </a:pPr>
            <a:r>
              <a:rPr lang="en-GB" sz="2800" dirty="0"/>
              <a:t>The C language elements introduced today</a:t>
            </a:r>
          </a:p>
          <a:p>
            <a:pPr marL="457200" indent="-457200">
              <a:buFont typeface="Wingdings" pitchFamily="2" charset="2"/>
              <a:buChar char="Ø"/>
            </a:pPr>
            <a:r>
              <a:rPr lang="en-GB" sz="2800" dirty="0"/>
              <a:t>Syntax and evaluation internally</a:t>
            </a:r>
          </a:p>
          <a:p>
            <a:pPr marL="342900" indent="-342900">
              <a:buFont typeface="Arial" panose="020B0604020202020204" pitchFamily="34" charset="0"/>
              <a:buChar char="•"/>
            </a:pPr>
            <a:r>
              <a:rPr lang="en-GB" sz="2800" dirty="0"/>
              <a:t>Abstraction and programming</a:t>
            </a:r>
          </a:p>
        </p:txBody>
      </p:sp>
      <p:sp>
        <p:nvSpPr>
          <p:cNvPr id="4" name="Date Placeholder 3">
            <a:extLst>
              <a:ext uri="{FF2B5EF4-FFF2-40B4-BE49-F238E27FC236}">
                <a16:creationId xmlns:a16="http://schemas.microsoft.com/office/drawing/2014/main" id="{95FC9542-BEDF-BD4F-9BD6-7A62CAB93C57}"/>
              </a:ext>
            </a:extLst>
          </p:cNvPr>
          <p:cNvSpPr>
            <a:spLocks noGrp="1"/>
          </p:cNvSpPr>
          <p:nvPr>
            <p:ph type="dt" sz="half" idx="10"/>
          </p:nvPr>
        </p:nvSpPr>
        <p:spPr/>
        <p:txBody>
          <a:bodyPr/>
          <a:lstStyle/>
          <a:p>
            <a:fld id="{28DD89B1-E0EE-6141-8600-8D9D86EC00AE}" type="datetime1">
              <a:rPr lang="en-GB" smtClean="0"/>
              <a:t>28/09/2019</a:t>
            </a:fld>
            <a:r>
              <a:rPr lang="en-GB"/>
              <a:t>08/04/2019</a:t>
            </a:r>
            <a:endParaRPr lang="en-GB" dirty="0"/>
          </a:p>
        </p:txBody>
      </p:sp>
      <p:sp>
        <p:nvSpPr>
          <p:cNvPr id="5" name="Slide Number Placeholder 8">
            <a:extLst>
              <a:ext uri="{FF2B5EF4-FFF2-40B4-BE49-F238E27FC236}">
                <a16:creationId xmlns:a16="http://schemas.microsoft.com/office/drawing/2014/main" id="{BF8273F0-621F-5F43-9247-5AF403256877}"/>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49</a:t>
            </a:fld>
            <a:endParaRPr lang="en-GB" dirty="0"/>
          </a:p>
        </p:txBody>
      </p:sp>
    </p:spTree>
    <p:extLst>
      <p:ext uri="{BB962C8B-B14F-4D97-AF65-F5344CB8AC3E}">
        <p14:creationId xmlns:p14="http://schemas.microsoft.com/office/powerpoint/2010/main" val="3298074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a:t>ProgrEssion</a:t>
            </a:r>
            <a:endParaRPr lang="en-GB" dirty="0"/>
          </a:p>
        </p:txBody>
      </p:sp>
      <p:sp>
        <p:nvSpPr>
          <p:cNvPr id="5" name="Content Placeholder 4"/>
          <p:cNvSpPr>
            <a:spLocks noGrp="1"/>
          </p:cNvSpPr>
          <p:nvPr>
            <p:ph idx="1"/>
          </p:nvPr>
        </p:nvSpPr>
        <p:spPr>
          <a:xfrm>
            <a:off x="405780" y="1124744"/>
            <a:ext cx="11466133" cy="4697635"/>
          </a:xfrm>
        </p:spPr>
        <p:txBody>
          <a:bodyPr/>
          <a:lstStyle/>
          <a:p>
            <a:pPr marL="342900" indent="-342900">
              <a:buFont typeface="Arial" panose="020B0604020202020204" pitchFamily="34" charset="0"/>
              <a:buChar char="•"/>
            </a:pPr>
            <a:r>
              <a:rPr lang="en-GB" sz="2400" dirty="0"/>
              <a:t>The course design is coordinated to ensure progression from one course to the next</a:t>
            </a:r>
          </a:p>
          <a:p>
            <a:pPr marL="342900" indent="-342900">
              <a:buFont typeface="Arial" panose="020B0604020202020204" pitchFamily="34" charset="0"/>
              <a:buChar char="•"/>
            </a:pPr>
            <a:r>
              <a:rPr lang="en-GB" sz="2400" dirty="0"/>
              <a:t>This begins with fairly trivial decisions: Limit the number of programming languages</a:t>
            </a:r>
          </a:p>
          <a:p>
            <a:pPr marL="774900" lvl="1" indent="-342900"/>
            <a:r>
              <a:rPr lang="en-GB" sz="2400" dirty="0"/>
              <a:t>We have decided for the core language C</a:t>
            </a:r>
          </a:p>
          <a:p>
            <a:pPr marL="342900" indent="-342900">
              <a:buFont typeface="Arial" panose="020B0604020202020204" pitchFamily="34" charset="0"/>
              <a:buChar char="•"/>
            </a:pPr>
            <a:r>
              <a:rPr lang="en-GB" sz="2400" dirty="0"/>
              <a:t>The curriculum builds skills in cross-cutting themes for which there is no specific course</a:t>
            </a:r>
          </a:p>
          <a:p>
            <a:pPr marL="774900" lvl="1" indent="-342900"/>
            <a:r>
              <a:rPr lang="en-GB" sz="2400" dirty="0"/>
              <a:t>The most important are</a:t>
            </a:r>
          </a:p>
          <a:p>
            <a:pPr marL="1098550" lvl="2" indent="-342900">
              <a:tabLst>
                <a:tab pos="3013075" algn="l"/>
              </a:tabLst>
            </a:pPr>
            <a:r>
              <a:rPr lang="en-GB" sz="2400" dirty="0"/>
              <a:t>Problem solving:	from </a:t>
            </a:r>
            <a:r>
              <a:rPr lang="en-GB" sz="2400" b="1" dirty="0"/>
              <a:t>small</a:t>
            </a:r>
            <a:r>
              <a:rPr lang="en-GB" sz="2400" dirty="0"/>
              <a:t> scale to </a:t>
            </a:r>
            <a:r>
              <a:rPr lang="en-GB" sz="2400" b="1" dirty="0"/>
              <a:t>large</a:t>
            </a:r>
            <a:r>
              <a:rPr lang="en-GB" sz="2400" dirty="0"/>
              <a:t> scale</a:t>
            </a:r>
          </a:p>
          <a:p>
            <a:pPr marL="1098550" lvl="2" indent="-342900">
              <a:tabLst>
                <a:tab pos="3013075" algn="l"/>
              </a:tabLst>
            </a:pPr>
            <a:r>
              <a:rPr lang="en-GB" sz="2400" dirty="0"/>
              <a:t>Modelling:		from abstraction of </a:t>
            </a:r>
            <a:r>
              <a:rPr lang="en-GB" sz="2400" b="1" dirty="0"/>
              <a:t>computers</a:t>
            </a:r>
            <a:r>
              <a:rPr lang="en-GB" sz="2400" dirty="0"/>
              <a:t> to abstraction of </a:t>
            </a:r>
            <a:r>
              <a:rPr lang="en-GB" sz="2400" b="1" dirty="0"/>
              <a:t>programs</a:t>
            </a:r>
          </a:p>
          <a:p>
            <a:pPr marL="1098550" lvl="2" indent="-342900">
              <a:tabLst>
                <a:tab pos="3013075" algn="l"/>
              </a:tabLst>
            </a:pPr>
            <a:r>
              <a:rPr lang="en-GB" sz="2400" dirty="0"/>
              <a:t>Reasoning:		from </a:t>
            </a:r>
            <a:r>
              <a:rPr lang="en-GB" sz="2400" b="1" dirty="0"/>
              <a:t>informal</a:t>
            </a:r>
            <a:r>
              <a:rPr lang="en-GB" sz="2400" dirty="0"/>
              <a:t> understanding to </a:t>
            </a:r>
            <a:r>
              <a:rPr lang="en-GB" sz="2400" b="1" dirty="0"/>
              <a:t>formal</a:t>
            </a:r>
            <a:r>
              <a:rPr lang="en-GB" sz="2400" dirty="0"/>
              <a:t> rigour</a:t>
            </a:r>
          </a:p>
          <a:p>
            <a:pPr marL="1098550" lvl="2" indent="-342900">
              <a:tabLst>
                <a:tab pos="3013075" algn="l"/>
              </a:tabLst>
            </a:pPr>
            <a:r>
              <a:rPr lang="en-GB" sz="2400" dirty="0"/>
              <a:t>Verification:		from </a:t>
            </a:r>
            <a:r>
              <a:rPr lang="en-GB" sz="2400" b="1" dirty="0"/>
              <a:t>understanding</a:t>
            </a:r>
            <a:r>
              <a:rPr lang="en-GB" sz="2400" dirty="0"/>
              <a:t> correctness to </a:t>
            </a:r>
            <a:r>
              <a:rPr lang="en-GB" sz="2400" b="1" dirty="0"/>
              <a:t>ensuring</a:t>
            </a:r>
            <a:r>
              <a:rPr lang="en-GB" sz="2400" dirty="0"/>
              <a:t> correctness</a:t>
            </a:r>
          </a:p>
          <a:p>
            <a:pPr marL="774900" lvl="1" indent="-342900"/>
            <a:endParaRPr lang="en-GB" sz="2400" dirty="0"/>
          </a:p>
          <a:p>
            <a:pPr marL="342900" indent="-342900">
              <a:buFont typeface="Arial" panose="020B0604020202020204" pitchFamily="34" charset="0"/>
              <a:buChar char="•"/>
            </a:pPr>
            <a:endParaRPr lang="en-GB" sz="2400" dirty="0"/>
          </a:p>
        </p:txBody>
      </p:sp>
      <p:sp>
        <p:nvSpPr>
          <p:cNvPr id="6" name="Slide Number Placeholder 8">
            <a:extLst>
              <a:ext uri="{FF2B5EF4-FFF2-40B4-BE49-F238E27FC236}">
                <a16:creationId xmlns:a16="http://schemas.microsoft.com/office/drawing/2014/main" id="{F86A13FC-DCA7-864A-8113-9DC241691158}"/>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5</a:t>
            </a:fld>
            <a:endParaRPr lang="en-GB" dirty="0"/>
          </a:p>
        </p:txBody>
      </p:sp>
    </p:spTree>
    <p:custDataLst>
      <p:tags r:id="rId1"/>
    </p:custDataLst>
    <p:extLst>
      <p:ext uri="{BB962C8B-B14F-4D97-AF65-F5344CB8AC3E}">
        <p14:creationId xmlns:p14="http://schemas.microsoft.com/office/powerpoint/2010/main" val="327902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Syntax</a:t>
            </a:r>
          </a:p>
        </p:txBody>
      </p:sp>
      <p:sp>
        <p:nvSpPr>
          <p:cNvPr id="5" name="Content Placeholder 4"/>
          <p:cNvSpPr>
            <a:spLocks noGrp="1"/>
          </p:cNvSpPr>
          <p:nvPr>
            <p:ph idx="1"/>
          </p:nvPr>
        </p:nvSpPr>
        <p:spPr/>
        <p:txBody>
          <a:bodyPr/>
          <a:lstStyle/>
          <a:p>
            <a:pPr marL="342900" indent="-342900">
              <a:buFont typeface="Arial" panose="020B0604020202020204" pitchFamily="34" charset="0"/>
              <a:buChar char="•"/>
            </a:pPr>
            <a:r>
              <a:rPr lang="en-GB" sz="2400" b="1" dirty="0"/>
              <a:t>Concrete syntax</a:t>
            </a:r>
          </a:p>
          <a:p>
            <a:pPr marL="774900" lvl="1" indent="-342900"/>
            <a:r>
              <a:rPr lang="en-GB" sz="2400" dirty="0"/>
              <a:t>This the program text from a text file, e.g., </a:t>
            </a:r>
            <a:r>
              <a:rPr lang="en-GB" sz="2400" dirty="0">
                <a:latin typeface="Courier" pitchFamily="2" charset="0"/>
              </a:rPr>
              <a:t>4 * 6 * 8 - 98</a:t>
            </a:r>
          </a:p>
          <a:p>
            <a:pPr marL="342900" indent="-342900">
              <a:buFont typeface="Arial" panose="020B0604020202020204" pitchFamily="34" charset="0"/>
              <a:buChar char="•"/>
            </a:pPr>
            <a:r>
              <a:rPr lang="en-GB" sz="2400" b="1" dirty="0"/>
              <a:t>Abstract syntax</a:t>
            </a:r>
          </a:p>
          <a:p>
            <a:pPr marL="342900" indent="-342900">
              <a:buFont typeface="Arial" panose="020B0604020202020204" pitchFamily="34" charset="0"/>
              <a:buChar char="•"/>
            </a:pPr>
            <a:r>
              <a:rPr lang="en-GB" sz="2400" dirty="0"/>
              <a:t>This is a structured representation of the program text usually represented as a </a:t>
            </a:r>
            <a:r>
              <a:rPr lang="en-GB" sz="2400" i="1" dirty="0"/>
              <a:t>tree</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The abstract syntax tree corresponds to the bracketed text </a:t>
            </a:r>
            <a:br>
              <a:rPr lang="en-GB" sz="2400" dirty="0"/>
            </a:br>
            <a:r>
              <a:rPr lang="en-GB" sz="2400" dirty="0"/>
              <a:t>((</a:t>
            </a:r>
            <a:r>
              <a:rPr lang="en-GB" sz="2400" dirty="0">
                <a:latin typeface="Courier" pitchFamily="2" charset="0"/>
              </a:rPr>
              <a:t>4 * 6) * 8) - 98</a:t>
            </a:r>
            <a:endParaRPr lang="en-GB" sz="2400" dirty="0"/>
          </a:p>
        </p:txBody>
      </p:sp>
      <p:grpSp>
        <p:nvGrpSpPr>
          <p:cNvPr id="26" name="Group 25">
            <a:extLst>
              <a:ext uri="{FF2B5EF4-FFF2-40B4-BE49-F238E27FC236}">
                <a16:creationId xmlns:a16="http://schemas.microsoft.com/office/drawing/2014/main" id="{2C6B444B-1DBA-9541-B3AE-2EC03F703D95}"/>
              </a:ext>
            </a:extLst>
          </p:cNvPr>
          <p:cNvGrpSpPr/>
          <p:nvPr/>
        </p:nvGrpSpPr>
        <p:grpSpPr>
          <a:xfrm>
            <a:off x="4366220" y="3284984"/>
            <a:ext cx="2464668" cy="1912433"/>
            <a:chOff x="4150196" y="3425921"/>
            <a:chExt cx="2464668" cy="1912433"/>
          </a:xfrm>
        </p:grpSpPr>
        <p:sp>
          <p:nvSpPr>
            <p:cNvPr id="3" name="TextBox 2">
              <a:extLst>
                <a:ext uri="{FF2B5EF4-FFF2-40B4-BE49-F238E27FC236}">
                  <a16:creationId xmlns:a16="http://schemas.microsoft.com/office/drawing/2014/main" id="{CA9486FC-00DB-A84F-8ECD-2CB815D8E6C5}"/>
                </a:ext>
              </a:extLst>
            </p:cNvPr>
            <p:cNvSpPr txBox="1"/>
            <p:nvPr/>
          </p:nvSpPr>
          <p:spPr>
            <a:xfrm>
              <a:off x="5734371" y="4984346"/>
              <a:ext cx="184346" cy="354008"/>
            </a:xfrm>
            <a:prstGeom prst="rect">
              <a:avLst/>
            </a:prstGeom>
            <a:noFill/>
          </p:spPr>
          <p:txBody>
            <a:bodyPr wrap="none" lIns="0" tIns="0" rIns="0" bIns="0" rtlCol="0" anchor="ctr" anchorCtr="1">
              <a:spAutoFit/>
            </a:bodyPr>
            <a:lstStyle/>
            <a:p>
              <a:pPr algn="ctr">
                <a:lnSpc>
                  <a:spcPct val="95000"/>
                </a:lnSpc>
              </a:pPr>
              <a:r>
                <a:rPr lang="en-GB" sz="2400" dirty="0">
                  <a:latin typeface="Courier" pitchFamily="2" charset="0"/>
                </a:rPr>
                <a:t>-</a:t>
              </a:r>
            </a:p>
          </p:txBody>
        </p:sp>
        <p:sp>
          <p:nvSpPr>
            <p:cNvPr id="6" name="TextBox 5">
              <a:extLst>
                <a:ext uri="{FF2B5EF4-FFF2-40B4-BE49-F238E27FC236}">
                  <a16:creationId xmlns:a16="http://schemas.microsoft.com/office/drawing/2014/main" id="{23E93A69-05AB-434F-8639-C18A35376248}"/>
                </a:ext>
              </a:extLst>
            </p:cNvPr>
            <p:cNvSpPr txBox="1"/>
            <p:nvPr/>
          </p:nvSpPr>
          <p:spPr>
            <a:xfrm>
              <a:off x="6246173" y="4453334"/>
              <a:ext cx="368691" cy="354008"/>
            </a:xfrm>
            <a:prstGeom prst="rect">
              <a:avLst/>
            </a:prstGeom>
            <a:noFill/>
          </p:spPr>
          <p:txBody>
            <a:bodyPr wrap="none" lIns="0" tIns="0" rIns="0" bIns="0" rtlCol="0" anchor="ctr" anchorCtr="1">
              <a:spAutoFit/>
            </a:bodyPr>
            <a:lstStyle/>
            <a:p>
              <a:pPr algn="ctr">
                <a:lnSpc>
                  <a:spcPct val="95000"/>
                </a:lnSpc>
              </a:pPr>
              <a:r>
                <a:rPr lang="en-GB" sz="2400" dirty="0">
                  <a:latin typeface="Courier" pitchFamily="2" charset="0"/>
                </a:rPr>
                <a:t>98</a:t>
              </a:r>
            </a:p>
          </p:txBody>
        </p:sp>
        <p:sp>
          <p:nvSpPr>
            <p:cNvPr id="7" name="TextBox 6">
              <a:extLst>
                <a:ext uri="{FF2B5EF4-FFF2-40B4-BE49-F238E27FC236}">
                  <a16:creationId xmlns:a16="http://schemas.microsoft.com/office/drawing/2014/main" id="{90273BFE-62BE-5C4A-B166-781B798C6A4C}"/>
                </a:ext>
              </a:extLst>
            </p:cNvPr>
            <p:cNvSpPr txBox="1"/>
            <p:nvPr/>
          </p:nvSpPr>
          <p:spPr>
            <a:xfrm>
              <a:off x="5734371" y="3907078"/>
              <a:ext cx="184346" cy="354008"/>
            </a:xfrm>
            <a:prstGeom prst="rect">
              <a:avLst/>
            </a:prstGeom>
            <a:noFill/>
          </p:spPr>
          <p:txBody>
            <a:bodyPr wrap="none" lIns="0" tIns="0" rIns="0" bIns="0" rtlCol="0" anchor="ctr" anchorCtr="1">
              <a:spAutoFit/>
            </a:bodyPr>
            <a:lstStyle/>
            <a:p>
              <a:pPr algn="ctr">
                <a:lnSpc>
                  <a:spcPct val="95000"/>
                </a:lnSpc>
              </a:pPr>
              <a:r>
                <a:rPr lang="en-GB" sz="2400" dirty="0">
                  <a:latin typeface="Courier" pitchFamily="2" charset="0"/>
                </a:rPr>
                <a:t>8</a:t>
              </a:r>
            </a:p>
          </p:txBody>
        </p:sp>
        <p:sp>
          <p:nvSpPr>
            <p:cNvPr id="8" name="TextBox 7">
              <a:extLst>
                <a:ext uri="{FF2B5EF4-FFF2-40B4-BE49-F238E27FC236}">
                  <a16:creationId xmlns:a16="http://schemas.microsoft.com/office/drawing/2014/main" id="{B1C544F4-A1FB-124E-955A-5D92547D6138}"/>
                </a:ext>
              </a:extLst>
            </p:cNvPr>
            <p:cNvSpPr txBox="1"/>
            <p:nvPr/>
          </p:nvSpPr>
          <p:spPr>
            <a:xfrm>
              <a:off x="5222570" y="3425921"/>
              <a:ext cx="184346" cy="354008"/>
            </a:xfrm>
            <a:prstGeom prst="rect">
              <a:avLst/>
            </a:prstGeom>
            <a:noFill/>
          </p:spPr>
          <p:txBody>
            <a:bodyPr wrap="none" lIns="0" tIns="0" rIns="0" bIns="0" rtlCol="0" anchor="ctr" anchorCtr="1">
              <a:spAutoFit/>
            </a:bodyPr>
            <a:lstStyle/>
            <a:p>
              <a:pPr algn="ctr">
                <a:lnSpc>
                  <a:spcPct val="95000"/>
                </a:lnSpc>
              </a:pPr>
              <a:r>
                <a:rPr lang="en-GB" sz="2400" dirty="0">
                  <a:latin typeface="Courier" pitchFamily="2" charset="0"/>
                </a:rPr>
                <a:t>6</a:t>
              </a:r>
            </a:p>
          </p:txBody>
        </p:sp>
        <p:sp>
          <p:nvSpPr>
            <p:cNvPr id="9" name="TextBox 8">
              <a:extLst>
                <a:ext uri="{FF2B5EF4-FFF2-40B4-BE49-F238E27FC236}">
                  <a16:creationId xmlns:a16="http://schemas.microsoft.com/office/drawing/2014/main" id="{338A8140-B5AB-2145-AC26-ACD1EE6CF683}"/>
                </a:ext>
              </a:extLst>
            </p:cNvPr>
            <p:cNvSpPr txBox="1"/>
            <p:nvPr/>
          </p:nvSpPr>
          <p:spPr>
            <a:xfrm>
              <a:off x="4150196" y="3425921"/>
              <a:ext cx="184346" cy="354008"/>
            </a:xfrm>
            <a:prstGeom prst="rect">
              <a:avLst/>
            </a:prstGeom>
            <a:noFill/>
          </p:spPr>
          <p:txBody>
            <a:bodyPr wrap="none" lIns="0" tIns="0" rIns="0" bIns="0" rtlCol="0" anchor="ctr" anchorCtr="1">
              <a:spAutoFit/>
            </a:bodyPr>
            <a:lstStyle/>
            <a:p>
              <a:pPr algn="ctr">
                <a:lnSpc>
                  <a:spcPct val="95000"/>
                </a:lnSpc>
              </a:pPr>
              <a:r>
                <a:rPr lang="en-GB" sz="2400" dirty="0">
                  <a:latin typeface="Courier" pitchFamily="2" charset="0"/>
                </a:rPr>
                <a:t>4</a:t>
              </a:r>
            </a:p>
          </p:txBody>
        </p:sp>
        <p:sp>
          <p:nvSpPr>
            <p:cNvPr id="10" name="TextBox 9">
              <a:extLst>
                <a:ext uri="{FF2B5EF4-FFF2-40B4-BE49-F238E27FC236}">
                  <a16:creationId xmlns:a16="http://schemas.microsoft.com/office/drawing/2014/main" id="{6542E00B-5BAE-394E-9A31-062D07198EA0}"/>
                </a:ext>
              </a:extLst>
            </p:cNvPr>
            <p:cNvSpPr txBox="1"/>
            <p:nvPr/>
          </p:nvSpPr>
          <p:spPr>
            <a:xfrm>
              <a:off x="4726260" y="3907078"/>
              <a:ext cx="184346" cy="354008"/>
            </a:xfrm>
            <a:prstGeom prst="rect">
              <a:avLst/>
            </a:prstGeom>
            <a:noFill/>
          </p:spPr>
          <p:txBody>
            <a:bodyPr wrap="none" lIns="0" tIns="0" rIns="0" bIns="0" rtlCol="0" anchor="ctr" anchorCtr="1">
              <a:spAutoFit/>
            </a:bodyPr>
            <a:lstStyle/>
            <a:p>
              <a:pPr algn="ctr">
                <a:lnSpc>
                  <a:spcPct val="95000"/>
                </a:lnSpc>
              </a:pPr>
              <a:r>
                <a:rPr lang="en-GB" sz="2400" dirty="0">
                  <a:latin typeface="Courier" pitchFamily="2" charset="0"/>
                </a:rPr>
                <a:t>*</a:t>
              </a:r>
            </a:p>
          </p:txBody>
        </p:sp>
        <p:sp>
          <p:nvSpPr>
            <p:cNvPr id="11" name="TextBox 10">
              <a:extLst>
                <a:ext uri="{FF2B5EF4-FFF2-40B4-BE49-F238E27FC236}">
                  <a16:creationId xmlns:a16="http://schemas.microsoft.com/office/drawing/2014/main" id="{D8407B63-ADFD-B641-ACDF-E99E17A4E59F}"/>
                </a:ext>
              </a:extLst>
            </p:cNvPr>
            <p:cNvSpPr txBox="1"/>
            <p:nvPr/>
          </p:nvSpPr>
          <p:spPr>
            <a:xfrm>
              <a:off x="5222571" y="4453334"/>
              <a:ext cx="184346" cy="354008"/>
            </a:xfrm>
            <a:prstGeom prst="rect">
              <a:avLst/>
            </a:prstGeom>
            <a:noFill/>
          </p:spPr>
          <p:txBody>
            <a:bodyPr wrap="none" lIns="0" tIns="0" rIns="0" bIns="0" rtlCol="0" anchor="ctr" anchorCtr="1">
              <a:spAutoFit/>
            </a:bodyPr>
            <a:lstStyle/>
            <a:p>
              <a:pPr algn="ctr">
                <a:lnSpc>
                  <a:spcPct val="95000"/>
                </a:lnSpc>
              </a:pPr>
              <a:r>
                <a:rPr lang="en-GB" sz="2400" dirty="0">
                  <a:latin typeface="Courier" pitchFamily="2" charset="0"/>
                </a:rPr>
                <a:t>*</a:t>
              </a:r>
            </a:p>
          </p:txBody>
        </p:sp>
        <p:cxnSp>
          <p:nvCxnSpPr>
            <p:cNvPr id="13" name="Straight Connector 12">
              <a:extLst>
                <a:ext uri="{FF2B5EF4-FFF2-40B4-BE49-F238E27FC236}">
                  <a16:creationId xmlns:a16="http://schemas.microsoft.com/office/drawing/2014/main" id="{AD1CB5B6-AB4E-EB40-9D09-FA4A4F172FFC}"/>
                </a:ext>
              </a:extLst>
            </p:cNvPr>
            <p:cNvCxnSpPr>
              <a:endCxn id="10" idx="1"/>
            </p:cNvCxnSpPr>
            <p:nvPr/>
          </p:nvCxnSpPr>
          <p:spPr bwMode="auto">
            <a:xfrm>
              <a:off x="4222204" y="3779929"/>
              <a:ext cx="504056" cy="304153"/>
            </a:xfrm>
            <a:prstGeom prst="line">
              <a:avLst/>
            </a:prstGeom>
            <a:solidFill>
              <a:schemeClr val="accent2"/>
            </a:solidFill>
            <a:ln w="1778" cap="flat" cmpd="sng" algn="ctr">
              <a:solidFill>
                <a:schemeClr val="accent2"/>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E4B07C3C-CEFA-AA47-BF60-1B3983FF3388}"/>
                </a:ext>
              </a:extLst>
            </p:cNvPr>
            <p:cNvCxnSpPr>
              <a:stCxn id="8" idx="2"/>
              <a:endCxn id="10" idx="3"/>
            </p:cNvCxnSpPr>
            <p:nvPr/>
          </p:nvCxnSpPr>
          <p:spPr bwMode="auto">
            <a:xfrm flipH="1">
              <a:off x="4910606" y="3779929"/>
              <a:ext cx="404137" cy="304153"/>
            </a:xfrm>
            <a:prstGeom prst="line">
              <a:avLst/>
            </a:prstGeom>
            <a:solidFill>
              <a:schemeClr val="accent2"/>
            </a:solidFill>
            <a:ln w="1778" cap="flat" cmpd="sng" algn="ctr">
              <a:solidFill>
                <a:schemeClr val="accent2"/>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BF34662D-40A7-AA4B-BA8F-2CA2D9826A8B}"/>
                </a:ext>
              </a:extLst>
            </p:cNvPr>
            <p:cNvCxnSpPr>
              <a:stCxn id="11" idx="1"/>
              <a:endCxn id="10" idx="2"/>
            </p:cNvCxnSpPr>
            <p:nvPr/>
          </p:nvCxnSpPr>
          <p:spPr bwMode="auto">
            <a:xfrm flipH="1" flipV="1">
              <a:off x="4818433" y="4261086"/>
              <a:ext cx="404138" cy="369252"/>
            </a:xfrm>
            <a:prstGeom prst="line">
              <a:avLst/>
            </a:prstGeom>
            <a:solidFill>
              <a:schemeClr val="accent2"/>
            </a:solidFill>
            <a:ln w="1778" cap="flat" cmpd="sng" algn="ctr">
              <a:solidFill>
                <a:schemeClr val="accent2"/>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58B3259E-F88B-0C46-8CE5-45C486374C01}"/>
                </a:ext>
              </a:extLst>
            </p:cNvPr>
            <p:cNvCxnSpPr>
              <a:stCxn id="7" idx="2"/>
              <a:endCxn id="11" idx="3"/>
            </p:cNvCxnSpPr>
            <p:nvPr/>
          </p:nvCxnSpPr>
          <p:spPr bwMode="auto">
            <a:xfrm flipH="1">
              <a:off x="5406917" y="4261086"/>
              <a:ext cx="419627" cy="369252"/>
            </a:xfrm>
            <a:prstGeom prst="line">
              <a:avLst/>
            </a:prstGeom>
            <a:solidFill>
              <a:schemeClr val="accent2"/>
            </a:solidFill>
            <a:ln w="1778" cap="flat" cmpd="sng" algn="ctr">
              <a:solidFill>
                <a:schemeClr val="accent2"/>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354F8E9D-6387-EE42-846F-1FCA837BF1D3}"/>
                </a:ext>
              </a:extLst>
            </p:cNvPr>
            <p:cNvCxnSpPr>
              <a:stCxn id="3" idx="1"/>
              <a:endCxn id="11" idx="2"/>
            </p:cNvCxnSpPr>
            <p:nvPr/>
          </p:nvCxnSpPr>
          <p:spPr bwMode="auto">
            <a:xfrm flipH="1" flipV="1">
              <a:off x="5314744" y="4807342"/>
              <a:ext cx="419627" cy="354008"/>
            </a:xfrm>
            <a:prstGeom prst="line">
              <a:avLst/>
            </a:prstGeom>
            <a:solidFill>
              <a:schemeClr val="accent2"/>
            </a:solidFill>
            <a:ln w="1778" cap="flat" cmpd="sng" algn="ctr">
              <a:solidFill>
                <a:schemeClr val="accent2"/>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CB2C00A3-C8F4-574D-AC1F-F4963AAE97A0}"/>
                </a:ext>
              </a:extLst>
            </p:cNvPr>
            <p:cNvCxnSpPr>
              <a:stCxn id="3" idx="3"/>
              <a:endCxn id="6" idx="2"/>
            </p:cNvCxnSpPr>
            <p:nvPr/>
          </p:nvCxnSpPr>
          <p:spPr bwMode="auto">
            <a:xfrm flipV="1">
              <a:off x="5918717" y="4807342"/>
              <a:ext cx="511802" cy="354008"/>
            </a:xfrm>
            <a:prstGeom prst="line">
              <a:avLst/>
            </a:prstGeom>
            <a:solidFill>
              <a:schemeClr val="accent2"/>
            </a:solidFill>
            <a:ln w="1778" cap="flat" cmpd="sng" algn="ctr">
              <a:solidFill>
                <a:schemeClr val="accent2"/>
              </a:solidFill>
              <a:prstDash val="solid"/>
              <a:round/>
              <a:headEnd type="none" w="med" len="med"/>
              <a:tailEnd type="none" w="med" len="med"/>
            </a:ln>
            <a:effectLst/>
          </p:spPr>
        </p:cxnSp>
      </p:grpSp>
      <p:sp>
        <p:nvSpPr>
          <p:cNvPr id="18" name="Slide Number Placeholder 8">
            <a:extLst>
              <a:ext uri="{FF2B5EF4-FFF2-40B4-BE49-F238E27FC236}">
                <a16:creationId xmlns:a16="http://schemas.microsoft.com/office/drawing/2014/main" id="{6D855219-1380-A54E-955E-C700CF25CF45}"/>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50</a:t>
            </a:fld>
            <a:endParaRPr lang="en-GB" dirty="0"/>
          </a:p>
        </p:txBody>
      </p:sp>
    </p:spTree>
    <p:custDataLst>
      <p:tags r:id="rId1"/>
    </p:custDataLst>
    <p:extLst>
      <p:ext uri="{BB962C8B-B14F-4D97-AF65-F5344CB8AC3E}">
        <p14:creationId xmlns:p14="http://schemas.microsoft.com/office/powerpoint/2010/main" val="113573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Expressions</a:t>
            </a:r>
          </a:p>
        </p:txBody>
      </p:sp>
      <p:sp>
        <p:nvSpPr>
          <p:cNvPr id="5" name="Content Placeholder 4"/>
          <p:cNvSpPr>
            <a:spLocks noGrp="1"/>
          </p:cNvSpPr>
          <p:nvPr>
            <p:ph idx="1"/>
          </p:nvPr>
        </p:nvSpPr>
        <p:spPr/>
        <p:txBody>
          <a:bodyPr/>
          <a:lstStyle/>
          <a:p>
            <a:pPr marL="342900" indent="-342900">
              <a:spcAft>
                <a:spcPts val="600"/>
              </a:spcAft>
              <a:buFont typeface="Arial" panose="020B0604020202020204" pitchFamily="34" charset="0"/>
              <a:buChar char="•"/>
            </a:pPr>
            <a:r>
              <a:rPr lang="en-GB" sz="2400" dirty="0"/>
              <a:t>An </a:t>
            </a:r>
            <a:r>
              <a:rPr lang="en-GB" sz="2400" b="1" dirty="0"/>
              <a:t>expression</a:t>
            </a:r>
            <a:r>
              <a:rPr lang="en-GB" sz="2400" dirty="0"/>
              <a:t> is a syntactic object that has a value </a:t>
            </a:r>
          </a:p>
          <a:p>
            <a:pPr marL="342900" indent="-342900">
              <a:spcAft>
                <a:spcPts val="600"/>
              </a:spcAft>
              <a:buFont typeface="Arial" panose="020B0604020202020204" pitchFamily="34" charset="0"/>
              <a:buChar char="•"/>
            </a:pPr>
            <a:r>
              <a:rPr lang="en-GB" sz="2400" dirty="0"/>
              <a:t>In C expressions are implicitly parenthesised to reduce the number of parentheses in program text,</a:t>
            </a:r>
            <a:br>
              <a:rPr lang="en-GB" sz="2400" dirty="0"/>
            </a:br>
            <a:r>
              <a:rPr lang="en-GB" sz="2400" dirty="0"/>
              <a:t>e.g., </a:t>
            </a:r>
            <a:r>
              <a:rPr lang="en-GB" sz="2400" dirty="0">
                <a:latin typeface="Courier" pitchFamily="2" charset="0"/>
              </a:rPr>
              <a:t>4 * 6 * 8 </a:t>
            </a:r>
            <a:r>
              <a:rPr lang="en-GB" sz="2400" dirty="0"/>
              <a:t>corresponds to </a:t>
            </a:r>
            <a:r>
              <a:rPr lang="en-GB" sz="2400" dirty="0">
                <a:latin typeface="Courier" pitchFamily="2" charset="0"/>
              </a:rPr>
              <a:t>(4 * 6) * 8</a:t>
            </a:r>
          </a:p>
          <a:p>
            <a:pPr marL="342900" indent="-342900">
              <a:spcAft>
                <a:spcPts val="600"/>
              </a:spcAft>
              <a:buFont typeface="Arial" panose="020B0604020202020204" pitchFamily="34" charset="0"/>
              <a:buChar char="•"/>
            </a:pPr>
            <a:r>
              <a:rPr lang="en-GB" sz="2400" dirty="0"/>
              <a:t>On the last slide we have seen that </a:t>
            </a:r>
            <a:r>
              <a:rPr lang="en-GB" sz="2400" dirty="0">
                <a:latin typeface="Courier" pitchFamily="2" charset="0"/>
              </a:rPr>
              <a:t>(4 * 6) * 8</a:t>
            </a:r>
            <a:r>
              <a:rPr lang="en-GB" sz="2400" dirty="0"/>
              <a:t> corresponds directly to the abstract syntax</a:t>
            </a:r>
          </a:p>
          <a:p>
            <a:pPr marL="342900" indent="-342900">
              <a:spcAft>
                <a:spcPts val="600"/>
              </a:spcAft>
              <a:buFont typeface="Arial" panose="020B0604020202020204" pitchFamily="34" charset="0"/>
              <a:buChar char="•"/>
            </a:pPr>
            <a:r>
              <a:rPr lang="en-GB" sz="2400" dirty="0"/>
              <a:t>Sometimes fully bracketed expressions such as </a:t>
            </a:r>
            <a:r>
              <a:rPr lang="en-GB" sz="2400" dirty="0">
                <a:latin typeface="Courier" pitchFamily="2" charset="0"/>
              </a:rPr>
              <a:t>(4 * 6) * 8</a:t>
            </a:r>
            <a:r>
              <a:rPr lang="en-GB" sz="2400" dirty="0"/>
              <a:t> are referred to as abstract syntax, reading it as the graphical tree from the preceding slide</a:t>
            </a:r>
          </a:p>
        </p:txBody>
      </p:sp>
      <p:sp>
        <p:nvSpPr>
          <p:cNvPr id="6" name="Slide Number Placeholder 8">
            <a:extLst>
              <a:ext uri="{FF2B5EF4-FFF2-40B4-BE49-F238E27FC236}">
                <a16:creationId xmlns:a16="http://schemas.microsoft.com/office/drawing/2014/main" id="{D520697F-6F0F-9B4F-8CB9-54FB9663043E}"/>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51</a:t>
            </a:fld>
            <a:endParaRPr lang="en-GB" dirty="0"/>
          </a:p>
        </p:txBody>
      </p:sp>
    </p:spTree>
    <p:custDataLst>
      <p:tags r:id="rId1"/>
    </p:custDataLst>
    <p:extLst>
      <p:ext uri="{BB962C8B-B14F-4D97-AF65-F5344CB8AC3E}">
        <p14:creationId xmlns:p14="http://schemas.microsoft.com/office/powerpoint/2010/main" val="285387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Expression evaluation</a:t>
            </a:r>
          </a:p>
        </p:txBody>
      </p:sp>
      <p:sp>
        <p:nvSpPr>
          <p:cNvPr id="5" name="Content Placeholder 4"/>
          <p:cNvSpPr>
            <a:spLocks noGrp="1"/>
          </p:cNvSpPr>
          <p:nvPr>
            <p:ph idx="1"/>
          </p:nvPr>
        </p:nvSpPr>
        <p:spPr/>
        <p:txBody>
          <a:bodyPr/>
          <a:lstStyle/>
          <a:p>
            <a:r>
              <a:rPr lang="en-GB" sz="2400" dirty="0"/>
              <a:t>The expression ((</a:t>
            </a:r>
            <a:r>
              <a:rPr lang="en-GB" sz="2400" dirty="0">
                <a:latin typeface="Courier" pitchFamily="2" charset="0"/>
              </a:rPr>
              <a:t>4 * 6) * 8) - 98</a:t>
            </a:r>
            <a:r>
              <a:rPr lang="en-GB" sz="2400" dirty="0"/>
              <a:t> with constant values only is evaluated </a:t>
            </a:r>
            <a:r>
              <a:rPr lang="en-GB" sz="2400" i="1" dirty="0"/>
              <a:t>abstractly</a:t>
            </a:r>
            <a:r>
              <a:rPr lang="en-GB" sz="2400" dirty="0"/>
              <a:t> as follows</a:t>
            </a:r>
          </a:p>
        </p:txBody>
      </p:sp>
      <p:pic>
        <p:nvPicPr>
          <p:cNvPr id="7" name="Picture 6">
            <a:extLst>
              <a:ext uri="{FF2B5EF4-FFF2-40B4-BE49-F238E27FC236}">
                <a16:creationId xmlns:a16="http://schemas.microsoft.com/office/drawing/2014/main" id="{89023849-C901-AD41-BADB-D3A489826B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617" y="2276872"/>
            <a:ext cx="5328592" cy="3806137"/>
          </a:xfrm>
          <a:prstGeom prst="rect">
            <a:avLst/>
          </a:prstGeom>
        </p:spPr>
      </p:pic>
      <p:sp>
        <p:nvSpPr>
          <p:cNvPr id="6" name="Slide Number Placeholder 8">
            <a:extLst>
              <a:ext uri="{FF2B5EF4-FFF2-40B4-BE49-F238E27FC236}">
                <a16:creationId xmlns:a16="http://schemas.microsoft.com/office/drawing/2014/main" id="{89E05C1B-5778-954B-8AFD-8ED6AAF0214C}"/>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52</a:t>
            </a:fld>
            <a:endParaRPr lang="en-GB" dirty="0"/>
          </a:p>
        </p:txBody>
      </p:sp>
    </p:spTree>
    <p:custDataLst>
      <p:tags r:id="rId1"/>
    </p:custDataLst>
    <p:extLst>
      <p:ext uri="{BB962C8B-B14F-4D97-AF65-F5344CB8AC3E}">
        <p14:creationId xmlns:p14="http://schemas.microsoft.com/office/powerpoint/2010/main" val="19476524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Expression evaluation</a:t>
            </a:r>
          </a:p>
        </p:txBody>
      </p:sp>
      <p:sp>
        <p:nvSpPr>
          <p:cNvPr id="5" name="Content Placeholder 4"/>
          <p:cNvSpPr>
            <a:spLocks noGrp="1"/>
          </p:cNvSpPr>
          <p:nvPr>
            <p:ph idx="1"/>
          </p:nvPr>
        </p:nvSpPr>
        <p:spPr/>
        <p:txBody>
          <a:bodyPr/>
          <a:lstStyle/>
          <a:p>
            <a:r>
              <a:rPr lang="en-GB" sz="2400" dirty="0"/>
              <a:t>The expression ((</a:t>
            </a:r>
            <a:r>
              <a:rPr lang="en-GB" sz="2400" dirty="0">
                <a:latin typeface="Courier" pitchFamily="2" charset="0"/>
              </a:rPr>
              <a:t>4 * 6) * 8) - 98</a:t>
            </a:r>
            <a:r>
              <a:rPr lang="en-GB" sz="2400" dirty="0"/>
              <a:t> with constant values only is evaluated </a:t>
            </a:r>
            <a:r>
              <a:rPr lang="en-GB" sz="2400" i="1" dirty="0"/>
              <a:t>abstractly</a:t>
            </a:r>
            <a:r>
              <a:rPr lang="en-GB" sz="2400" dirty="0"/>
              <a:t> as follows</a:t>
            </a:r>
          </a:p>
        </p:txBody>
      </p:sp>
      <p:pic>
        <p:nvPicPr>
          <p:cNvPr id="7" name="Picture 6">
            <a:extLst>
              <a:ext uri="{FF2B5EF4-FFF2-40B4-BE49-F238E27FC236}">
                <a16:creationId xmlns:a16="http://schemas.microsoft.com/office/drawing/2014/main" id="{89023849-C901-AD41-BADB-D3A489826B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617" y="2276872"/>
            <a:ext cx="5328591" cy="3806137"/>
          </a:xfrm>
          <a:prstGeom prst="rect">
            <a:avLst/>
          </a:prstGeom>
        </p:spPr>
      </p:pic>
      <p:sp>
        <p:nvSpPr>
          <p:cNvPr id="6" name="Slide Number Placeholder 8">
            <a:extLst>
              <a:ext uri="{FF2B5EF4-FFF2-40B4-BE49-F238E27FC236}">
                <a16:creationId xmlns:a16="http://schemas.microsoft.com/office/drawing/2014/main" id="{0678A7E8-599E-244A-A726-A995C4AFE897}"/>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53</a:t>
            </a:fld>
            <a:endParaRPr lang="en-GB" dirty="0"/>
          </a:p>
        </p:txBody>
      </p:sp>
    </p:spTree>
    <p:custDataLst>
      <p:tags r:id="rId1"/>
    </p:custDataLst>
    <p:extLst>
      <p:ext uri="{BB962C8B-B14F-4D97-AF65-F5344CB8AC3E}">
        <p14:creationId xmlns:p14="http://schemas.microsoft.com/office/powerpoint/2010/main" val="3124930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Expression evaluation</a:t>
            </a:r>
          </a:p>
        </p:txBody>
      </p:sp>
      <p:sp>
        <p:nvSpPr>
          <p:cNvPr id="5" name="Content Placeholder 4"/>
          <p:cNvSpPr>
            <a:spLocks noGrp="1"/>
          </p:cNvSpPr>
          <p:nvPr>
            <p:ph idx="1"/>
          </p:nvPr>
        </p:nvSpPr>
        <p:spPr/>
        <p:txBody>
          <a:bodyPr/>
          <a:lstStyle/>
          <a:p>
            <a:r>
              <a:rPr lang="en-GB" sz="2400" dirty="0"/>
              <a:t>The expression ((</a:t>
            </a:r>
            <a:r>
              <a:rPr lang="en-GB" sz="2400" dirty="0">
                <a:latin typeface="Courier" pitchFamily="2" charset="0"/>
              </a:rPr>
              <a:t>4 * 6) * 8) - 98</a:t>
            </a:r>
            <a:r>
              <a:rPr lang="en-GB" sz="2400" dirty="0"/>
              <a:t> with constant values only is evaluated </a:t>
            </a:r>
            <a:r>
              <a:rPr lang="en-GB" sz="2400" i="1" dirty="0"/>
              <a:t>abstractly</a:t>
            </a:r>
            <a:r>
              <a:rPr lang="en-GB" sz="2400" dirty="0"/>
              <a:t> as follows</a:t>
            </a:r>
          </a:p>
        </p:txBody>
      </p:sp>
      <p:pic>
        <p:nvPicPr>
          <p:cNvPr id="7" name="Picture 6">
            <a:extLst>
              <a:ext uri="{FF2B5EF4-FFF2-40B4-BE49-F238E27FC236}">
                <a16:creationId xmlns:a16="http://schemas.microsoft.com/office/drawing/2014/main" id="{89023849-C901-AD41-BADB-D3A489826B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617" y="2276872"/>
            <a:ext cx="5328591" cy="3806137"/>
          </a:xfrm>
          <a:prstGeom prst="rect">
            <a:avLst/>
          </a:prstGeom>
        </p:spPr>
      </p:pic>
      <p:sp>
        <p:nvSpPr>
          <p:cNvPr id="6" name="Slide Number Placeholder 8">
            <a:extLst>
              <a:ext uri="{FF2B5EF4-FFF2-40B4-BE49-F238E27FC236}">
                <a16:creationId xmlns:a16="http://schemas.microsoft.com/office/drawing/2014/main" id="{E48F3254-9204-2148-A5D3-8AC03C0F1AC1}"/>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54</a:t>
            </a:fld>
            <a:endParaRPr lang="en-GB" dirty="0"/>
          </a:p>
        </p:txBody>
      </p:sp>
    </p:spTree>
    <p:custDataLst>
      <p:tags r:id="rId1"/>
    </p:custDataLst>
    <p:extLst>
      <p:ext uri="{BB962C8B-B14F-4D97-AF65-F5344CB8AC3E}">
        <p14:creationId xmlns:p14="http://schemas.microsoft.com/office/powerpoint/2010/main" val="2875583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Expression evaluation</a:t>
            </a:r>
          </a:p>
        </p:txBody>
      </p:sp>
      <p:sp>
        <p:nvSpPr>
          <p:cNvPr id="5" name="Content Placeholder 4"/>
          <p:cNvSpPr>
            <a:spLocks noGrp="1"/>
          </p:cNvSpPr>
          <p:nvPr>
            <p:ph idx="1"/>
          </p:nvPr>
        </p:nvSpPr>
        <p:spPr/>
        <p:txBody>
          <a:bodyPr/>
          <a:lstStyle/>
          <a:p>
            <a:r>
              <a:rPr lang="en-GB" sz="2400" dirty="0"/>
              <a:t>The expression ((</a:t>
            </a:r>
            <a:r>
              <a:rPr lang="en-GB" sz="2400" dirty="0">
                <a:latin typeface="Courier" pitchFamily="2" charset="0"/>
              </a:rPr>
              <a:t>4 * 6) * 8) - 98</a:t>
            </a:r>
            <a:r>
              <a:rPr lang="en-GB" sz="2400" dirty="0"/>
              <a:t> with constant values only is evaluated </a:t>
            </a:r>
            <a:r>
              <a:rPr lang="en-GB" sz="2400" i="1" dirty="0"/>
              <a:t>abstractly</a:t>
            </a:r>
            <a:r>
              <a:rPr lang="en-GB" sz="2400" dirty="0"/>
              <a:t> as follows</a:t>
            </a:r>
          </a:p>
        </p:txBody>
      </p:sp>
      <p:pic>
        <p:nvPicPr>
          <p:cNvPr id="7" name="Picture 6">
            <a:extLst>
              <a:ext uri="{FF2B5EF4-FFF2-40B4-BE49-F238E27FC236}">
                <a16:creationId xmlns:a16="http://schemas.microsoft.com/office/drawing/2014/main" id="{89023849-C901-AD41-BADB-D3A489826B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617" y="2276872"/>
            <a:ext cx="5328591" cy="3806137"/>
          </a:xfrm>
          <a:prstGeom prst="rect">
            <a:avLst/>
          </a:prstGeom>
        </p:spPr>
      </p:pic>
      <p:sp>
        <p:nvSpPr>
          <p:cNvPr id="6" name="Slide Number Placeholder 8">
            <a:extLst>
              <a:ext uri="{FF2B5EF4-FFF2-40B4-BE49-F238E27FC236}">
                <a16:creationId xmlns:a16="http://schemas.microsoft.com/office/drawing/2014/main" id="{ADD95D83-E21D-8C4E-ACE5-D7223951C93E}"/>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55</a:t>
            </a:fld>
            <a:endParaRPr lang="en-GB" dirty="0"/>
          </a:p>
        </p:txBody>
      </p:sp>
    </p:spTree>
    <p:custDataLst>
      <p:tags r:id="rId1"/>
    </p:custDataLst>
    <p:extLst>
      <p:ext uri="{BB962C8B-B14F-4D97-AF65-F5344CB8AC3E}">
        <p14:creationId xmlns:p14="http://schemas.microsoft.com/office/powerpoint/2010/main" val="10427996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Compilation and evaluation</a:t>
            </a:r>
          </a:p>
        </p:txBody>
      </p:sp>
      <p:sp>
        <p:nvSpPr>
          <p:cNvPr id="5" name="Content Placeholder 4"/>
          <p:cNvSpPr>
            <a:spLocks noGrp="1"/>
          </p:cNvSpPr>
          <p:nvPr>
            <p:ph idx="1"/>
          </p:nvPr>
        </p:nvSpPr>
        <p:spPr/>
        <p:txBody>
          <a:bodyPr/>
          <a:lstStyle/>
          <a:p>
            <a:pPr marL="342900" indent="-342900">
              <a:buFont typeface="Arial" panose="020B0604020202020204" pitchFamily="34" charset="0"/>
              <a:buChar char="•"/>
            </a:pPr>
            <a:r>
              <a:rPr lang="en-GB" dirty="0"/>
              <a:t>Of course, a computer does not evaluate the expression abstractly</a:t>
            </a:r>
          </a:p>
          <a:p>
            <a:pPr marL="342900" indent="-342900">
              <a:buFont typeface="Arial" panose="020B0604020202020204" pitchFamily="34" charset="0"/>
              <a:buChar char="•"/>
            </a:pPr>
            <a:r>
              <a:rPr lang="en-GB" dirty="0"/>
              <a:t>The compiler translates the program containing the expression into a machine executable format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These formats of the program are difficult to understand</a:t>
            </a:r>
          </a:p>
          <a:p>
            <a:pPr marL="342900" indent="-342900">
              <a:buFont typeface="Arial" panose="020B0604020202020204" pitchFamily="34" charset="0"/>
              <a:buChar char="•"/>
            </a:pPr>
            <a:r>
              <a:rPr lang="en-GB" dirty="0"/>
              <a:t>The C language frees us – to a large degree – from having to think in terms of what the computer does</a:t>
            </a:r>
          </a:p>
        </p:txBody>
      </p:sp>
      <p:grpSp>
        <p:nvGrpSpPr>
          <p:cNvPr id="10" name="Group 9">
            <a:extLst>
              <a:ext uri="{FF2B5EF4-FFF2-40B4-BE49-F238E27FC236}">
                <a16:creationId xmlns:a16="http://schemas.microsoft.com/office/drawing/2014/main" id="{BD521797-EDA8-3A4D-BE4B-24F86E1C7B01}"/>
              </a:ext>
            </a:extLst>
          </p:cNvPr>
          <p:cNvGrpSpPr/>
          <p:nvPr/>
        </p:nvGrpSpPr>
        <p:grpSpPr>
          <a:xfrm>
            <a:off x="2345808" y="2761215"/>
            <a:ext cx="7496210" cy="1744977"/>
            <a:chOff x="2205980" y="2476034"/>
            <a:chExt cx="7496210" cy="1744977"/>
          </a:xfrm>
        </p:grpSpPr>
        <p:pic>
          <p:nvPicPr>
            <p:cNvPr id="3" name="Picture 2">
              <a:extLst>
                <a:ext uri="{FF2B5EF4-FFF2-40B4-BE49-F238E27FC236}">
                  <a16:creationId xmlns:a16="http://schemas.microsoft.com/office/drawing/2014/main" id="{7AF118CA-77FB-8048-B0C3-D358A3B894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5980" y="2476034"/>
              <a:ext cx="4018126" cy="1359366"/>
            </a:xfrm>
            <a:prstGeom prst="rect">
              <a:avLst/>
            </a:prstGeom>
          </p:spPr>
        </p:pic>
        <p:pic>
          <p:nvPicPr>
            <p:cNvPr id="7" name="Picture 6">
              <a:extLst>
                <a:ext uri="{FF2B5EF4-FFF2-40B4-BE49-F238E27FC236}">
                  <a16:creationId xmlns:a16="http://schemas.microsoft.com/office/drawing/2014/main" id="{719180A4-1AD7-724F-A8B2-1915E6B08F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7633" y="2476034"/>
              <a:ext cx="2574557" cy="1359366"/>
            </a:xfrm>
            <a:prstGeom prst="rect">
              <a:avLst/>
            </a:prstGeom>
          </p:spPr>
        </p:pic>
        <p:sp>
          <p:nvSpPr>
            <p:cNvPr id="8" name="TextBox 7">
              <a:extLst>
                <a:ext uri="{FF2B5EF4-FFF2-40B4-BE49-F238E27FC236}">
                  <a16:creationId xmlns:a16="http://schemas.microsoft.com/office/drawing/2014/main" id="{062C5F15-96AD-A349-A311-CACC07C89DD7}"/>
                </a:ext>
              </a:extLst>
            </p:cNvPr>
            <p:cNvSpPr txBox="1"/>
            <p:nvPr/>
          </p:nvSpPr>
          <p:spPr>
            <a:xfrm>
              <a:off x="3286100" y="3987101"/>
              <a:ext cx="1849674" cy="233910"/>
            </a:xfrm>
            <a:prstGeom prst="rect">
              <a:avLst/>
            </a:prstGeom>
            <a:noFill/>
          </p:spPr>
          <p:txBody>
            <a:bodyPr wrap="none" lIns="0" tIns="0" rIns="0" bIns="0" rtlCol="0">
              <a:spAutoFit/>
            </a:bodyPr>
            <a:lstStyle/>
            <a:p>
              <a:pPr>
                <a:lnSpc>
                  <a:spcPct val="95000"/>
                </a:lnSpc>
              </a:pPr>
              <a:r>
                <a:rPr lang="en-GB" sz="1600" dirty="0">
                  <a:latin typeface="+mn-lt"/>
                </a:rPr>
                <a:t>Assembly Language</a:t>
              </a:r>
            </a:p>
          </p:txBody>
        </p:sp>
        <p:sp>
          <p:nvSpPr>
            <p:cNvPr id="9" name="TextBox 8">
              <a:extLst>
                <a:ext uri="{FF2B5EF4-FFF2-40B4-BE49-F238E27FC236}">
                  <a16:creationId xmlns:a16="http://schemas.microsoft.com/office/drawing/2014/main" id="{7E4C8F71-1D38-F442-BB33-947EB9312975}"/>
                </a:ext>
              </a:extLst>
            </p:cNvPr>
            <p:cNvSpPr txBox="1"/>
            <p:nvPr/>
          </p:nvSpPr>
          <p:spPr>
            <a:xfrm>
              <a:off x="7532329" y="3987101"/>
              <a:ext cx="1765163" cy="233910"/>
            </a:xfrm>
            <a:prstGeom prst="rect">
              <a:avLst/>
            </a:prstGeom>
            <a:noFill/>
          </p:spPr>
          <p:txBody>
            <a:bodyPr wrap="none" lIns="0" tIns="0" rIns="0" bIns="0" rtlCol="0">
              <a:spAutoFit/>
            </a:bodyPr>
            <a:lstStyle/>
            <a:p>
              <a:pPr>
                <a:lnSpc>
                  <a:spcPct val="95000"/>
                </a:lnSpc>
              </a:pPr>
              <a:r>
                <a:rPr lang="en-GB" sz="1600" dirty="0">
                  <a:latin typeface="+mn-lt"/>
                </a:rPr>
                <a:t>Machine Language</a:t>
              </a:r>
            </a:p>
          </p:txBody>
        </p:sp>
      </p:grpSp>
      <p:sp>
        <p:nvSpPr>
          <p:cNvPr id="11" name="Slide Number Placeholder 8">
            <a:extLst>
              <a:ext uri="{FF2B5EF4-FFF2-40B4-BE49-F238E27FC236}">
                <a16:creationId xmlns:a16="http://schemas.microsoft.com/office/drawing/2014/main" id="{1B6C3E1A-A96D-3C4A-B1CC-99D314F4AD8B}"/>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56</a:t>
            </a:fld>
            <a:endParaRPr lang="en-GB" dirty="0"/>
          </a:p>
        </p:txBody>
      </p:sp>
    </p:spTree>
    <p:custDataLst>
      <p:tags r:id="rId1"/>
    </p:custDataLst>
    <p:extLst>
      <p:ext uri="{BB962C8B-B14F-4D97-AF65-F5344CB8AC3E}">
        <p14:creationId xmlns:p14="http://schemas.microsoft.com/office/powerpoint/2010/main" val="143617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85839" y="1373021"/>
            <a:ext cx="4316486" cy="4521366"/>
          </a:xfrm>
        </p:spPr>
        <p:txBody>
          <a:bodyPr/>
          <a:lstStyle/>
          <a:p>
            <a:pPr marL="342900" indent="-342900">
              <a:spcAft>
                <a:spcPts val="600"/>
              </a:spcAft>
              <a:buFont typeface="Arial" panose="020B0604020202020204" pitchFamily="34" charset="0"/>
              <a:buChar char="•"/>
            </a:pPr>
            <a:r>
              <a:rPr lang="en-GB" sz="2400" dirty="0"/>
              <a:t>The compiler ensures that the machine evaluation is </a:t>
            </a:r>
            <a:r>
              <a:rPr lang="en-GB" sz="2400" b="1" dirty="0"/>
              <a:t>faithful</a:t>
            </a:r>
            <a:r>
              <a:rPr lang="en-GB" sz="2400" dirty="0"/>
              <a:t> to the abstract evaluation</a:t>
            </a:r>
          </a:p>
          <a:p>
            <a:pPr marL="342900" indent="-342900">
              <a:spcAft>
                <a:spcPts val="600"/>
              </a:spcAft>
              <a:buFont typeface="Arial" panose="020B0604020202020204" pitchFamily="34" charset="0"/>
              <a:buChar char="•"/>
            </a:pPr>
            <a:r>
              <a:rPr lang="en-GB" sz="2400" dirty="0"/>
              <a:t>This permits us to </a:t>
            </a:r>
            <a:r>
              <a:rPr lang="en-GB" sz="2400" b="1" dirty="0"/>
              <a:t>think abstractly</a:t>
            </a:r>
            <a:r>
              <a:rPr lang="en-GB" sz="2400" dirty="0"/>
              <a:t> in terms of a C program and ignore the machine evaluation</a:t>
            </a:r>
          </a:p>
          <a:p>
            <a:pPr marL="342900" indent="-342900">
              <a:spcAft>
                <a:spcPts val="600"/>
              </a:spcAft>
              <a:buFont typeface="Arial" panose="020B0604020202020204" pitchFamily="34" charset="0"/>
              <a:buChar char="•"/>
            </a:pPr>
            <a:r>
              <a:rPr lang="en-GB" sz="2400" dirty="0"/>
              <a:t>And that is what we are going to do!</a:t>
            </a:r>
          </a:p>
        </p:txBody>
      </p:sp>
      <p:sp>
        <p:nvSpPr>
          <p:cNvPr id="4" name="Title 3"/>
          <p:cNvSpPr>
            <a:spLocks noGrp="1"/>
          </p:cNvSpPr>
          <p:nvPr>
            <p:ph type="title"/>
          </p:nvPr>
        </p:nvSpPr>
        <p:spPr/>
        <p:txBody>
          <a:bodyPr/>
          <a:lstStyle/>
          <a:p>
            <a:r>
              <a:rPr lang="en-GB" dirty="0"/>
              <a:t>Thinking abstractly</a:t>
            </a:r>
          </a:p>
        </p:txBody>
      </p:sp>
      <p:grpSp>
        <p:nvGrpSpPr>
          <p:cNvPr id="11" name="Group 10">
            <a:extLst>
              <a:ext uri="{FF2B5EF4-FFF2-40B4-BE49-F238E27FC236}">
                <a16:creationId xmlns:a16="http://schemas.microsoft.com/office/drawing/2014/main" id="{3D6DB609-01EC-E145-B3E4-83A44A589A9A}"/>
              </a:ext>
            </a:extLst>
          </p:cNvPr>
          <p:cNvGrpSpPr/>
          <p:nvPr/>
        </p:nvGrpSpPr>
        <p:grpSpPr>
          <a:xfrm>
            <a:off x="5518028" y="1381954"/>
            <a:ext cx="5688135" cy="4512433"/>
            <a:chOff x="3249844" y="1373021"/>
            <a:chExt cx="5688135" cy="4512433"/>
          </a:xfrm>
        </p:grpSpPr>
        <p:sp>
          <p:nvSpPr>
            <p:cNvPr id="8" name="Down Arrow 7">
              <a:extLst>
                <a:ext uri="{FF2B5EF4-FFF2-40B4-BE49-F238E27FC236}">
                  <a16:creationId xmlns:a16="http://schemas.microsoft.com/office/drawing/2014/main" id="{134D0F78-7108-9847-A1B1-15368401A34D}"/>
                </a:ext>
              </a:extLst>
            </p:cNvPr>
            <p:cNvSpPr/>
            <p:nvPr/>
          </p:nvSpPr>
          <p:spPr bwMode="auto">
            <a:xfrm>
              <a:off x="3249844" y="2275508"/>
              <a:ext cx="683326" cy="2689593"/>
            </a:xfrm>
            <a:prstGeom prst="downArrow">
              <a:avLst/>
            </a:prstGeom>
            <a:solidFill>
              <a:schemeClr val="bg2">
                <a:lumMod val="75000"/>
                <a:lumOff val="25000"/>
              </a:schemeClr>
            </a:solidFill>
            <a:ln w="1778" cap="flat" cmpd="sng" algn="ctr">
              <a:solidFill>
                <a:schemeClr val="bg2">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3" name="Down Arrow 2">
              <a:extLst>
                <a:ext uri="{FF2B5EF4-FFF2-40B4-BE49-F238E27FC236}">
                  <a16:creationId xmlns:a16="http://schemas.microsoft.com/office/drawing/2014/main" id="{CD74DE0E-4BD0-F242-B7D4-3BE420E39BC8}"/>
                </a:ext>
              </a:extLst>
            </p:cNvPr>
            <p:cNvSpPr/>
            <p:nvPr/>
          </p:nvSpPr>
          <p:spPr bwMode="auto">
            <a:xfrm>
              <a:off x="8254652" y="2284441"/>
              <a:ext cx="683326" cy="2689593"/>
            </a:xfrm>
            <a:prstGeom prst="downArrow">
              <a:avLst/>
            </a:prstGeom>
            <a:solidFill>
              <a:schemeClr val="bg2">
                <a:lumMod val="75000"/>
                <a:lumOff val="25000"/>
              </a:schemeClr>
            </a:solidFill>
            <a:ln w="1778" cap="flat" cmpd="sng" algn="ctr">
              <a:solidFill>
                <a:schemeClr val="bg2">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2" name="Rectangle 1">
              <a:extLst>
                <a:ext uri="{FF2B5EF4-FFF2-40B4-BE49-F238E27FC236}">
                  <a16:creationId xmlns:a16="http://schemas.microsoft.com/office/drawing/2014/main" id="{797B31FA-9C3C-2747-B9A6-2FF6003DDC4B}"/>
                </a:ext>
              </a:extLst>
            </p:cNvPr>
            <p:cNvSpPr/>
            <p:nvPr/>
          </p:nvSpPr>
          <p:spPr bwMode="auto">
            <a:xfrm>
              <a:off x="3249846" y="3177994"/>
              <a:ext cx="5688133" cy="911420"/>
            </a:xfrm>
            <a:prstGeom prst="rect">
              <a:avLst/>
            </a:prstGeom>
            <a:solidFill>
              <a:schemeClr val="bg2">
                <a:lumMod val="10000"/>
                <a:lumOff val="90000"/>
              </a:schemeClr>
            </a:solid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en-GB" sz="2400" b="0" i="0" u="none" strike="noStrike" cap="none" normalizeH="0" baseline="0" dirty="0">
                  <a:ln>
                    <a:noFill/>
                  </a:ln>
                  <a:solidFill>
                    <a:schemeClr val="bg2"/>
                  </a:solidFill>
                  <a:effectLst/>
                  <a:latin typeface="AU Passata" pitchFamily="34" charset="0"/>
                </a:rPr>
                <a:t>C Program</a:t>
              </a:r>
            </a:p>
          </p:txBody>
        </p:sp>
        <p:sp>
          <p:nvSpPr>
            <p:cNvPr id="6" name="Rectangle 5">
              <a:extLst>
                <a:ext uri="{FF2B5EF4-FFF2-40B4-BE49-F238E27FC236}">
                  <a16:creationId xmlns:a16="http://schemas.microsoft.com/office/drawing/2014/main" id="{5AFA2D9A-D7E0-4941-8C7C-CF199AA3DBE4}"/>
                </a:ext>
              </a:extLst>
            </p:cNvPr>
            <p:cNvSpPr/>
            <p:nvPr/>
          </p:nvSpPr>
          <p:spPr bwMode="auto">
            <a:xfrm>
              <a:off x="3249845" y="1373021"/>
              <a:ext cx="5688133" cy="911420"/>
            </a:xfrm>
            <a:prstGeom prst="rect">
              <a:avLst/>
            </a:prstGeom>
            <a:solidFill>
              <a:schemeClr val="bg2">
                <a:lumMod val="10000"/>
                <a:lumOff val="90000"/>
              </a:schemeClr>
            </a:solid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en-GB" sz="2400" b="0" i="0" u="none" strike="noStrike" cap="none" normalizeH="0" baseline="0" dirty="0">
                  <a:ln>
                    <a:noFill/>
                  </a:ln>
                  <a:solidFill>
                    <a:schemeClr val="bg2"/>
                  </a:solidFill>
                  <a:effectLst/>
                  <a:latin typeface="AU Passata" pitchFamily="34" charset="0"/>
                </a:rPr>
                <a:t>Input</a:t>
              </a:r>
            </a:p>
          </p:txBody>
        </p:sp>
        <p:sp>
          <p:nvSpPr>
            <p:cNvPr id="7" name="Rectangle 6">
              <a:extLst>
                <a:ext uri="{FF2B5EF4-FFF2-40B4-BE49-F238E27FC236}">
                  <a16:creationId xmlns:a16="http://schemas.microsoft.com/office/drawing/2014/main" id="{24BD1088-FBC6-EF4D-8E7F-CD0B01B6E209}"/>
                </a:ext>
              </a:extLst>
            </p:cNvPr>
            <p:cNvSpPr/>
            <p:nvPr/>
          </p:nvSpPr>
          <p:spPr bwMode="auto">
            <a:xfrm>
              <a:off x="3249845" y="4974034"/>
              <a:ext cx="5688133" cy="911420"/>
            </a:xfrm>
            <a:prstGeom prst="rect">
              <a:avLst/>
            </a:prstGeom>
            <a:solidFill>
              <a:schemeClr val="bg2">
                <a:lumMod val="10000"/>
                <a:lumOff val="90000"/>
              </a:schemeClr>
            </a:solid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en-GB" sz="2400" b="0" i="0" u="none" strike="noStrike" cap="none" normalizeH="0" baseline="0" dirty="0">
                  <a:ln>
                    <a:noFill/>
                  </a:ln>
                  <a:solidFill>
                    <a:schemeClr val="bg2"/>
                  </a:solidFill>
                  <a:effectLst/>
                  <a:latin typeface="AU Passata" pitchFamily="34" charset="0"/>
                </a:rPr>
                <a:t>Output</a:t>
              </a:r>
            </a:p>
          </p:txBody>
        </p:sp>
        <p:sp>
          <p:nvSpPr>
            <p:cNvPr id="9" name="TextBox 8">
              <a:extLst>
                <a:ext uri="{FF2B5EF4-FFF2-40B4-BE49-F238E27FC236}">
                  <a16:creationId xmlns:a16="http://schemas.microsoft.com/office/drawing/2014/main" id="{2881EB21-8D2B-1A41-B4A8-E168198A7BBF}"/>
                </a:ext>
              </a:extLst>
            </p:cNvPr>
            <p:cNvSpPr txBox="1"/>
            <p:nvPr/>
          </p:nvSpPr>
          <p:spPr>
            <a:xfrm>
              <a:off x="3322320" y="3336849"/>
              <a:ext cx="1221701" cy="584775"/>
            </a:xfrm>
            <a:prstGeom prst="rect">
              <a:avLst/>
            </a:prstGeom>
            <a:noFill/>
          </p:spPr>
          <p:txBody>
            <a:bodyPr wrap="square" lIns="0" tIns="0" rIns="0" bIns="0" rtlCol="0">
              <a:spAutoFit/>
            </a:bodyPr>
            <a:lstStyle/>
            <a:p>
              <a:pPr>
                <a:lnSpc>
                  <a:spcPct val="95000"/>
                </a:lnSpc>
              </a:pPr>
              <a:r>
                <a:rPr lang="en-GB" sz="2000" dirty="0">
                  <a:latin typeface="+mn-lt"/>
                </a:rPr>
                <a:t>abstract evaluation</a:t>
              </a:r>
            </a:p>
          </p:txBody>
        </p:sp>
        <p:sp>
          <p:nvSpPr>
            <p:cNvPr id="10" name="TextBox 9">
              <a:extLst>
                <a:ext uri="{FF2B5EF4-FFF2-40B4-BE49-F238E27FC236}">
                  <a16:creationId xmlns:a16="http://schemas.microsoft.com/office/drawing/2014/main" id="{3453D226-4218-1343-BFC5-83AC4A6AE7A6}"/>
                </a:ext>
              </a:extLst>
            </p:cNvPr>
            <p:cNvSpPr txBox="1"/>
            <p:nvPr/>
          </p:nvSpPr>
          <p:spPr>
            <a:xfrm>
              <a:off x="7633081" y="3336849"/>
              <a:ext cx="1221701" cy="584775"/>
            </a:xfrm>
            <a:prstGeom prst="rect">
              <a:avLst/>
            </a:prstGeom>
            <a:noFill/>
          </p:spPr>
          <p:txBody>
            <a:bodyPr wrap="square" lIns="0" tIns="0" rIns="0" bIns="0" rtlCol="0">
              <a:spAutoFit/>
            </a:bodyPr>
            <a:lstStyle/>
            <a:p>
              <a:pPr algn="r">
                <a:lnSpc>
                  <a:spcPct val="95000"/>
                </a:lnSpc>
              </a:pPr>
              <a:r>
                <a:rPr lang="en-GB" sz="2000" dirty="0">
                  <a:latin typeface="+mn-lt"/>
                </a:rPr>
                <a:t>machine evaluation</a:t>
              </a:r>
            </a:p>
          </p:txBody>
        </p:sp>
      </p:grpSp>
      <p:sp>
        <p:nvSpPr>
          <p:cNvPr id="12" name="Slide Number Placeholder 8">
            <a:extLst>
              <a:ext uri="{FF2B5EF4-FFF2-40B4-BE49-F238E27FC236}">
                <a16:creationId xmlns:a16="http://schemas.microsoft.com/office/drawing/2014/main" id="{582F479C-1F60-7F4D-B527-E13F5151C218}"/>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57</a:t>
            </a:fld>
            <a:endParaRPr lang="en-GB" dirty="0"/>
          </a:p>
        </p:txBody>
      </p:sp>
    </p:spTree>
    <p:custDataLst>
      <p:tags r:id="rId1"/>
    </p:custDataLst>
    <p:extLst>
      <p:ext uri="{BB962C8B-B14F-4D97-AF65-F5344CB8AC3E}">
        <p14:creationId xmlns:p14="http://schemas.microsoft.com/office/powerpoint/2010/main" val="167723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Variables</a:t>
            </a:r>
          </a:p>
        </p:txBody>
      </p:sp>
      <p:sp>
        <p:nvSpPr>
          <p:cNvPr id="5" name="Content Placeholder 4"/>
          <p:cNvSpPr>
            <a:spLocks noGrp="1"/>
          </p:cNvSpPr>
          <p:nvPr>
            <p:ph idx="1"/>
          </p:nvPr>
        </p:nvSpPr>
        <p:spPr/>
        <p:txBody>
          <a:bodyPr/>
          <a:lstStyle/>
          <a:p>
            <a:pPr marL="342900" indent="-342900">
              <a:spcAft>
                <a:spcPts val="600"/>
              </a:spcAft>
              <a:buFont typeface="Arial" panose="020B0604020202020204" pitchFamily="34" charset="0"/>
              <a:buChar char="•"/>
            </a:pPr>
            <a:r>
              <a:rPr lang="en-GB" sz="2400" b="1" dirty="0"/>
              <a:t>Variables</a:t>
            </a:r>
            <a:r>
              <a:rPr lang="en-GB" sz="2400" dirty="0"/>
              <a:t> store values that may change over time</a:t>
            </a:r>
            <a:br>
              <a:rPr lang="en-GB" sz="2400" dirty="0"/>
            </a:br>
            <a:r>
              <a:rPr lang="en-GB" sz="2400" dirty="0"/>
              <a:t>(as opposed to constants whose values do not change)</a:t>
            </a:r>
          </a:p>
          <a:p>
            <a:pPr marL="342900" indent="-342900">
              <a:spcAft>
                <a:spcPts val="600"/>
              </a:spcAft>
              <a:buFont typeface="Arial" panose="020B0604020202020204" pitchFamily="34" charset="0"/>
              <a:buChar char="•"/>
            </a:pPr>
            <a:r>
              <a:rPr lang="en-GB" sz="2400" dirty="0"/>
              <a:t>The values of variables are changed by </a:t>
            </a:r>
            <a:r>
              <a:rPr lang="en-GB" sz="2400" i="1" dirty="0"/>
              <a:t>assignment statements </a:t>
            </a:r>
            <a:r>
              <a:rPr lang="en-GB" sz="2400" dirty="0"/>
              <a:t>discussed later</a:t>
            </a:r>
          </a:p>
          <a:p>
            <a:pPr marL="342900" indent="-342900">
              <a:spcAft>
                <a:spcPts val="600"/>
              </a:spcAft>
              <a:buFont typeface="Arial" panose="020B0604020202020204" pitchFamily="34" charset="0"/>
              <a:buChar char="•"/>
            </a:pPr>
            <a:r>
              <a:rPr lang="en-GB" sz="2400" b="1" dirty="0"/>
              <a:t>Variable declarations </a:t>
            </a:r>
            <a:r>
              <a:rPr lang="en-GB" sz="2400" dirty="0"/>
              <a:t>provide a name and information about possible values of the variable being declared</a:t>
            </a:r>
          </a:p>
          <a:p>
            <a:pPr marL="342900" indent="-342900">
              <a:spcAft>
                <a:spcPts val="600"/>
              </a:spcAft>
              <a:buFont typeface="Arial" panose="020B0604020202020204" pitchFamily="34" charset="0"/>
              <a:buChar char="•"/>
            </a:pPr>
            <a:r>
              <a:rPr lang="en-GB" sz="2400" dirty="0"/>
              <a:t>A variable declaration consists of an identifier followed by a </a:t>
            </a:r>
            <a:r>
              <a:rPr lang="en-GB" sz="2400" i="1" dirty="0"/>
              <a:t>type</a:t>
            </a:r>
            <a:r>
              <a:rPr lang="en-GB" sz="2400" dirty="0"/>
              <a:t> describing possible values, e.g., </a:t>
            </a:r>
            <a:r>
              <a:rPr lang="en-GB" sz="2400" b="1" dirty="0" err="1">
                <a:latin typeface="Courier" pitchFamily="2" charset="0"/>
              </a:rPr>
              <a:t>int</a:t>
            </a:r>
            <a:r>
              <a:rPr lang="en-GB" sz="2400" dirty="0">
                <a:latin typeface="Courier" pitchFamily="2" charset="0"/>
              </a:rPr>
              <a:t> volume;</a:t>
            </a:r>
          </a:p>
          <a:p>
            <a:pPr marL="342900" indent="-342900">
              <a:spcAft>
                <a:spcPts val="600"/>
              </a:spcAft>
              <a:buFont typeface="Arial" panose="020B0604020202020204" pitchFamily="34" charset="0"/>
              <a:buChar char="•"/>
            </a:pPr>
            <a:r>
              <a:rPr lang="en-GB" sz="2400" dirty="0"/>
              <a:t>Each variable in a C program must be declared before its first use</a:t>
            </a:r>
          </a:p>
        </p:txBody>
      </p:sp>
      <p:sp>
        <p:nvSpPr>
          <p:cNvPr id="6" name="Slide Number Placeholder 8">
            <a:extLst>
              <a:ext uri="{FF2B5EF4-FFF2-40B4-BE49-F238E27FC236}">
                <a16:creationId xmlns:a16="http://schemas.microsoft.com/office/drawing/2014/main" id="{9F37CF83-5676-014D-B870-05A3E7CCB981}"/>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58</a:t>
            </a:fld>
            <a:endParaRPr lang="en-GB" dirty="0"/>
          </a:p>
        </p:txBody>
      </p:sp>
    </p:spTree>
    <p:custDataLst>
      <p:tags r:id="rId1"/>
    </p:custDataLst>
    <p:extLst>
      <p:ext uri="{BB962C8B-B14F-4D97-AF65-F5344CB8AC3E}">
        <p14:creationId xmlns:p14="http://schemas.microsoft.com/office/powerpoint/2010/main" val="377927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Types</a:t>
            </a:r>
          </a:p>
        </p:txBody>
      </p:sp>
      <p:sp>
        <p:nvSpPr>
          <p:cNvPr id="5" name="Content Placeholder 4"/>
          <p:cNvSpPr>
            <a:spLocks noGrp="1"/>
          </p:cNvSpPr>
          <p:nvPr>
            <p:ph idx="1"/>
          </p:nvPr>
        </p:nvSpPr>
        <p:spPr/>
        <p:txBody>
          <a:bodyPr/>
          <a:lstStyle/>
          <a:p>
            <a:pPr marL="342900" indent="-342900">
              <a:buFont typeface="Arial" panose="020B0604020202020204" pitchFamily="34" charset="0"/>
              <a:buChar char="•"/>
            </a:pPr>
            <a:r>
              <a:rPr lang="en-GB" sz="2400" dirty="0"/>
              <a:t>The following types are built  into the C language:</a:t>
            </a:r>
          </a:p>
          <a:p>
            <a:pPr marL="774700" lvl="1" indent="-342900">
              <a:tabLst>
                <a:tab pos="2032000" algn="l"/>
              </a:tabLst>
            </a:pPr>
            <a:r>
              <a:rPr lang="en-GB" sz="2400" b="1" dirty="0" err="1">
                <a:latin typeface="Courier" pitchFamily="2" charset="0"/>
              </a:rPr>
              <a:t>int</a:t>
            </a:r>
            <a:r>
              <a:rPr lang="en-GB" sz="2400" dirty="0"/>
              <a:t>	the type of integer numbers</a:t>
            </a:r>
          </a:p>
          <a:p>
            <a:pPr marL="774700" lvl="1" indent="-342900">
              <a:tabLst>
                <a:tab pos="2032000" algn="l"/>
              </a:tabLst>
            </a:pPr>
            <a:r>
              <a:rPr lang="en-GB" sz="2400" b="1" dirty="0">
                <a:latin typeface="Courier" pitchFamily="2" charset="0"/>
              </a:rPr>
              <a:t>bool</a:t>
            </a:r>
            <a:r>
              <a:rPr lang="en-GB" sz="2400" dirty="0"/>
              <a:t>	the type of Boolean values </a:t>
            </a:r>
            <a:r>
              <a:rPr lang="en-GB" sz="2400" dirty="0">
                <a:latin typeface="Courier" pitchFamily="2" charset="0"/>
              </a:rPr>
              <a:t>true</a:t>
            </a:r>
            <a:r>
              <a:rPr lang="en-GB" sz="2400" dirty="0"/>
              <a:t> and </a:t>
            </a:r>
            <a:r>
              <a:rPr lang="en-GB" sz="2400" dirty="0">
                <a:latin typeface="Courier" pitchFamily="2" charset="0"/>
              </a:rPr>
              <a:t>false</a:t>
            </a:r>
            <a:br>
              <a:rPr lang="en-GB" sz="2400" dirty="0">
                <a:latin typeface="Courier" pitchFamily="2" charset="0"/>
              </a:rPr>
            </a:br>
            <a:r>
              <a:rPr lang="en-GB" sz="2400" dirty="0">
                <a:latin typeface="Courier" pitchFamily="2" charset="0"/>
              </a:rPr>
              <a:t>	</a:t>
            </a:r>
            <a:r>
              <a:rPr lang="en-GB" sz="2400" dirty="0"/>
              <a:t>(requires use of </a:t>
            </a:r>
            <a:r>
              <a:rPr lang="en-GB" sz="2400" dirty="0">
                <a:latin typeface="Courier" pitchFamily="2" charset="0"/>
              </a:rPr>
              <a:t>#include &lt;</a:t>
            </a:r>
            <a:r>
              <a:rPr lang="en-GB" sz="2400" dirty="0" err="1">
                <a:latin typeface="Courier" pitchFamily="2" charset="0"/>
              </a:rPr>
              <a:t>stdbool.h</a:t>
            </a:r>
            <a:r>
              <a:rPr lang="en-GB" sz="2400" dirty="0">
                <a:latin typeface="Courier" pitchFamily="2" charset="0"/>
              </a:rPr>
              <a:t>&gt;</a:t>
            </a:r>
            <a:r>
              <a:rPr lang="en-GB" sz="2400" dirty="0"/>
              <a:t>)</a:t>
            </a:r>
          </a:p>
          <a:p>
            <a:pPr marL="774700" lvl="1" indent="-342900">
              <a:tabLst>
                <a:tab pos="2032000" algn="l"/>
              </a:tabLst>
            </a:pPr>
            <a:r>
              <a:rPr lang="en-GB" sz="2400" b="1" dirty="0">
                <a:latin typeface="Courier New" panose="02070309020205020404" pitchFamily="49" charset="0"/>
                <a:cs typeface="Courier New" panose="02070309020205020404" pitchFamily="49" charset="0"/>
              </a:rPr>
              <a:t>char</a:t>
            </a:r>
            <a:r>
              <a:rPr lang="en-GB" sz="2400" dirty="0"/>
              <a:t>	the type characters (letters, digits and other symbols)</a:t>
            </a:r>
          </a:p>
          <a:p>
            <a:pPr marL="774700" lvl="1" indent="-342900">
              <a:tabLst>
                <a:tab pos="2032000" algn="l"/>
              </a:tabLst>
            </a:pPr>
            <a:r>
              <a:rPr lang="en-GB" sz="2400" b="1" dirty="0">
                <a:latin typeface="Courier New" panose="02070309020205020404" pitchFamily="49" charset="0"/>
                <a:cs typeface="Courier New" panose="02070309020205020404" pitchFamily="49" charset="0"/>
              </a:rPr>
              <a:t>double</a:t>
            </a:r>
            <a:r>
              <a:rPr lang="en-GB" sz="2400" dirty="0"/>
              <a:t>	the type of floating point numbers</a:t>
            </a:r>
          </a:p>
          <a:p>
            <a:pPr marL="342900" indent="-342900">
              <a:buFont typeface="Arial" panose="020B0604020202020204" pitchFamily="34" charset="0"/>
              <a:buChar char="•"/>
            </a:pPr>
            <a:r>
              <a:rPr lang="en-GB" sz="2400" dirty="0"/>
              <a:t>There are more types available but we will not use them in this lecture</a:t>
            </a:r>
          </a:p>
          <a:p>
            <a:pPr marL="342900" indent="-342900">
              <a:buFont typeface="Arial" panose="020B0604020202020204" pitchFamily="34" charset="0"/>
              <a:buChar char="•"/>
            </a:pPr>
            <a:r>
              <a:rPr lang="en-GB" sz="2400" dirty="0"/>
              <a:t>We will focus on </a:t>
            </a:r>
            <a:r>
              <a:rPr lang="en-GB" sz="2400" b="1" dirty="0" err="1">
                <a:latin typeface="Courier" pitchFamily="2" charset="0"/>
              </a:rPr>
              <a:t>int</a:t>
            </a:r>
            <a:r>
              <a:rPr lang="en-GB" sz="2400" dirty="0"/>
              <a:t>, </a:t>
            </a:r>
            <a:r>
              <a:rPr lang="en-GB" sz="2400" b="1" dirty="0">
                <a:latin typeface="Courier" pitchFamily="2" charset="0"/>
              </a:rPr>
              <a:t>bool</a:t>
            </a:r>
            <a:r>
              <a:rPr lang="en-GB" sz="2400" dirty="0"/>
              <a:t> and </a:t>
            </a:r>
            <a:r>
              <a:rPr lang="en-GB" sz="2400" b="1" dirty="0">
                <a:latin typeface="Courier" pitchFamily="2" charset="0"/>
              </a:rPr>
              <a:t>char</a:t>
            </a:r>
          </a:p>
          <a:p>
            <a:pPr marL="342900" indent="-342900">
              <a:buFont typeface="Arial" panose="020B0604020202020204" pitchFamily="34" charset="0"/>
              <a:buChar char="•"/>
            </a:pPr>
            <a:r>
              <a:rPr lang="en-GB" sz="2400" dirty="0"/>
              <a:t>The type double will be treated in more detail in the 2</a:t>
            </a:r>
            <a:r>
              <a:rPr lang="en-GB" sz="2400" baseline="30000" dirty="0"/>
              <a:t>nd</a:t>
            </a:r>
            <a:r>
              <a:rPr lang="en-GB" sz="2400" dirty="0"/>
              <a:t> semester lecture </a:t>
            </a:r>
            <a:r>
              <a:rPr lang="en-GB" sz="2400" i="1" dirty="0"/>
              <a:t>Numerical Linear Algebra</a:t>
            </a:r>
          </a:p>
        </p:txBody>
      </p:sp>
      <p:sp>
        <p:nvSpPr>
          <p:cNvPr id="6" name="Slide Number Placeholder 8">
            <a:extLst>
              <a:ext uri="{FF2B5EF4-FFF2-40B4-BE49-F238E27FC236}">
                <a16:creationId xmlns:a16="http://schemas.microsoft.com/office/drawing/2014/main" id="{136D619C-300F-0441-9D1B-9FC18E9B8A7E}"/>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59</a:t>
            </a:fld>
            <a:endParaRPr lang="en-GB" dirty="0"/>
          </a:p>
        </p:txBody>
      </p:sp>
    </p:spTree>
    <p:custDataLst>
      <p:tags r:id="rId1"/>
    </p:custDataLst>
    <p:extLst>
      <p:ext uri="{BB962C8B-B14F-4D97-AF65-F5344CB8AC3E}">
        <p14:creationId xmlns:p14="http://schemas.microsoft.com/office/powerpoint/2010/main" val="231111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Cross-cutting themes</a:t>
            </a:r>
          </a:p>
        </p:txBody>
      </p:sp>
      <p:sp>
        <p:nvSpPr>
          <p:cNvPr id="5" name="Content Placeholder 4"/>
          <p:cNvSpPr>
            <a:spLocks noGrp="1"/>
          </p:cNvSpPr>
          <p:nvPr>
            <p:ph idx="1"/>
          </p:nvPr>
        </p:nvSpPr>
        <p:spPr>
          <a:xfrm>
            <a:off x="985838" y="1499922"/>
            <a:ext cx="10220325" cy="4521366"/>
          </a:xfrm>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b="1" dirty="0"/>
              <a:t>Abbreviations</a:t>
            </a:r>
          </a:p>
          <a:p>
            <a:pPr>
              <a:tabLst>
                <a:tab pos="2657475" algn="l"/>
              </a:tabLst>
            </a:pPr>
            <a:r>
              <a:rPr lang="en-GB" dirty="0"/>
              <a:t>Problem solving (PS)	Modelling (MD)</a:t>
            </a:r>
          </a:p>
          <a:p>
            <a:pPr>
              <a:buNone/>
              <a:tabLst>
                <a:tab pos="2657475" algn="l"/>
              </a:tabLst>
            </a:pPr>
            <a:r>
              <a:rPr lang="en-GB" dirty="0"/>
              <a:t>Reasoning (RS)	Verification (VR)</a:t>
            </a:r>
          </a:p>
          <a:p>
            <a:endParaRPr lang="en-GB" dirty="0"/>
          </a:p>
          <a:p>
            <a:endParaRPr lang="en-GB" dirty="0"/>
          </a:p>
        </p:txBody>
      </p:sp>
      <p:graphicFrame>
        <p:nvGraphicFramePr>
          <p:cNvPr id="2" name="Table 1">
            <a:extLst>
              <a:ext uri="{FF2B5EF4-FFF2-40B4-BE49-F238E27FC236}">
                <a16:creationId xmlns:a16="http://schemas.microsoft.com/office/drawing/2014/main" id="{08CD680F-CA5C-F84A-8C38-48FDA16D8C2D}"/>
              </a:ext>
            </a:extLst>
          </p:cNvPr>
          <p:cNvGraphicFramePr>
            <a:graphicFrameLocks noGrp="1"/>
          </p:cNvGraphicFramePr>
          <p:nvPr>
            <p:extLst>
              <p:ext uri="{D42A27DB-BD31-4B8C-83A1-F6EECF244321}">
                <p14:modId xmlns:p14="http://schemas.microsoft.com/office/powerpoint/2010/main" val="2443698528"/>
              </p:ext>
            </p:extLst>
          </p:nvPr>
        </p:nvGraphicFramePr>
        <p:xfrm>
          <a:off x="2313493" y="1139552"/>
          <a:ext cx="7560839" cy="3657600"/>
        </p:xfrm>
        <a:graphic>
          <a:graphicData uri="http://schemas.openxmlformats.org/drawingml/2006/table">
            <a:tbl>
              <a:tblPr firstRow="1" firstCol="1" bandRow="1">
                <a:tableStyleId>{5C22544A-7EE6-4342-B048-85BDC9FD1C3A}</a:tableStyleId>
              </a:tblPr>
              <a:tblGrid>
                <a:gridCol w="890442">
                  <a:extLst>
                    <a:ext uri="{9D8B030D-6E8A-4147-A177-3AD203B41FA5}">
                      <a16:colId xmlns:a16="http://schemas.microsoft.com/office/drawing/2014/main" val="810137101"/>
                    </a:ext>
                  </a:extLst>
                </a:gridCol>
                <a:gridCol w="4018560">
                  <a:extLst>
                    <a:ext uri="{9D8B030D-6E8A-4147-A177-3AD203B41FA5}">
                      <a16:colId xmlns:a16="http://schemas.microsoft.com/office/drawing/2014/main" val="34380233"/>
                    </a:ext>
                  </a:extLst>
                </a:gridCol>
                <a:gridCol w="621238">
                  <a:extLst>
                    <a:ext uri="{9D8B030D-6E8A-4147-A177-3AD203B41FA5}">
                      <a16:colId xmlns:a16="http://schemas.microsoft.com/office/drawing/2014/main" val="356283329"/>
                    </a:ext>
                  </a:extLst>
                </a:gridCol>
                <a:gridCol w="680927">
                  <a:extLst>
                    <a:ext uri="{9D8B030D-6E8A-4147-A177-3AD203B41FA5}">
                      <a16:colId xmlns:a16="http://schemas.microsoft.com/office/drawing/2014/main" val="2316871218"/>
                    </a:ext>
                  </a:extLst>
                </a:gridCol>
                <a:gridCol w="655346">
                  <a:extLst>
                    <a:ext uri="{9D8B030D-6E8A-4147-A177-3AD203B41FA5}">
                      <a16:colId xmlns:a16="http://schemas.microsoft.com/office/drawing/2014/main" val="3826126407"/>
                    </a:ext>
                  </a:extLst>
                </a:gridCol>
                <a:gridCol w="694326">
                  <a:extLst>
                    <a:ext uri="{9D8B030D-6E8A-4147-A177-3AD203B41FA5}">
                      <a16:colId xmlns:a16="http://schemas.microsoft.com/office/drawing/2014/main" val="3802031793"/>
                    </a:ext>
                  </a:extLst>
                </a:gridCol>
              </a:tblGrid>
              <a:tr h="0">
                <a:tc>
                  <a:txBody>
                    <a:bodyPr/>
                    <a:lstStyle/>
                    <a:p>
                      <a:pPr algn="just">
                        <a:spcAft>
                          <a:spcPts val="0"/>
                        </a:spcAft>
                      </a:pPr>
                      <a:r>
                        <a:rPr lang="en-US" sz="2400">
                          <a:effectLst/>
                        </a:rPr>
                        <a:t>Sem.</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dirty="0">
                          <a:effectLst/>
                        </a:rPr>
                        <a:t>Lecture</a:t>
                      </a:r>
                      <a:endParaRPr lang="da-DK"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dirty="0">
                          <a:effectLst/>
                        </a:rPr>
                        <a:t>PS</a:t>
                      </a:r>
                      <a:endParaRPr lang="da-DK"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MD</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RS</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VR</a:t>
                      </a:r>
                      <a:endParaRPr lang="da-DK" sz="240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3848602387"/>
                  </a:ext>
                </a:extLst>
              </a:tr>
              <a:tr h="0">
                <a:tc>
                  <a:txBody>
                    <a:bodyPr/>
                    <a:lstStyle/>
                    <a:p>
                      <a:pPr algn="just">
                        <a:spcAft>
                          <a:spcPts val="0"/>
                        </a:spcAft>
                      </a:pPr>
                      <a:r>
                        <a:rPr lang="en-US" sz="2400">
                          <a:effectLst/>
                        </a:rPr>
                        <a:t>1</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a:effectLst/>
                        </a:rPr>
                        <a:t>Introduction to Programming</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dirty="0">
                          <a:effectLst/>
                        </a:rPr>
                        <a:t>X</a:t>
                      </a:r>
                      <a:endParaRPr lang="da-DK"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 </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X</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X</a:t>
                      </a:r>
                      <a:endParaRPr lang="da-DK" sz="240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1964165517"/>
                  </a:ext>
                </a:extLst>
              </a:tr>
              <a:tr h="0">
                <a:tc>
                  <a:txBody>
                    <a:bodyPr/>
                    <a:lstStyle/>
                    <a:p>
                      <a:pPr algn="just">
                        <a:spcAft>
                          <a:spcPts val="0"/>
                        </a:spcAft>
                      </a:pPr>
                      <a:r>
                        <a:rPr lang="en-US" sz="2400">
                          <a:effectLst/>
                        </a:rPr>
                        <a:t>2</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a:effectLst/>
                        </a:rPr>
                        <a:t>Comp. Engineering Project I</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X</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 </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 </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 </a:t>
                      </a:r>
                      <a:endParaRPr lang="da-DK" sz="240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1253066482"/>
                  </a:ext>
                </a:extLst>
              </a:tr>
              <a:tr h="0">
                <a:tc>
                  <a:txBody>
                    <a:bodyPr/>
                    <a:lstStyle/>
                    <a:p>
                      <a:pPr algn="just">
                        <a:spcAft>
                          <a:spcPts val="0"/>
                        </a:spcAft>
                      </a:pPr>
                      <a:r>
                        <a:rPr lang="en-US" sz="2400">
                          <a:effectLst/>
                        </a:rPr>
                        <a:t>2</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a:effectLst/>
                        </a:rPr>
                        <a:t>Software Architecture</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X</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X</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dirty="0">
                          <a:effectLst/>
                        </a:rPr>
                        <a:t> </a:t>
                      </a:r>
                      <a:endParaRPr lang="da-DK"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 </a:t>
                      </a:r>
                      <a:endParaRPr lang="da-DK" sz="240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2800872565"/>
                  </a:ext>
                </a:extLst>
              </a:tr>
              <a:tr h="0">
                <a:tc>
                  <a:txBody>
                    <a:bodyPr/>
                    <a:lstStyle/>
                    <a:p>
                      <a:pPr algn="just">
                        <a:spcAft>
                          <a:spcPts val="0"/>
                        </a:spcAft>
                      </a:pPr>
                      <a:r>
                        <a:rPr lang="en-US" sz="2400">
                          <a:effectLst/>
                        </a:rPr>
                        <a:t>2</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a:effectLst/>
                        </a:rPr>
                        <a:t>Discrete Mathematics</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 </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X</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dirty="0">
                          <a:effectLst/>
                        </a:rPr>
                        <a:t>X</a:t>
                      </a:r>
                      <a:endParaRPr lang="da-DK"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X</a:t>
                      </a:r>
                      <a:endParaRPr lang="da-DK" sz="240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308526534"/>
                  </a:ext>
                </a:extLst>
              </a:tr>
              <a:tr h="0">
                <a:tc>
                  <a:txBody>
                    <a:bodyPr/>
                    <a:lstStyle/>
                    <a:p>
                      <a:pPr algn="just">
                        <a:spcAft>
                          <a:spcPts val="0"/>
                        </a:spcAft>
                      </a:pPr>
                      <a:r>
                        <a:rPr lang="en-US" sz="2400" dirty="0">
                          <a:effectLst/>
                        </a:rPr>
                        <a:t>3</a:t>
                      </a:r>
                      <a:endParaRPr lang="da-DK"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a:effectLst/>
                        </a:rPr>
                        <a:t>Algorithms &amp; Data Structures</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X</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X</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X</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dirty="0">
                          <a:effectLst/>
                        </a:rPr>
                        <a:t> </a:t>
                      </a:r>
                      <a:endParaRPr lang="da-DK" sz="2400" dirty="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1772437820"/>
                  </a:ext>
                </a:extLst>
              </a:tr>
              <a:tr h="0">
                <a:tc>
                  <a:txBody>
                    <a:bodyPr/>
                    <a:lstStyle/>
                    <a:p>
                      <a:pPr algn="just">
                        <a:spcAft>
                          <a:spcPts val="0"/>
                        </a:spcAft>
                      </a:pPr>
                      <a:r>
                        <a:rPr lang="en-US" sz="2400">
                          <a:effectLst/>
                        </a:rPr>
                        <a:t>3</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a:effectLst/>
                        </a:rPr>
                        <a:t>Comp. Engineering Project II</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X</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X</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X</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dirty="0">
                          <a:effectLst/>
                        </a:rPr>
                        <a:t> </a:t>
                      </a:r>
                      <a:endParaRPr lang="da-DK" sz="2400" dirty="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1432627889"/>
                  </a:ext>
                </a:extLst>
              </a:tr>
              <a:tr h="0">
                <a:tc>
                  <a:txBody>
                    <a:bodyPr/>
                    <a:lstStyle/>
                    <a:p>
                      <a:pPr algn="just">
                        <a:spcAft>
                          <a:spcPts val="0"/>
                        </a:spcAft>
                      </a:pPr>
                      <a:r>
                        <a:rPr lang="en-US" sz="2400">
                          <a:effectLst/>
                        </a:rPr>
                        <a:t>3</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dirty="0">
                          <a:effectLst/>
                        </a:rPr>
                        <a:t>Software Engineering</a:t>
                      </a:r>
                      <a:endParaRPr lang="da-DK"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dirty="0">
                          <a:effectLst/>
                        </a:rPr>
                        <a:t>X</a:t>
                      </a:r>
                      <a:endParaRPr lang="da-DK"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 </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 </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dirty="0">
                          <a:effectLst/>
                        </a:rPr>
                        <a:t>X</a:t>
                      </a:r>
                      <a:endParaRPr lang="da-DK" sz="2400" dirty="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590908538"/>
                  </a:ext>
                </a:extLst>
              </a:tr>
              <a:tr h="0">
                <a:tc>
                  <a:txBody>
                    <a:bodyPr/>
                    <a:lstStyle/>
                    <a:p>
                      <a:pPr algn="just">
                        <a:spcAft>
                          <a:spcPts val="0"/>
                        </a:spcAft>
                      </a:pPr>
                      <a:r>
                        <a:rPr lang="da-DK" sz="2400" dirty="0">
                          <a:effectLst/>
                          <a:latin typeface="Times New Roman" panose="02020603050405020304" pitchFamily="18" charset="0"/>
                          <a:ea typeface="PMingLiU" panose="02020500000000000000" pitchFamily="18" charset="-120"/>
                        </a:rPr>
                        <a:t>3</a:t>
                      </a:r>
                    </a:p>
                  </a:txBody>
                  <a:tcPr marL="68580" marR="68580" marT="0" marB="0"/>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400" dirty="0">
                          <a:effectLst/>
                        </a:rPr>
                        <a:t>Distributed systems</a:t>
                      </a:r>
                      <a:endParaRPr lang="da-DK"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dirty="0">
                          <a:effectLst/>
                        </a:rPr>
                        <a:t>X</a:t>
                      </a:r>
                      <a:endParaRPr lang="da-DK"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endParaRPr lang="da-DK" sz="2400" dirty="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3575569706"/>
                  </a:ext>
                </a:extLst>
              </a:tr>
              <a:tr h="0">
                <a:tc>
                  <a:txBody>
                    <a:bodyPr/>
                    <a:lstStyle/>
                    <a:p>
                      <a:pPr algn="just">
                        <a:spcAft>
                          <a:spcPts val="0"/>
                        </a:spcAft>
                      </a:pPr>
                      <a:r>
                        <a:rPr lang="en-US" sz="2400">
                          <a:effectLst/>
                        </a:rPr>
                        <a:t>4</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just">
                        <a:spcAft>
                          <a:spcPts val="0"/>
                        </a:spcAft>
                      </a:pPr>
                      <a:r>
                        <a:rPr lang="en-US" sz="2400">
                          <a:effectLst/>
                        </a:rPr>
                        <a:t>Programming and Modelling</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X</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X</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a:effectLst/>
                        </a:rPr>
                        <a:t>X</a:t>
                      </a:r>
                      <a:endParaRPr lang="da-DK" sz="2400">
                        <a:effectLst/>
                        <a:latin typeface="Times New Roman" panose="02020603050405020304" pitchFamily="18" charset="0"/>
                        <a:ea typeface="PMingLiU" panose="02020500000000000000" pitchFamily="18" charset="-120"/>
                      </a:endParaRPr>
                    </a:p>
                  </a:txBody>
                  <a:tcPr marL="68580" marR="68580" marT="0" marB="0"/>
                </a:tc>
                <a:tc>
                  <a:txBody>
                    <a:bodyPr/>
                    <a:lstStyle/>
                    <a:p>
                      <a:pPr algn="ctr">
                        <a:spcAft>
                          <a:spcPts val="0"/>
                        </a:spcAft>
                      </a:pPr>
                      <a:r>
                        <a:rPr lang="en-US" sz="2400" dirty="0">
                          <a:effectLst/>
                        </a:rPr>
                        <a:t>X</a:t>
                      </a:r>
                      <a:endParaRPr lang="da-DK" sz="2400" dirty="0">
                        <a:effectLst/>
                        <a:latin typeface="Times New Roman" panose="02020603050405020304" pitchFamily="18" charset="0"/>
                        <a:ea typeface="PMingLiU" panose="02020500000000000000" pitchFamily="18" charset="-120"/>
                      </a:endParaRPr>
                    </a:p>
                  </a:txBody>
                  <a:tcPr marL="68580" marR="68580" marT="0" marB="0"/>
                </a:tc>
                <a:extLst>
                  <a:ext uri="{0D108BD9-81ED-4DB2-BD59-A6C34878D82A}">
                    <a16:rowId xmlns:a16="http://schemas.microsoft.com/office/drawing/2014/main" val="2831526805"/>
                  </a:ext>
                </a:extLst>
              </a:tr>
            </a:tbl>
          </a:graphicData>
        </a:graphic>
      </p:graphicFrame>
      <p:sp>
        <p:nvSpPr>
          <p:cNvPr id="6" name="Slide Number Placeholder 8">
            <a:extLst>
              <a:ext uri="{FF2B5EF4-FFF2-40B4-BE49-F238E27FC236}">
                <a16:creationId xmlns:a16="http://schemas.microsoft.com/office/drawing/2014/main" id="{E64633B7-211C-B84C-B1A2-D07AAB32352C}"/>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6</a:t>
            </a:fld>
            <a:endParaRPr lang="en-GB" dirty="0"/>
          </a:p>
        </p:txBody>
      </p:sp>
    </p:spTree>
    <p:custDataLst>
      <p:tags r:id="rId1"/>
    </p:custDataLst>
    <p:extLst>
      <p:ext uri="{BB962C8B-B14F-4D97-AF65-F5344CB8AC3E}">
        <p14:creationId xmlns:p14="http://schemas.microsoft.com/office/powerpoint/2010/main" val="17461780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Integer values</a:t>
            </a:r>
          </a:p>
        </p:txBody>
      </p:sp>
      <p:sp>
        <p:nvSpPr>
          <p:cNvPr id="5" name="Content Placeholder 4"/>
          <p:cNvSpPr>
            <a:spLocks noGrp="1"/>
          </p:cNvSpPr>
          <p:nvPr>
            <p:ph idx="1"/>
          </p:nvPr>
        </p:nvSpPr>
        <p:spPr/>
        <p:txBody>
          <a:bodyPr/>
          <a:lstStyle/>
          <a:p>
            <a:pPr marL="342900" indent="-342900">
              <a:buFont typeface="Arial" panose="020B0604020202020204" pitchFamily="34" charset="0"/>
              <a:buChar char="•"/>
            </a:pPr>
            <a:r>
              <a:rPr lang="en-GB" sz="2400" dirty="0"/>
              <a:t>The values that can be assumed by a variable of type in lie in the range from </a:t>
            </a:r>
            <a:r>
              <a:rPr lang="de-DE" sz="2400" dirty="0"/>
              <a:t>INT_MIN </a:t>
            </a:r>
            <a:r>
              <a:rPr lang="de-DE" sz="2400" dirty="0" err="1"/>
              <a:t>to</a:t>
            </a:r>
            <a:r>
              <a:rPr lang="de-DE" sz="2400" dirty="0"/>
              <a:t> INT_MAX</a:t>
            </a:r>
          </a:p>
          <a:p>
            <a:pPr marL="774900" lvl="1" indent="-342900"/>
            <a:r>
              <a:rPr lang="de-DE" sz="2400" dirty="0"/>
              <a:t>The </a:t>
            </a:r>
            <a:r>
              <a:rPr lang="de-DE" sz="2400" dirty="0" err="1"/>
              <a:t>value</a:t>
            </a:r>
            <a:r>
              <a:rPr lang="de-DE" sz="2400" dirty="0"/>
              <a:t> </a:t>
            </a:r>
            <a:r>
              <a:rPr lang="de-DE" sz="2400" dirty="0" err="1"/>
              <a:t>of</a:t>
            </a:r>
            <a:r>
              <a:rPr lang="de-DE" sz="2400" dirty="0"/>
              <a:t> </a:t>
            </a:r>
            <a:r>
              <a:rPr lang="de-DE" sz="2400" dirty="0" err="1"/>
              <a:t>the</a:t>
            </a:r>
            <a:r>
              <a:rPr lang="de-DE" sz="2400" dirty="0"/>
              <a:t> </a:t>
            </a:r>
            <a:r>
              <a:rPr lang="de-DE" sz="2400" dirty="0" err="1"/>
              <a:t>constant</a:t>
            </a:r>
            <a:r>
              <a:rPr lang="de-DE" sz="2400" dirty="0"/>
              <a:t> INT_MIN </a:t>
            </a:r>
            <a:r>
              <a:rPr lang="de-DE" sz="2400" dirty="0" err="1"/>
              <a:t>is</a:t>
            </a:r>
            <a:r>
              <a:rPr lang="de-DE" sz="2400" dirty="0"/>
              <a:t> </a:t>
            </a:r>
            <a:r>
              <a:rPr lang="de-DE" dirty="0"/>
              <a:t>−32,767 </a:t>
            </a:r>
            <a:r>
              <a:rPr lang="de-DE" dirty="0" err="1"/>
              <a:t>or</a:t>
            </a:r>
            <a:r>
              <a:rPr lang="de-DE" dirty="0"/>
              <a:t> </a:t>
            </a:r>
            <a:r>
              <a:rPr lang="de-DE" dirty="0" err="1"/>
              <a:t>smaller</a:t>
            </a:r>
            <a:endParaRPr lang="de-DE" dirty="0"/>
          </a:p>
          <a:p>
            <a:pPr marL="774900" lvl="1" indent="-342900"/>
            <a:r>
              <a:rPr lang="de-DE" sz="2400" dirty="0"/>
              <a:t>The </a:t>
            </a:r>
            <a:r>
              <a:rPr lang="de-DE" sz="2400" dirty="0" err="1"/>
              <a:t>value</a:t>
            </a:r>
            <a:r>
              <a:rPr lang="de-DE" sz="2400" dirty="0"/>
              <a:t> </a:t>
            </a:r>
            <a:r>
              <a:rPr lang="de-DE" sz="2400" dirty="0" err="1"/>
              <a:t>of</a:t>
            </a:r>
            <a:r>
              <a:rPr lang="de-DE" sz="2400" dirty="0"/>
              <a:t> </a:t>
            </a:r>
            <a:r>
              <a:rPr lang="de-DE" sz="2400" dirty="0" err="1"/>
              <a:t>the</a:t>
            </a:r>
            <a:r>
              <a:rPr lang="de-DE" sz="2400" dirty="0"/>
              <a:t> </a:t>
            </a:r>
            <a:r>
              <a:rPr lang="de-DE" sz="2400" dirty="0" err="1"/>
              <a:t>constant</a:t>
            </a:r>
            <a:r>
              <a:rPr lang="de-DE" sz="2400" dirty="0"/>
              <a:t> INT_MAX </a:t>
            </a:r>
            <a:r>
              <a:rPr lang="de-DE" sz="2400" dirty="0" err="1"/>
              <a:t>is</a:t>
            </a:r>
            <a:r>
              <a:rPr lang="de-DE" sz="2400" dirty="0"/>
              <a:t> </a:t>
            </a:r>
            <a:r>
              <a:rPr lang="de-DE" dirty="0"/>
              <a:t>+32,767 </a:t>
            </a:r>
            <a:r>
              <a:rPr lang="de-DE" dirty="0" err="1"/>
              <a:t>or</a:t>
            </a:r>
            <a:r>
              <a:rPr lang="de-DE" dirty="0"/>
              <a:t> larger</a:t>
            </a:r>
          </a:p>
          <a:p>
            <a:pPr marL="342900" indent="-342900">
              <a:buFont typeface="Arial" panose="020B0604020202020204" pitchFamily="34" charset="0"/>
              <a:buChar char="•"/>
            </a:pPr>
            <a:endParaRPr lang="en-GB" sz="2400" dirty="0"/>
          </a:p>
        </p:txBody>
      </p:sp>
      <p:pic>
        <p:nvPicPr>
          <p:cNvPr id="3" name="Picture 2">
            <a:extLst>
              <a:ext uri="{FF2B5EF4-FFF2-40B4-BE49-F238E27FC236}">
                <a16:creationId xmlns:a16="http://schemas.microsoft.com/office/drawing/2014/main" id="{78D3C975-697E-6C47-898C-AA0C51858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892" y="3356992"/>
            <a:ext cx="5263130" cy="2160240"/>
          </a:xfrm>
          <a:prstGeom prst="rect">
            <a:avLst/>
          </a:prstGeom>
        </p:spPr>
      </p:pic>
      <p:sp>
        <p:nvSpPr>
          <p:cNvPr id="8" name="Rounded Rectangle 7">
            <a:extLst>
              <a:ext uri="{FF2B5EF4-FFF2-40B4-BE49-F238E27FC236}">
                <a16:creationId xmlns:a16="http://schemas.microsoft.com/office/drawing/2014/main" id="{7BE1CCA7-5C99-3C4E-B91F-572D5EFEE53A}"/>
              </a:ext>
            </a:extLst>
          </p:cNvPr>
          <p:cNvSpPr/>
          <p:nvPr/>
        </p:nvSpPr>
        <p:spPr bwMode="auto">
          <a:xfrm>
            <a:off x="6998868" y="3311525"/>
            <a:ext cx="4529141" cy="1296144"/>
          </a:xfrm>
          <a:prstGeom prst="roundRect">
            <a:avLst/>
          </a:prstGeom>
          <a:solidFill>
            <a:schemeClr val="bg2">
              <a:lumMod val="25000"/>
              <a:lumOff val="75000"/>
            </a:schemeClr>
          </a:solid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pic>
        <p:nvPicPr>
          <p:cNvPr id="7" name="Picture 6">
            <a:extLst>
              <a:ext uri="{FF2B5EF4-FFF2-40B4-BE49-F238E27FC236}">
                <a16:creationId xmlns:a16="http://schemas.microsoft.com/office/drawing/2014/main" id="{497B8C6E-E225-274B-97A9-76FE80764D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9792" y="3482082"/>
            <a:ext cx="4207294" cy="955030"/>
          </a:xfrm>
          <a:prstGeom prst="rect">
            <a:avLst/>
          </a:prstGeom>
        </p:spPr>
      </p:pic>
      <p:sp>
        <p:nvSpPr>
          <p:cNvPr id="9" name="Slide Number Placeholder 8">
            <a:extLst>
              <a:ext uri="{FF2B5EF4-FFF2-40B4-BE49-F238E27FC236}">
                <a16:creationId xmlns:a16="http://schemas.microsoft.com/office/drawing/2014/main" id="{0FD22361-888D-D448-B5B6-52C5CEF1B9CE}"/>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60</a:t>
            </a:fld>
            <a:endParaRPr lang="en-GB" dirty="0"/>
          </a:p>
        </p:txBody>
      </p:sp>
      <p:sp>
        <p:nvSpPr>
          <p:cNvPr id="10" name="TextBox 9">
            <a:extLst>
              <a:ext uri="{FF2B5EF4-FFF2-40B4-BE49-F238E27FC236}">
                <a16:creationId xmlns:a16="http://schemas.microsoft.com/office/drawing/2014/main" id="{0C83BA61-4E1F-6A40-A598-91290535C6C2}"/>
              </a:ext>
            </a:extLst>
          </p:cNvPr>
          <p:cNvSpPr txBox="1"/>
          <p:nvPr/>
        </p:nvSpPr>
        <p:spPr>
          <a:xfrm>
            <a:off x="2133972" y="6133373"/>
            <a:ext cx="1081697" cy="306613"/>
          </a:xfrm>
          <a:prstGeom prst="rect">
            <a:avLst/>
          </a:prstGeom>
          <a:solidFill>
            <a:srgbClr val="92D050"/>
          </a:solidFill>
          <a:ln w="25400">
            <a:solidFill>
              <a:srgbClr val="00B050"/>
            </a:solidFill>
          </a:ln>
        </p:spPr>
        <p:txBody>
          <a:bodyPr wrap="none" lIns="36000" tIns="36000" rIns="36000" bIns="36000" rtlCol="0">
            <a:spAutoFit/>
          </a:bodyPr>
          <a:lstStyle/>
          <a:p>
            <a:pPr>
              <a:lnSpc>
                <a:spcPct val="95000"/>
              </a:lnSpc>
            </a:pPr>
            <a:r>
              <a:rPr lang="en-GB" sz="1600" dirty="0" err="1">
                <a:latin typeface="+mn-lt"/>
              </a:rPr>
              <a:t>int_range.c</a:t>
            </a:r>
            <a:endParaRPr lang="en-GB" sz="1600" dirty="0">
              <a:latin typeface="+mn-lt"/>
            </a:endParaRPr>
          </a:p>
        </p:txBody>
      </p:sp>
    </p:spTree>
    <p:custDataLst>
      <p:tags r:id="rId1"/>
    </p:custDataLst>
    <p:extLst>
      <p:ext uri="{BB962C8B-B14F-4D97-AF65-F5344CB8AC3E}">
        <p14:creationId xmlns:p14="http://schemas.microsoft.com/office/powerpoint/2010/main" val="384330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Character values</a:t>
            </a:r>
          </a:p>
        </p:txBody>
      </p:sp>
      <p:sp>
        <p:nvSpPr>
          <p:cNvPr id="5" name="Content Placeholder 4"/>
          <p:cNvSpPr>
            <a:spLocks noGrp="1"/>
          </p:cNvSpPr>
          <p:nvPr>
            <p:ph idx="1"/>
          </p:nvPr>
        </p:nvSpPr>
        <p:spPr/>
        <p:txBody>
          <a:bodyPr/>
          <a:lstStyle/>
          <a:p>
            <a:pPr marL="342900" indent="-342900">
              <a:buFont typeface="Arial" panose="020B0604020202020204" pitchFamily="34" charset="0"/>
              <a:buChar char="•"/>
            </a:pPr>
            <a:r>
              <a:rPr lang="en-GB" sz="2400" dirty="0"/>
              <a:t>Character values are written in high quotes, e.g.,</a:t>
            </a:r>
          </a:p>
          <a:p>
            <a:pPr marL="774900" lvl="1" indent="-342900"/>
            <a:r>
              <a:rPr lang="en-GB" sz="2400" dirty="0">
                <a:latin typeface="Courier" pitchFamily="2" charset="0"/>
              </a:rPr>
              <a:t>‘a’</a:t>
            </a:r>
          </a:p>
          <a:p>
            <a:pPr marL="774900" lvl="1" indent="-342900"/>
            <a:r>
              <a:rPr lang="en-GB" sz="2400" dirty="0">
                <a:latin typeface="Courier" pitchFamily="2" charset="0"/>
              </a:rPr>
              <a:t>‘%’</a:t>
            </a:r>
          </a:p>
          <a:p>
            <a:pPr marL="774900" lvl="1" indent="-342900"/>
            <a:r>
              <a:rPr lang="en-GB" sz="2400" dirty="0">
                <a:latin typeface="Courier" pitchFamily="2" charset="0"/>
              </a:rPr>
              <a:t>‘5’</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Note that </a:t>
            </a:r>
            <a:r>
              <a:rPr lang="en-GB" sz="2400" dirty="0">
                <a:latin typeface="Courier" pitchFamily="2" charset="0"/>
              </a:rPr>
              <a:t>5</a:t>
            </a:r>
            <a:r>
              <a:rPr lang="en-GB" sz="2400" dirty="0"/>
              <a:t> is different from </a:t>
            </a:r>
            <a:r>
              <a:rPr lang="en-GB" sz="2400" dirty="0">
                <a:latin typeface="Courier" pitchFamily="2" charset="0"/>
              </a:rPr>
              <a:t>‘5’</a:t>
            </a:r>
          </a:p>
          <a:p>
            <a:pPr marL="774900" lvl="1" indent="-342900"/>
            <a:r>
              <a:rPr lang="en-GB" sz="2400" dirty="0"/>
              <a:t>The first is an integer number of type </a:t>
            </a:r>
            <a:r>
              <a:rPr lang="en-GB" sz="2400" b="1" dirty="0" err="1">
                <a:latin typeface="Courier" pitchFamily="2" charset="0"/>
              </a:rPr>
              <a:t>int</a:t>
            </a:r>
            <a:endParaRPr lang="en-GB" sz="2400" b="1" dirty="0">
              <a:latin typeface="Courier" pitchFamily="2" charset="0"/>
            </a:endParaRPr>
          </a:p>
          <a:p>
            <a:pPr marL="774900" lvl="1" indent="-342900"/>
            <a:r>
              <a:rPr lang="en-GB" sz="2400" dirty="0"/>
              <a:t>The second is a character of type </a:t>
            </a:r>
            <a:r>
              <a:rPr lang="en-GB" sz="2400" b="1" dirty="0">
                <a:latin typeface="Courier" pitchFamily="2" charset="0"/>
              </a:rPr>
              <a:t>char</a:t>
            </a:r>
          </a:p>
        </p:txBody>
      </p:sp>
      <p:sp>
        <p:nvSpPr>
          <p:cNvPr id="6" name="Slide Number Placeholder 8">
            <a:extLst>
              <a:ext uri="{FF2B5EF4-FFF2-40B4-BE49-F238E27FC236}">
                <a16:creationId xmlns:a16="http://schemas.microsoft.com/office/drawing/2014/main" id="{F6A0E0B7-DAC5-9043-AAF7-DB37B1EBA299}"/>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61</a:t>
            </a:fld>
            <a:endParaRPr lang="en-GB" dirty="0"/>
          </a:p>
        </p:txBody>
      </p:sp>
    </p:spTree>
    <p:custDataLst>
      <p:tags r:id="rId1"/>
    </p:custDataLst>
    <p:extLst>
      <p:ext uri="{BB962C8B-B14F-4D97-AF65-F5344CB8AC3E}">
        <p14:creationId xmlns:p14="http://schemas.microsoft.com/office/powerpoint/2010/main" val="139151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D30F5792-36F7-1143-9CD4-D8F85E3C648A}"/>
              </a:ext>
            </a:extLst>
          </p:cNvPr>
          <p:cNvSpPr txBox="1">
            <a:spLocks/>
          </p:cNvSpPr>
          <p:nvPr/>
        </p:nvSpPr>
        <p:spPr bwMode="auto">
          <a:xfrm>
            <a:off x="985838" y="1373021"/>
            <a:ext cx="10220325" cy="452136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99000"/>
              </a:lnSpc>
              <a:spcBef>
                <a:spcPts val="600"/>
              </a:spcBef>
              <a:spcAft>
                <a:spcPct val="0"/>
              </a:spcAft>
              <a:buClr>
                <a:schemeClr val="tx1"/>
              </a:buClr>
              <a:buSzPct val="100000"/>
              <a:buFont typeface="Calibri" panose="020F0502020204030204" pitchFamily="34" charset="0"/>
              <a:buChar char="​"/>
              <a:defRPr sz="2000" b="0">
                <a:solidFill>
                  <a:schemeClr val="tx1"/>
                </a:solidFill>
                <a:latin typeface="+mn-lt"/>
                <a:ea typeface="+mn-ea"/>
                <a:cs typeface="+mn-cs"/>
              </a:defRPr>
            </a:lvl1pPr>
            <a:lvl2pPr marL="43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2pPr>
            <a:lvl3pPr marL="756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3pPr>
            <a:lvl4pPr marL="115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4pPr>
            <a:lvl5pPr marL="151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5pPr>
            <a:lvl6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6pPr>
            <a:lvl7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7pPr>
            <a:lvl8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8pPr>
            <a:lvl9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9pPr>
          </a:lstStyle>
          <a:p>
            <a:endParaRPr lang="en-GB" kern="0" dirty="0"/>
          </a:p>
          <a:p>
            <a:endParaRPr lang="en-GB" kern="0" dirty="0"/>
          </a:p>
          <a:p>
            <a:endParaRPr lang="en-GB" kern="0" dirty="0"/>
          </a:p>
          <a:p>
            <a:endParaRPr lang="en-GB" kern="0" dirty="0"/>
          </a:p>
          <a:p>
            <a:endParaRPr lang="en-GB" kern="0" dirty="0"/>
          </a:p>
          <a:p>
            <a:endParaRPr lang="en-GB" kern="0" dirty="0"/>
          </a:p>
          <a:p>
            <a:endParaRPr lang="en-GB" kern="0" dirty="0"/>
          </a:p>
          <a:p>
            <a:endParaRPr lang="en-GB" kern="0" dirty="0"/>
          </a:p>
          <a:p>
            <a:endParaRPr lang="en-GB" kern="0" dirty="0"/>
          </a:p>
          <a:p>
            <a:endParaRPr lang="en-GB" kern="0" dirty="0"/>
          </a:p>
          <a:p>
            <a:endParaRPr lang="en-GB" sz="2400" kern="0" dirty="0"/>
          </a:p>
          <a:p>
            <a:r>
              <a:rPr lang="en-GB" sz="2400" kern="0" dirty="0"/>
              <a:t>Equality and inequality have values of type </a:t>
            </a:r>
            <a:r>
              <a:rPr lang="en-GB" sz="2400" b="1" kern="0" dirty="0">
                <a:latin typeface="Courier New" panose="02070309020205020404" pitchFamily="49" charset="0"/>
                <a:cs typeface="Courier New" panose="02070309020205020404" pitchFamily="49" charset="0"/>
              </a:rPr>
              <a:t>bool</a:t>
            </a:r>
          </a:p>
        </p:txBody>
      </p:sp>
      <p:sp>
        <p:nvSpPr>
          <p:cNvPr id="4" name="Title 3"/>
          <p:cNvSpPr>
            <a:spLocks noGrp="1"/>
          </p:cNvSpPr>
          <p:nvPr>
            <p:ph type="title"/>
          </p:nvPr>
        </p:nvSpPr>
        <p:spPr/>
        <p:txBody>
          <a:bodyPr/>
          <a:lstStyle/>
          <a:p>
            <a:r>
              <a:rPr lang="en-GB" dirty="0"/>
              <a:t>Operators for </a:t>
            </a:r>
            <a:r>
              <a:rPr lang="en-GB" dirty="0" err="1"/>
              <a:t>boolean</a:t>
            </a:r>
            <a:r>
              <a:rPr lang="en-GB" dirty="0"/>
              <a:t> expressions</a:t>
            </a:r>
          </a:p>
        </p:txBody>
      </p:sp>
      <p:graphicFrame>
        <p:nvGraphicFramePr>
          <p:cNvPr id="2" name="Content Placeholder 1">
            <a:extLst>
              <a:ext uri="{FF2B5EF4-FFF2-40B4-BE49-F238E27FC236}">
                <a16:creationId xmlns:a16="http://schemas.microsoft.com/office/drawing/2014/main" id="{6B83AB7D-9C1E-254F-9B47-4FA94FCE4E5D}"/>
              </a:ext>
            </a:extLst>
          </p:cNvPr>
          <p:cNvGraphicFramePr>
            <a:graphicFrameLocks noGrp="1"/>
          </p:cNvGraphicFramePr>
          <p:nvPr>
            <p:ph idx="1"/>
            <p:extLst>
              <p:ext uri="{D42A27DB-BD31-4B8C-83A1-F6EECF244321}">
                <p14:modId xmlns:p14="http://schemas.microsoft.com/office/powerpoint/2010/main" val="2500597029"/>
              </p:ext>
            </p:extLst>
          </p:nvPr>
        </p:nvGraphicFramePr>
        <p:xfrm>
          <a:off x="985838" y="1373188"/>
          <a:ext cx="10220326" cy="2651760"/>
        </p:xfrm>
        <a:graphic>
          <a:graphicData uri="http://schemas.openxmlformats.org/drawingml/2006/table">
            <a:tbl>
              <a:tblPr firstRow="1" bandRow="1">
                <a:tableStyleId>{E8B1032C-EA38-4F05-BA0D-38AFFFC7BED3}</a:tableStyleId>
              </a:tblPr>
              <a:tblGrid>
                <a:gridCol w="5110163">
                  <a:extLst>
                    <a:ext uri="{9D8B030D-6E8A-4147-A177-3AD203B41FA5}">
                      <a16:colId xmlns:a16="http://schemas.microsoft.com/office/drawing/2014/main" val="2622332612"/>
                    </a:ext>
                  </a:extLst>
                </a:gridCol>
                <a:gridCol w="5110163">
                  <a:extLst>
                    <a:ext uri="{9D8B030D-6E8A-4147-A177-3AD203B41FA5}">
                      <a16:colId xmlns:a16="http://schemas.microsoft.com/office/drawing/2014/main" val="4021971925"/>
                    </a:ext>
                  </a:extLst>
                </a:gridCol>
              </a:tblGrid>
              <a:tr h="370840">
                <a:tc>
                  <a:txBody>
                    <a:bodyPr/>
                    <a:lstStyle/>
                    <a:p>
                      <a:r>
                        <a:rPr lang="en-GB" sz="2400" dirty="0"/>
                        <a:t>Expression</a:t>
                      </a:r>
                    </a:p>
                  </a:txBody>
                  <a:tcPr/>
                </a:tc>
                <a:tc>
                  <a:txBody>
                    <a:bodyPr/>
                    <a:lstStyle/>
                    <a:p>
                      <a:r>
                        <a:rPr lang="en-GB" sz="2400" dirty="0"/>
                        <a:t>Meaning</a:t>
                      </a:r>
                    </a:p>
                  </a:txBody>
                  <a:tcPr/>
                </a:tc>
                <a:extLst>
                  <a:ext uri="{0D108BD9-81ED-4DB2-BD59-A6C34878D82A}">
                    <a16:rowId xmlns:a16="http://schemas.microsoft.com/office/drawing/2014/main" val="3300133762"/>
                  </a:ext>
                </a:extLst>
              </a:tr>
              <a:tr h="370840">
                <a:tc>
                  <a:txBody>
                    <a:bodyPr/>
                    <a:lstStyle/>
                    <a:p>
                      <a:r>
                        <a:rPr lang="en-GB" sz="2400" dirty="0">
                          <a:latin typeface="Courier" pitchFamily="2" charset="0"/>
                        </a:rPr>
                        <a:t>x &amp;&amp; y</a:t>
                      </a:r>
                      <a:r>
                        <a:rPr lang="en-GB" sz="2400" dirty="0"/>
                        <a:t>, </a:t>
                      </a:r>
                      <a:r>
                        <a:rPr lang="en-GB" sz="2400" dirty="0">
                          <a:latin typeface="Courier" pitchFamily="2" charset="0"/>
                        </a:rPr>
                        <a:t>x || y</a:t>
                      </a:r>
                    </a:p>
                  </a:txBody>
                  <a:tcPr/>
                </a:tc>
                <a:tc>
                  <a:txBody>
                    <a:bodyPr/>
                    <a:lstStyle/>
                    <a:p>
                      <a:r>
                        <a:rPr lang="en-GB" sz="2400" dirty="0"/>
                        <a:t>Conjunction (and), disjunction (or)</a:t>
                      </a:r>
                    </a:p>
                  </a:txBody>
                  <a:tcPr/>
                </a:tc>
                <a:extLst>
                  <a:ext uri="{0D108BD9-81ED-4DB2-BD59-A6C34878D82A}">
                    <a16:rowId xmlns:a16="http://schemas.microsoft.com/office/drawing/2014/main" val="4096623117"/>
                  </a:ext>
                </a:extLst>
              </a:tr>
              <a:tr h="370840">
                <a:tc>
                  <a:txBody>
                    <a:bodyPr/>
                    <a:lstStyle/>
                    <a:p>
                      <a:r>
                        <a:rPr lang="en-GB" sz="2400" dirty="0">
                          <a:latin typeface="Courier" pitchFamily="2" charset="0"/>
                        </a:rPr>
                        <a:t>!x</a:t>
                      </a:r>
                    </a:p>
                  </a:txBody>
                  <a:tcPr/>
                </a:tc>
                <a:tc>
                  <a:txBody>
                    <a:bodyPr/>
                    <a:lstStyle/>
                    <a:p>
                      <a:r>
                        <a:rPr lang="en-GB" sz="2400" dirty="0"/>
                        <a:t>negation</a:t>
                      </a:r>
                      <a:endParaRPr lang="en-GB" sz="2400" dirty="0">
                        <a:latin typeface="Courier" pitchFamily="2" charset="0"/>
                      </a:endParaRPr>
                    </a:p>
                  </a:txBody>
                  <a:tcPr/>
                </a:tc>
                <a:extLst>
                  <a:ext uri="{0D108BD9-81ED-4DB2-BD59-A6C34878D82A}">
                    <a16:rowId xmlns:a16="http://schemas.microsoft.com/office/drawing/2014/main" val="2008967583"/>
                  </a:ext>
                </a:extLst>
              </a:tr>
              <a:tr h="370840">
                <a:tc>
                  <a:txBody>
                    <a:bodyPr/>
                    <a:lstStyle/>
                    <a:p>
                      <a:r>
                        <a:rPr lang="en-GB" sz="2400" dirty="0">
                          <a:latin typeface="Courier" pitchFamily="2" charset="0"/>
                        </a:rPr>
                        <a:t>x ? a : b</a:t>
                      </a:r>
                    </a:p>
                  </a:txBody>
                  <a:tcPr/>
                </a:tc>
                <a:tc>
                  <a:txBody>
                    <a:bodyPr/>
                    <a:lstStyle/>
                    <a:p>
                      <a:r>
                        <a:rPr lang="en-GB" sz="2400" dirty="0"/>
                        <a:t>Conditional expression,</a:t>
                      </a:r>
                      <a:br>
                        <a:rPr lang="en-GB" sz="2400" dirty="0"/>
                      </a:br>
                      <a:r>
                        <a:rPr lang="en-GB" sz="2400" dirty="0"/>
                        <a:t>yields a if</a:t>
                      </a:r>
                      <a:r>
                        <a:rPr lang="en-GB" sz="2400" dirty="0">
                          <a:latin typeface="+mn-lt"/>
                        </a:rPr>
                        <a:t> </a:t>
                      </a:r>
                      <a:r>
                        <a:rPr lang="en-GB" sz="2400" dirty="0">
                          <a:latin typeface="Courier" pitchFamily="2" charset="0"/>
                        </a:rPr>
                        <a:t>x</a:t>
                      </a:r>
                      <a:r>
                        <a:rPr lang="en-GB" sz="2400" dirty="0">
                          <a:latin typeface="+mn-lt"/>
                        </a:rPr>
                        <a:t> is </a:t>
                      </a:r>
                      <a:r>
                        <a:rPr lang="en-GB" sz="2400" b="0" dirty="0">
                          <a:latin typeface="Courier" pitchFamily="2" charset="0"/>
                        </a:rPr>
                        <a:t>true</a:t>
                      </a:r>
                      <a:r>
                        <a:rPr lang="en-GB" sz="2400" dirty="0">
                          <a:latin typeface="+mn-lt"/>
                        </a:rPr>
                        <a:t>, </a:t>
                      </a:r>
                      <a:r>
                        <a:rPr lang="en-GB" sz="2400" dirty="0">
                          <a:latin typeface="Courier" pitchFamily="2" charset="0"/>
                        </a:rPr>
                        <a:t>b</a:t>
                      </a:r>
                      <a:r>
                        <a:rPr lang="en-GB" sz="2400" dirty="0">
                          <a:latin typeface="+mn-lt"/>
                        </a:rPr>
                        <a:t> otherwise</a:t>
                      </a:r>
                    </a:p>
                  </a:txBody>
                  <a:tcPr/>
                </a:tc>
                <a:extLst>
                  <a:ext uri="{0D108BD9-81ED-4DB2-BD59-A6C34878D82A}">
                    <a16:rowId xmlns:a16="http://schemas.microsoft.com/office/drawing/2014/main" val="3165380314"/>
                  </a:ext>
                </a:extLst>
              </a:tr>
              <a:tr h="370840">
                <a:tc>
                  <a:txBody>
                    <a:bodyPr/>
                    <a:lstStyle/>
                    <a:p>
                      <a:r>
                        <a:rPr lang="en-GB" sz="2400" dirty="0"/>
                        <a:t>x == y, x != y</a:t>
                      </a:r>
                    </a:p>
                  </a:txBody>
                  <a:tcPr/>
                </a:tc>
                <a:tc>
                  <a:txBody>
                    <a:bodyPr/>
                    <a:lstStyle/>
                    <a:p>
                      <a:r>
                        <a:rPr lang="en-GB" sz="2400" dirty="0"/>
                        <a:t>Equality, inequality</a:t>
                      </a:r>
                    </a:p>
                  </a:txBody>
                  <a:tcPr/>
                </a:tc>
                <a:extLst>
                  <a:ext uri="{0D108BD9-81ED-4DB2-BD59-A6C34878D82A}">
                    <a16:rowId xmlns:a16="http://schemas.microsoft.com/office/drawing/2014/main" val="1893706735"/>
                  </a:ext>
                </a:extLst>
              </a:tr>
            </a:tbl>
          </a:graphicData>
        </a:graphic>
      </p:graphicFrame>
      <p:sp>
        <p:nvSpPr>
          <p:cNvPr id="5" name="Slide Number Placeholder 8">
            <a:extLst>
              <a:ext uri="{FF2B5EF4-FFF2-40B4-BE49-F238E27FC236}">
                <a16:creationId xmlns:a16="http://schemas.microsoft.com/office/drawing/2014/main" id="{28952539-222E-6843-A12A-A204DA968CED}"/>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62</a:t>
            </a:fld>
            <a:endParaRPr lang="en-GB" dirty="0"/>
          </a:p>
        </p:txBody>
      </p:sp>
    </p:spTree>
    <p:custDataLst>
      <p:tags r:id="rId1"/>
    </p:custDataLst>
    <p:extLst>
      <p:ext uri="{BB962C8B-B14F-4D97-AF65-F5344CB8AC3E}">
        <p14:creationId xmlns:p14="http://schemas.microsoft.com/office/powerpoint/2010/main" val="165406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Operators for integer expressions</a:t>
            </a:r>
          </a:p>
        </p:txBody>
      </p:sp>
      <p:graphicFrame>
        <p:nvGraphicFramePr>
          <p:cNvPr id="2" name="Content Placeholder 1">
            <a:extLst>
              <a:ext uri="{FF2B5EF4-FFF2-40B4-BE49-F238E27FC236}">
                <a16:creationId xmlns:a16="http://schemas.microsoft.com/office/drawing/2014/main" id="{6B83AB7D-9C1E-254F-9B47-4FA94FCE4E5D}"/>
              </a:ext>
            </a:extLst>
          </p:cNvPr>
          <p:cNvGraphicFramePr>
            <a:graphicFrameLocks noGrp="1"/>
          </p:cNvGraphicFramePr>
          <p:nvPr>
            <p:ph idx="1"/>
          </p:nvPr>
        </p:nvGraphicFramePr>
        <p:xfrm>
          <a:off x="985838" y="1373188"/>
          <a:ext cx="10220326" cy="3566160"/>
        </p:xfrm>
        <a:graphic>
          <a:graphicData uri="http://schemas.openxmlformats.org/drawingml/2006/table">
            <a:tbl>
              <a:tblPr firstRow="1" bandRow="1">
                <a:tableStyleId>{E8B1032C-EA38-4F05-BA0D-38AFFFC7BED3}</a:tableStyleId>
              </a:tblPr>
              <a:tblGrid>
                <a:gridCol w="5110163">
                  <a:extLst>
                    <a:ext uri="{9D8B030D-6E8A-4147-A177-3AD203B41FA5}">
                      <a16:colId xmlns:a16="http://schemas.microsoft.com/office/drawing/2014/main" val="2622332612"/>
                    </a:ext>
                  </a:extLst>
                </a:gridCol>
                <a:gridCol w="5110163">
                  <a:extLst>
                    <a:ext uri="{9D8B030D-6E8A-4147-A177-3AD203B41FA5}">
                      <a16:colId xmlns:a16="http://schemas.microsoft.com/office/drawing/2014/main" val="4021971925"/>
                    </a:ext>
                  </a:extLst>
                </a:gridCol>
              </a:tblGrid>
              <a:tr h="370840">
                <a:tc>
                  <a:txBody>
                    <a:bodyPr/>
                    <a:lstStyle/>
                    <a:p>
                      <a:r>
                        <a:rPr lang="en-GB" sz="2400" dirty="0"/>
                        <a:t>Expression</a:t>
                      </a:r>
                    </a:p>
                  </a:txBody>
                  <a:tcPr/>
                </a:tc>
                <a:tc>
                  <a:txBody>
                    <a:bodyPr/>
                    <a:lstStyle/>
                    <a:p>
                      <a:r>
                        <a:rPr lang="en-GB" sz="2400" dirty="0"/>
                        <a:t>Meaning</a:t>
                      </a:r>
                    </a:p>
                  </a:txBody>
                  <a:tcPr/>
                </a:tc>
                <a:extLst>
                  <a:ext uri="{0D108BD9-81ED-4DB2-BD59-A6C34878D82A}">
                    <a16:rowId xmlns:a16="http://schemas.microsoft.com/office/drawing/2014/main" val="3300133762"/>
                  </a:ext>
                </a:extLst>
              </a:tr>
              <a:tr h="370840">
                <a:tc>
                  <a:txBody>
                    <a:bodyPr/>
                    <a:lstStyle/>
                    <a:p>
                      <a:r>
                        <a:rPr lang="en-GB" sz="2400" dirty="0">
                          <a:latin typeface="Courier" pitchFamily="2" charset="0"/>
                        </a:rPr>
                        <a:t>x + y</a:t>
                      </a:r>
                      <a:r>
                        <a:rPr lang="en-GB" sz="2400" dirty="0"/>
                        <a:t>, </a:t>
                      </a:r>
                      <a:r>
                        <a:rPr lang="en-GB" sz="2400" dirty="0">
                          <a:latin typeface="Courier" pitchFamily="2" charset="0"/>
                        </a:rPr>
                        <a:t>x – y</a:t>
                      </a:r>
                      <a:r>
                        <a:rPr lang="en-GB" sz="2400" dirty="0"/>
                        <a:t>, </a:t>
                      </a:r>
                      <a:r>
                        <a:rPr lang="en-GB" sz="2400" dirty="0">
                          <a:latin typeface="Courier" pitchFamily="2" charset="0"/>
                        </a:rPr>
                        <a:t>x * y</a:t>
                      </a:r>
                    </a:p>
                  </a:txBody>
                  <a:tcPr/>
                </a:tc>
                <a:tc>
                  <a:txBody>
                    <a:bodyPr/>
                    <a:lstStyle/>
                    <a:p>
                      <a:r>
                        <a:rPr lang="en-GB" sz="2400" dirty="0"/>
                        <a:t>Addition, subtraction, multiplication</a:t>
                      </a:r>
                    </a:p>
                  </a:txBody>
                  <a:tcPr/>
                </a:tc>
                <a:extLst>
                  <a:ext uri="{0D108BD9-81ED-4DB2-BD59-A6C34878D82A}">
                    <a16:rowId xmlns:a16="http://schemas.microsoft.com/office/drawing/2014/main" val="4096623117"/>
                  </a:ext>
                </a:extLst>
              </a:tr>
              <a:tr h="370840">
                <a:tc>
                  <a:txBody>
                    <a:bodyPr/>
                    <a:lstStyle/>
                    <a:p>
                      <a:r>
                        <a:rPr lang="en-GB" sz="2400" dirty="0">
                          <a:latin typeface="Courier" pitchFamily="2" charset="0"/>
                        </a:rPr>
                        <a:t>x / y</a:t>
                      </a:r>
                    </a:p>
                  </a:txBody>
                  <a:tcPr/>
                </a:tc>
                <a:tc>
                  <a:txBody>
                    <a:bodyPr/>
                    <a:lstStyle/>
                    <a:p>
                      <a:r>
                        <a:rPr lang="en-GB" sz="2400" dirty="0"/>
                        <a:t>Integer division: </a:t>
                      </a:r>
                      <a:r>
                        <a:rPr lang="en-GB" sz="2400" dirty="0">
                          <a:latin typeface="Courier" pitchFamily="2" charset="0"/>
                        </a:rPr>
                        <a:t>1 / 2 </a:t>
                      </a:r>
                      <a:r>
                        <a:rPr lang="en-GB" sz="2400" dirty="0"/>
                        <a:t>equals </a:t>
                      </a:r>
                      <a:r>
                        <a:rPr lang="en-GB" sz="2400" dirty="0">
                          <a:latin typeface="Courier" pitchFamily="2" charset="0"/>
                        </a:rPr>
                        <a:t>0</a:t>
                      </a:r>
                    </a:p>
                  </a:txBody>
                  <a:tcPr/>
                </a:tc>
                <a:extLst>
                  <a:ext uri="{0D108BD9-81ED-4DB2-BD59-A6C34878D82A}">
                    <a16:rowId xmlns:a16="http://schemas.microsoft.com/office/drawing/2014/main" val="2008967583"/>
                  </a:ext>
                </a:extLst>
              </a:tr>
              <a:tr h="370840">
                <a:tc>
                  <a:txBody>
                    <a:bodyPr/>
                    <a:lstStyle/>
                    <a:p>
                      <a:r>
                        <a:rPr lang="en-GB" sz="2400" dirty="0">
                          <a:latin typeface="Courier" pitchFamily="2" charset="0"/>
                        </a:rPr>
                        <a:t>x % y</a:t>
                      </a:r>
                    </a:p>
                  </a:txBody>
                  <a:tcPr/>
                </a:tc>
                <a:tc>
                  <a:txBody>
                    <a:bodyPr/>
                    <a:lstStyle/>
                    <a:p>
                      <a:r>
                        <a:rPr lang="en-GB" sz="2400" dirty="0"/>
                        <a:t>Integer division remainder,</a:t>
                      </a:r>
                      <a:br>
                        <a:rPr lang="en-GB" sz="2400" dirty="0"/>
                      </a:br>
                      <a:r>
                        <a:rPr lang="en-GB" sz="2400" dirty="0"/>
                        <a:t>same sign as </a:t>
                      </a:r>
                      <a:r>
                        <a:rPr lang="en-GB" sz="2400" dirty="0">
                          <a:latin typeface="Courier" pitchFamily="2" charset="0"/>
                        </a:rPr>
                        <a:t>x</a:t>
                      </a:r>
                    </a:p>
                  </a:txBody>
                  <a:tcPr/>
                </a:tc>
                <a:extLst>
                  <a:ext uri="{0D108BD9-81ED-4DB2-BD59-A6C34878D82A}">
                    <a16:rowId xmlns:a16="http://schemas.microsoft.com/office/drawing/2014/main" val="3165380314"/>
                  </a:ext>
                </a:extLst>
              </a:tr>
              <a:tr h="370840">
                <a:tc>
                  <a:txBody>
                    <a:bodyPr/>
                    <a:lstStyle/>
                    <a:p>
                      <a:r>
                        <a:rPr lang="en-GB" sz="2400" dirty="0">
                          <a:latin typeface="Courier" pitchFamily="2" charset="0"/>
                        </a:rPr>
                        <a:t>+x, -x</a:t>
                      </a:r>
                    </a:p>
                  </a:txBody>
                  <a:tcPr/>
                </a:tc>
                <a:tc>
                  <a:txBody>
                    <a:bodyPr/>
                    <a:lstStyle/>
                    <a:p>
                      <a:r>
                        <a:rPr lang="en-GB" sz="2400" dirty="0"/>
                        <a:t>Unary sign operators</a:t>
                      </a:r>
                    </a:p>
                  </a:txBody>
                  <a:tcPr/>
                </a:tc>
                <a:extLst>
                  <a:ext uri="{0D108BD9-81ED-4DB2-BD59-A6C34878D82A}">
                    <a16:rowId xmlns:a16="http://schemas.microsoft.com/office/drawing/2014/main" val="480084524"/>
                  </a:ext>
                </a:extLst>
              </a:tr>
              <a:tr h="370840">
                <a:tc>
                  <a:txBody>
                    <a:bodyPr/>
                    <a:lstStyle/>
                    <a:p>
                      <a:r>
                        <a:rPr lang="en-GB" sz="2400" dirty="0"/>
                        <a:t>x == y, x != y</a:t>
                      </a:r>
                    </a:p>
                  </a:txBody>
                  <a:tcPr/>
                </a:tc>
                <a:tc>
                  <a:txBody>
                    <a:bodyPr/>
                    <a:lstStyle/>
                    <a:p>
                      <a:r>
                        <a:rPr lang="en-GB" sz="2400" dirty="0"/>
                        <a:t>Equality, inequality</a:t>
                      </a:r>
                    </a:p>
                  </a:txBody>
                  <a:tcPr/>
                </a:tc>
                <a:extLst>
                  <a:ext uri="{0D108BD9-81ED-4DB2-BD59-A6C34878D82A}">
                    <a16:rowId xmlns:a16="http://schemas.microsoft.com/office/drawing/2014/main" val="1893706735"/>
                  </a:ext>
                </a:extLst>
              </a:tr>
              <a:tr h="370840">
                <a:tc>
                  <a:txBody>
                    <a:bodyPr/>
                    <a:lstStyle/>
                    <a:p>
                      <a:r>
                        <a:rPr lang="en-GB" sz="2400" dirty="0"/>
                        <a:t> </a:t>
                      </a:r>
                      <a:r>
                        <a:rPr lang="en-GB" sz="2400" dirty="0">
                          <a:latin typeface="Courier" pitchFamily="2" charset="0"/>
                        </a:rPr>
                        <a:t>x &lt; y</a:t>
                      </a:r>
                      <a:r>
                        <a:rPr lang="en-GB" sz="2400" dirty="0"/>
                        <a:t>, </a:t>
                      </a:r>
                      <a:r>
                        <a:rPr lang="en-GB" sz="2400" dirty="0">
                          <a:latin typeface="Courier" pitchFamily="2" charset="0"/>
                        </a:rPr>
                        <a:t>x &lt;= y</a:t>
                      </a:r>
                      <a:r>
                        <a:rPr lang="en-GB" sz="2400" dirty="0"/>
                        <a:t>, </a:t>
                      </a:r>
                      <a:r>
                        <a:rPr lang="en-GB" sz="2400" dirty="0">
                          <a:latin typeface="Courier" pitchFamily="2" charset="0"/>
                        </a:rPr>
                        <a:t>x &gt; y</a:t>
                      </a:r>
                      <a:r>
                        <a:rPr lang="en-GB" sz="2400" dirty="0"/>
                        <a:t>, </a:t>
                      </a:r>
                      <a:r>
                        <a:rPr lang="en-GB" sz="2400" dirty="0">
                          <a:latin typeface="Courier" pitchFamily="2" charset="0"/>
                        </a:rPr>
                        <a:t>x &gt;= y</a:t>
                      </a:r>
                    </a:p>
                  </a:txBody>
                  <a:tcPr/>
                </a:tc>
                <a:tc>
                  <a:txBody>
                    <a:bodyPr/>
                    <a:lstStyle/>
                    <a:p>
                      <a:r>
                        <a:rPr lang="en-GB" sz="2400" dirty="0"/>
                        <a:t>Integer comparisons</a:t>
                      </a:r>
                    </a:p>
                  </a:txBody>
                  <a:tcPr/>
                </a:tc>
                <a:extLst>
                  <a:ext uri="{0D108BD9-81ED-4DB2-BD59-A6C34878D82A}">
                    <a16:rowId xmlns:a16="http://schemas.microsoft.com/office/drawing/2014/main" val="1298581748"/>
                  </a:ext>
                </a:extLst>
              </a:tr>
            </a:tbl>
          </a:graphicData>
        </a:graphic>
      </p:graphicFrame>
      <p:sp>
        <p:nvSpPr>
          <p:cNvPr id="7" name="Content Placeholder 4">
            <a:extLst>
              <a:ext uri="{FF2B5EF4-FFF2-40B4-BE49-F238E27FC236}">
                <a16:creationId xmlns:a16="http://schemas.microsoft.com/office/drawing/2014/main" id="{D30F5792-36F7-1143-9CD4-D8F85E3C648A}"/>
              </a:ext>
            </a:extLst>
          </p:cNvPr>
          <p:cNvSpPr txBox="1">
            <a:spLocks/>
          </p:cNvSpPr>
          <p:nvPr/>
        </p:nvSpPr>
        <p:spPr bwMode="auto">
          <a:xfrm>
            <a:off x="985838" y="1373021"/>
            <a:ext cx="10220325" cy="452136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99000"/>
              </a:lnSpc>
              <a:spcBef>
                <a:spcPts val="600"/>
              </a:spcBef>
              <a:spcAft>
                <a:spcPct val="0"/>
              </a:spcAft>
              <a:buClr>
                <a:schemeClr val="tx1"/>
              </a:buClr>
              <a:buSzPct val="100000"/>
              <a:buFont typeface="Calibri" panose="020F0502020204030204" pitchFamily="34" charset="0"/>
              <a:buChar char="​"/>
              <a:defRPr sz="2000" b="0">
                <a:solidFill>
                  <a:schemeClr val="tx1"/>
                </a:solidFill>
                <a:latin typeface="+mn-lt"/>
                <a:ea typeface="+mn-ea"/>
                <a:cs typeface="+mn-cs"/>
              </a:defRPr>
            </a:lvl1pPr>
            <a:lvl2pPr marL="43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2pPr>
            <a:lvl3pPr marL="756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3pPr>
            <a:lvl4pPr marL="115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4pPr>
            <a:lvl5pPr marL="151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5pPr>
            <a:lvl6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6pPr>
            <a:lvl7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7pPr>
            <a:lvl8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8pPr>
            <a:lvl9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9pPr>
          </a:lstStyle>
          <a:p>
            <a:endParaRPr lang="en-GB" kern="0" dirty="0"/>
          </a:p>
          <a:p>
            <a:endParaRPr lang="en-GB" kern="0" dirty="0"/>
          </a:p>
          <a:p>
            <a:endParaRPr lang="en-GB" kern="0" dirty="0"/>
          </a:p>
          <a:p>
            <a:endParaRPr lang="en-GB" kern="0" dirty="0"/>
          </a:p>
          <a:p>
            <a:endParaRPr lang="en-GB" kern="0" dirty="0"/>
          </a:p>
          <a:p>
            <a:endParaRPr lang="en-GB" kern="0" dirty="0"/>
          </a:p>
          <a:p>
            <a:endParaRPr lang="en-GB" kern="0" dirty="0"/>
          </a:p>
          <a:p>
            <a:endParaRPr lang="en-GB" kern="0" dirty="0">
              <a:latin typeface="Courier New" panose="02070309020205020404" pitchFamily="49" charset="0"/>
              <a:cs typeface="Courier New" panose="02070309020205020404" pitchFamily="49" charset="0"/>
            </a:endParaRPr>
          </a:p>
          <a:p>
            <a:endParaRPr lang="en-GB" kern="0" dirty="0"/>
          </a:p>
          <a:p>
            <a:endParaRPr lang="en-GB" kern="0" dirty="0"/>
          </a:p>
          <a:p>
            <a:endParaRPr lang="en-GB" sz="2400" kern="0" dirty="0"/>
          </a:p>
          <a:p>
            <a:r>
              <a:rPr lang="en-GB" sz="2400" kern="0" dirty="0"/>
              <a:t>Equality, inequality and integer comparisons have values of type </a:t>
            </a:r>
            <a:r>
              <a:rPr lang="en-GB" sz="2400" b="1" kern="0" dirty="0">
                <a:latin typeface="Courier New" panose="02070309020205020404" pitchFamily="49" charset="0"/>
                <a:cs typeface="Courier New" panose="02070309020205020404" pitchFamily="49" charset="0"/>
              </a:rPr>
              <a:t>bool</a:t>
            </a:r>
          </a:p>
        </p:txBody>
      </p:sp>
      <p:sp>
        <p:nvSpPr>
          <p:cNvPr id="5" name="Slide Number Placeholder 8">
            <a:extLst>
              <a:ext uri="{FF2B5EF4-FFF2-40B4-BE49-F238E27FC236}">
                <a16:creationId xmlns:a16="http://schemas.microsoft.com/office/drawing/2014/main" id="{EFB49A57-F7A7-9A4C-9764-F964684CD9CE}"/>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63</a:t>
            </a:fld>
            <a:endParaRPr lang="en-GB" dirty="0"/>
          </a:p>
        </p:txBody>
      </p:sp>
    </p:spTree>
    <p:custDataLst>
      <p:tags r:id="rId1"/>
    </p:custDataLst>
    <p:extLst>
      <p:ext uri="{BB962C8B-B14F-4D97-AF65-F5344CB8AC3E}">
        <p14:creationId xmlns:p14="http://schemas.microsoft.com/office/powerpoint/2010/main" val="195216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Executable statements</a:t>
            </a:r>
          </a:p>
        </p:txBody>
      </p:sp>
      <p:sp>
        <p:nvSpPr>
          <p:cNvPr id="5" name="Content Placeholder 4"/>
          <p:cNvSpPr>
            <a:spLocks noGrp="1"/>
          </p:cNvSpPr>
          <p:nvPr>
            <p:ph idx="1"/>
          </p:nvPr>
        </p:nvSpPr>
        <p:spPr>
          <a:xfrm>
            <a:off x="985838" y="1373021"/>
            <a:ext cx="10220325" cy="4521366"/>
          </a:xfrm>
        </p:spPr>
        <p:txBody>
          <a:bodyPr/>
          <a:lstStyle/>
          <a:p>
            <a:pPr marL="355600" lvl="1" indent="-342900"/>
            <a:r>
              <a:rPr lang="en-GB" sz="2400" dirty="0"/>
              <a:t>In C programs all statements are terminated with a </a:t>
            </a:r>
            <a:r>
              <a:rPr lang="en-GB" sz="2400" dirty="0">
                <a:latin typeface="Courier" pitchFamily="2" charset="0"/>
              </a:rPr>
              <a:t>;</a:t>
            </a:r>
          </a:p>
          <a:p>
            <a:pPr marL="355600" lvl="1" indent="-342900"/>
            <a:r>
              <a:rPr lang="en-GB" sz="2400" dirty="0"/>
              <a:t>Assignment statements</a:t>
            </a:r>
          </a:p>
          <a:p>
            <a:pPr marL="679600" lvl="2" indent="-342900"/>
            <a:r>
              <a:rPr lang="en-GB" sz="2400" dirty="0">
                <a:latin typeface="Courier" pitchFamily="2" charset="0"/>
              </a:rPr>
              <a:t>x = y;</a:t>
            </a:r>
          </a:p>
          <a:p>
            <a:pPr marL="679600" lvl="2" indent="-342900"/>
            <a:r>
              <a:rPr lang="en-GB" sz="2400" i="1" dirty="0"/>
              <a:t>Warning: </a:t>
            </a:r>
            <a:r>
              <a:rPr lang="en-GB" sz="2400" dirty="0"/>
              <a:t>a common error is to write </a:t>
            </a:r>
            <a:r>
              <a:rPr lang="en-GB" sz="2400" dirty="0">
                <a:latin typeface="Courier" pitchFamily="2" charset="0"/>
              </a:rPr>
              <a:t>=</a:t>
            </a:r>
            <a:r>
              <a:rPr lang="en-GB" sz="2400" dirty="0"/>
              <a:t> when </a:t>
            </a:r>
            <a:r>
              <a:rPr lang="en-GB" sz="2400" dirty="0">
                <a:latin typeface="Courier" pitchFamily="2" charset="0"/>
              </a:rPr>
              <a:t>==</a:t>
            </a:r>
            <a:r>
              <a:rPr lang="en-GB" sz="2400" dirty="0"/>
              <a:t> is meant!</a:t>
            </a:r>
          </a:p>
          <a:p>
            <a:pPr marL="355600" lvl="1" indent="-342900"/>
            <a:r>
              <a:rPr lang="en-GB" sz="2400" dirty="0"/>
              <a:t>Sequences of statements</a:t>
            </a:r>
          </a:p>
          <a:p>
            <a:pPr marL="679600" lvl="2" indent="-342900"/>
            <a:r>
              <a:rPr lang="en-GB" sz="2400" dirty="0">
                <a:latin typeface="Courier" pitchFamily="2" charset="0"/>
              </a:rPr>
              <a:t>x = y;</a:t>
            </a:r>
            <a:br>
              <a:rPr lang="en-GB" sz="2400" dirty="0">
                <a:latin typeface="Courier" pitchFamily="2" charset="0"/>
              </a:rPr>
            </a:br>
            <a:r>
              <a:rPr lang="en-GB" sz="2400" dirty="0" err="1">
                <a:latin typeface="Courier" pitchFamily="2" charset="0"/>
              </a:rPr>
              <a:t>printf</a:t>
            </a:r>
            <a:r>
              <a:rPr lang="en-GB" sz="2400" dirty="0">
                <a:latin typeface="Courier" pitchFamily="2" charset="0"/>
              </a:rPr>
              <a:t>(“%</a:t>
            </a:r>
            <a:r>
              <a:rPr lang="en-GB" sz="2400" dirty="0" err="1">
                <a:latin typeface="Courier" pitchFamily="2" charset="0"/>
              </a:rPr>
              <a:t>d”,x</a:t>
            </a:r>
            <a:r>
              <a:rPr lang="en-GB" sz="2400" dirty="0">
                <a:latin typeface="Courier" pitchFamily="2" charset="0"/>
              </a:rPr>
              <a:t>);</a:t>
            </a:r>
          </a:p>
          <a:p>
            <a:pPr marL="355600" lvl="1" indent="-342900"/>
            <a:r>
              <a:rPr lang="en-GB" sz="2400" dirty="0"/>
              <a:t>Return statements</a:t>
            </a:r>
          </a:p>
          <a:p>
            <a:pPr marL="679600" lvl="2" indent="-342900"/>
            <a:r>
              <a:rPr lang="en-GB" sz="2400" b="1" dirty="0">
                <a:latin typeface="Courier" pitchFamily="2" charset="0"/>
              </a:rPr>
              <a:t>return</a:t>
            </a:r>
            <a:r>
              <a:rPr lang="en-GB" sz="2400" dirty="0">
                <a:latin typeface="Courier" pitchFamily="2" charset="0"/>
              </a:rPr>
              <a:t> 0;</a:t>
            </a:r>
          </a:p>
          <a:p>
            <a:pPr marL="355600" lvl="1" indent="-342900"/>
            <a:r>
              <a:rPr lang="en-GB" sz="2400" dirty="0"/>
              <a:t>Conditional statements</a:t>
            </a:r>
          </a:p>
        </p:txBody>
      </p:sp>
      <p:sp>
        <p:nvSpPr>
          <p:cNvPr id="6" name="Slide Number Placeholder 8">
            <a:extLst>
              <a:ext uri="{FF2B5EF4-FFF2-40B4-BE49-F238E27FC236}">
                <a16:creationId xmlns:a16="http://schemas.microsoft.com/office/drawing/2014/main" id="{5782398B-01C5-A746-936E-9BC8533AB3C1}"/>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64</a:t>
            </a:fld>
            <a:endParaRPr lang="en-GB" dirty="0"/>
          </a:p>
        </p:txBody>
      </p:sp>
    </p:spTree>
    <p:custDataLst>
      <p:tags r:id="rId1"/>
    </p:custDataLst>
    <p:extLst>
      <p:ext uri="{BB962C8B-B14F-4D97-AF65-F5344CB8AC3E}">
        <p14:creationId xmlns:p14="http://schemas.microsoft.com/office/powerpoint/2010/main" val="108678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Assignment statement</a:t>
            </a:r>
          </a:p>
        </p:txBody>
      </p:sp>
      <p:sp>
        <p:nvSpPr>
          <p:cNvPr id="5" name="Content Placeholder 4"/>
          <p:cNvSpPr>
            <a:spLocks noGrp="1"/>
          </p:cNvSpPr>
          <p:nvPr>
            <p:ph idx="1"/>
          </p:nvPr>
        </p:nvSpPr>
        <p:spPr/>
        <p:txBody>
          <a:bodyPr/>
          <a:lstStyle/>
          <a:p>
            <a:pPr marL="342900" indent="-342900">
              <a:buFont typeface="Arial" panose="020B0604020202020204" pitchFamily="34" charset="0"/>
              <a:buChar char="•"/>
            </a:pPr>
            <a:r>
              <a:rPr lang="en-GB" sz="2400" dirty="0"/>
              <a:t>An assignment stores the value of an expression in a variable</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latin typeface="Courier" pitchFamily="2" charset="0"/>
              </a:rPr>
              <a:t>x = y </a:t>
            </a:r>
            <a:r>
              <a:rPr lang="en-GB" sz="2400" dirty="0"/>
              <a:t>stores the value of </a:t>
            </a:r>
            <a:r>
              <a:rPr lang="en-GB" sz="2400" dirty="0">
                <a:latin typeface="Courier" pitchFamily="2" charset="0"/>
              </a:rPr>
              <a:t>y</a:t>
            </a:r>
            <a:r>
              <a:rPr lang="en-GB" sz="2400" dirty="0"/>
              <a:t> in variable </a:t>
            </a:r>
            <a:r>
              <a:rPr lang="en-GB" sz="2400" dirty="0">
                <a:latin typeface="Courier" pitchFamily="2" charset="0"/>
              </a:rPr>
              <a:t>x</a:t>
            </a:r>
          </a:p>
          <a:p>
            <a:pPr marL="342900" indent="-342900">
              <a:buFont typeface="Arial" panose="020B0604020202020204" pitchFamily="34" charset="0"/>
              <a:buChar char="•"/>
            </a:pPr>
            <a:r>
              <a:rPr lang="en-GB" sz="2400" dirty="0">
                <a:latin typeface="Courier" pitchFamily="2" charset="0"/>
              </a:rPr>
              <a:t>x = y + z </a:t>
            </a:r>
            <a:r>
              <a:rPr lang="en-GB" sz="2400" dirty="0"/>
              <a:t>stores the value of the sum of the values of </a:t>
            </a:r>
            <a:r>
              <a:rPr lang="en-GB" sz="2400" dirty="0">
                <a:latin typeface="Courier" pitchFamily="2" charset="0"/>
              </a:rPr>
              <a:t>x</a:t>
            </a:r>
            <a:r>
              <a:rPr lang="en-GB" sz="2400" dirty="0"/>
              <a:t> and </a:t>
            </a:r>
            <a:r>
              <a:rPr lang="en-GB" sz="2400" dirty="0">
                <a:latin typeface="Courier" pitchFamily="2" charset="0"/>
              </a:rPr>
              <a:t>y</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Note, that this means that if </a:t>
            </a:r>
            <a:r>
              <a:rPr lang="en-GB" sz="2400" dirty="0">
                <a:latin typeface="Courier" pitchFamily="2" charset="0"/>
              </a:rPr>
              <a:t>y</a:t>
            </a:r>
            <a:r>
              <a:rPr lang="en-GB" sz="2400" dirty="0"/>
              <a:t> or </a:t>
            </a:r>
            <a:r>
              <a:rPr lang="en-GB" sz="2400" dirty="0">
                <a:latin typeface="Courier" pitchFamily="2" charset="0"/>
              </a:rPr>
              <a:t>z</a:t>
            </a:r>
            <a:r>
              <a:rPr lang="en-GB" sz="2400" dirty="0"/>
              <a:t> are variables themselves their values are retrieved first</a:t>
            </a:r>
          </a:p>
        </p:txBody>
      </p:sp>
      <p:sp>
        <p:nvSpPr>
          <p:cNvPr id="6" name="Slide Number Placeholder 8">
            <a:extLst>
              <a:ext uri="{FF2B5EF4-FFF2-40B4-BE49-F238E27FC236}">
                <a16:creationId xmlns:a16="http://schemas.microsoft.com/office/drawing/2014/main" id="{F2CE2BAD-D051-724D-9751-EB52709E3D40}"/>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65</a:t>
            </a:fld>
            <a:endParaRPr lang="en-GB" dirty="0"/>
          </a:p>
        </p:txBody>
      </p:sp>
    </p:spTree>
    <p:custDataLst>
      <p:tags r:id="rId1"/>
    </p:custDataLst>
    <p:extLst>
      <p:ext uri="{BB962C8B-B14F-4D97-AF65-F5344CB8AC3E}">
        <p14:creationId xmlns:p14="http://schemas.microsoft.com/office/powerpoint/2010/main" val="315009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Execution of an assignment</a:t>
            </a:r>
          </a:p>
        </p:txBody>
      </p:sp>
      <p:sp>
        <p:nvSpPr>
          <p:cNvPr id="5" name="Content Placeholder 4"/>
          <p:cNvSpPr>
            <a:spLocks noGrp="1"/>
          </p:cNvSpPr>
          <p:nvPr>
            <p:ph idx="1"/>
          </p:nvPr>
        </p:nvSpPr>
        <p:spPr/>
        <p:txBody>
          <a:bodyPr/>
          <a:lstStyle/>
          <a:p>
            <a:r>
              <a:rPr lang="en-GB" sz="2400" dirty="0"/>
              <a:t>To execute </a:t>
            </a:r>
            <a:r>
              <a:rPr lang="en-GB" sz="2400" dirty="0">
                <a:latin typeface="Courier" pitchFamily="2" charset="0"/>
              </a:rPr>
              <a:t>x = expression</a:t>
            </a:r>
          </a:p>
          <a:p>
            <a:pPr marL="342900" indent="-342900">
              <a:buFont typeface="Arial" panose="020B0604020202020204" pitchFamily="34" charset="0"/>
              <a:buChar char="•"/>
            </a:pPr>
            <a:r>
              <a:rPr lang="en-GB" sz="2400" dirty="0"/>
              <a:t>Variables in the expression are evaluated by retrieving their values</a:t>
            </a:r>
          </a:p>
          <a:p>
            <a:pPr marL="342900" indent="-342900">
              <a:buFont typeface="Arial" panose="020B0604020202020204" pitchFamily="34" charset="0"/>
              <a:buChar char="•"/>
            </a:pPr>
            <a:r>
              <a:rPr lang="en-GB" sz="2400" dirty="0"/>
              <a:t>Otherwise the expression is evaluated as discussed earlier</a:t>
            </a:r>
          </a:p>
          <a:p>
            <a:pPr marL="342900" indent="-342900">
              <a:buFont typeface="Arial" panose="020B0604020202020204" pitchFamily="34" charset="0"/>
              <a:buChar char="•"/>
            </a:pPr>
            <a:r>
              <a:rPr lang="en-GB" sz="2400" dirty="0"/>
              <a:t>Once the expression has been fully evaluated,</a:t>
            </a:r>
            <a:br>
              <a:rPr lang="en-GB" sz="2400" dirty="0"/>
            </a:br>
            <a:r>
              <a:rPr lang="en-GB" sz="2400" dirty="0"/>
              <a:t>its value is stored in the variable </a:t>
            </a:r>
            <a:r>
              <a:rPr lang="en-GB" sz="2400" dirty="0">
                <a:latin typeface="Courier" pitchFamily="2" charset="0"/>
              </a:rPr>
              <a:t>x</a:t>
            </a:r>
            <a:r>
              <a:rPr lang="en-GB" sz="2400" dirty="0"/>
              <a:t> </a:t>
            </a:r>
            <a:br>
              <a:rPr lang="en-GB" sz="2400" dirty="0"/>
            </a:br>
            <a:r>
              <a:rPr lang="en-GB" sz="2400" dirty="0"/>
              <a:t>on the left-hand side of the assignment statement</a:t>
            </a:r>
          </a:p>
          <a:p>
            <a:endParaRPr lang="en-GB" sz="2400" dirty="0"/>
          </a:p>
          <a:p>
            <a:r>
              <a:rPr lang="en-GB" sz="2400" dirty="0"/>
              <a:t>Now we are ready to explain the execution of the assignment</a:t>
            </a:r>
            <a:br>
              <a:rPr lang="en-GB" sz="2400" dirty="0"/>
            </a:br>
            <a:endParaRPr lang="en-GB" sz="2400" dirty="0"/>
          </a:p>
          <a:p>
            <a:pPr algn="ctr"/>
            <a:r>
              <a:rPr lang="en-GB" sz="2400" dirty="0">
                <a:latin typeface="Courier" pitchFamily="2" charset="0"/>
              </a:rPr>
              <a:t>volume = ((height * length) * width) - 98</a:t>
            </a:r>
          </a:p>
        </p:txBody>
      </p:sp>
      <p:sp>
        <p:nvSpPr>
          <p:cNvPr id="6" name="Slide Number Placeholder 8">
            <a:extLst>
              <a:ext uri="{FF2B5EF4-FFF2-40B4-BE49-F238E27FC236}">
                <a16:creationId xmlns:a16="http://schemas.microsoft.com/office/drawing/2014/main" id="{F6289372-BE07-D642-B3F6-4F8B8DD7938F}"/>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66</a:t>
            </a:fld>
            <a:endParaRPr lang="en-GB" dirty="0"/>
          </a:p>
        </p:txBody>
      </p:sp>
    </p:spTree>
    <p:custDataLst>
      <p:tags r:id="rId1"/>
    </p:custDataLst>
    <p:extLst>
      <p:ext uri="{BB962C8B-B14F-4D97-AF65-F5344CB8AC3E}">
        <p14:creationId xmlns:p14="http://schemas.microsoft.com/office/powerpoint/2010/main" val="352527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example</a:t>
            </a:r>
          </a:p>
        </p:txBody>
      </p:sp>
      <p:sp>
        <p:nvSpPr>
          <p:cNvPr id="5" name="Content Placeholder 4"/>
          <p:cNvSpPr>
            <a:spLocks noGrp="1"/>
          </p:cNvSpPr>
          <p:nvPr>
            <p:ph idx="1"/>
          </p:nvPr>
        </p:nvSpPr>
        <p:spPr/>
        <p:txBody>
          <a:bodyPr/>
          <a:lstStyle/>
          <a:p>
            <a:r>
              <a:rPr lang="en-GB" sz="2400" dirty="0"/>
              <a:t>Execution of </a:t>
            </a:r>
            <a:r>
              <a:rPr lang="en-GB" sz="2400" dirty="0">
                <a:latin typeface="Courier" pitchFamily="2" charset="0"/>
              </a:rPr>
              <a:t>volume = ((height * length) * width) - 98</a:t>
            </a:r>
          </a:p>
        </p:txBody>
      </p:sp>
      <p:pic>
        <p:nvPicPr>
          <p:cNvPr id="3" name="Picture 2">
            <a:extLst>
              <a:ext uri="{FF2B5EF4-FFF2-40B4-BE49-F238E27FC236}">
                <a16:creationId xmlns:a16="http://schemas.microsoft.com/office/drawing/2014/main" id="{AEFF2282-5746-2A44-A9A7-F2EF10DDCF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8768" y="1841090"/>
            <a:ext cx="4277196" cy="4445590"/>
          </a:xfrm>
          <a:prstGeom prst="rect">
            <a:avLst/>
          </a:prstGeom>
        </p:spPr>
      </p:pic>
      <p:sp>
        <p:nvSpPr>
          <p:cNvPr id="6" name="TextBox 5">
            <a:extLst>
              <a:ext uri="{FF2B5EF4-FFF2-40B4-BE49-F238E27FC236}">
                <a16:creationId xmlns:a16="http://schemas.microsoft.com/office/drawing/2014/main" id="{44DE3F36-748F-7C48-ACF1-103AD635B6B5}"/>
              </a:ext>
            </a:extLst>
          </p:cNvPr>
          <p:cNvSpPr txBox="1"/>
          <p:nvPr/>
        </p:nvSpPr>
        <p:spPr>
          <a:xfrm>
            <a:off x="985838" y="2060848"/>
            <a:ext cx="3735318" cy="292388"/>
          </a:xfrm>
          <a:prstGeom prst="rect">
            <a:avLst/>
          </a:prstGeom>
          <a:noFill/>
        </p:spPr>
        <p:txBody>
          <a:bodyPr wrap="none" lIns="0" tIns="0" rIns="0" bIns="0" rtlCol="0">
            <a:spAutoFit/>
          </a:bodyPr>
          <a:lstStyle/>
          <a:p>
            <a:pPr>
              <a:lnSpc>
                <a:spcPct val="95000"/>
              </a:lnSpc>
            </a:pPr>
            <a:r>
              <a:rPr lang="en-GB" sz="2000" dirty="0">
                <a:latin typeface="+mn-lt"/>
              </a:rPr>
              <a:t>Variable values before execution</a:t>
            </a:r>
          </a:p>
        </p:txBody>
      </p:sp>
      <p:sp>
        <p:nvSpPr>
          <p:cNvPr id="7" name="TextBox 6">
            <a:extLst>
              <a:ext uri="{FF2B5EF4-FFF2-40B4-BE49-F238E27FC236}">
                <a16:creationId xmlns:a16="http://schemas.microsoft.com/office/drawing/2014/main" id="{AC3E568A-7521-6742-86F9-4B18F4077068}"/>
              </a:ext>
            </a:extLst>
          </p:cNvPr>
          <p:cNvSpPr txBox="1"/>
          <p:nvPr/>
        </p:nvSpPr>
        <p:spPr>
          <a:xfrm>
            <a:off x="1201603" y="5651951"/>
            <a:ext cx="3519553" cy="292388"/>
          </a:xfrm>
          <a:prstGeom prst="rect">
            <a:avLst/>
          </a:prstGeom>
          <a:noFill/>
        </p:spPr>
        <p:txBody>
          <a:bodyPr wrap="none" lIns="0" tIns="0" rIns="0" bIns="0" rtlCol="0">
            <a:spAutoFit/>
          </a:bodyPr>
          <a:lstStyle/>
          <a:p>
            <a:pPr>
              <a:lnSpc>
                <a:spcPct val="95000"/>
              </a:lnSpc>
            </a:pPr>
            <a:r>
              <a:rPr lang="en-GB" sz="2000" dirty="0">
                <a:latin typeface="+mn-lt"/>
              </a:rPr>
              <a:t>Variable values after execution</a:t>
            </a:r>
          </a:p>
        </p:txBody>
      </p:sp>
      <p:sp>
        <p:nvSpPr>
          <p:cNvPr id="8" name="TextBox 7">
            <a:extLst>
              <a:ext uri="{FF2B5EF4-FFF2-40B4-BE49-F238E27FC236}">
                <a16:creationId xmlns:a16="http://schemas.microsoft.com/office/drawing/2014/main" id="{0CB13350-A129-2047-BA8B-136E9F0EAE49}"/>
              </a:ext>
            </a:extLst>
          </p:cNvPr>
          <p:cNvSpPr txBox="1"/>
          <p:nvPr/>
        </p:nvSpPr>
        <p:spPr>
          <a:xfrm>
            <a:off x="3532048" y="3856399"/>
            <a:ext cx="1189108" cy="292388"/>
          </a:xfrm>
          <a:prstGeom prst="rect">
            <a:avLst/>
          </a:prstGeom>
          <a:noFill/>
        </p:spPr>
        <p:txBody>
          <a:bodyPr wrap="none" lIns="0" tIns="0" rIns="0" bIns="0" rtlCol="0">
            <a:spAutoFit/>
          </a:bodyPr>
          <a:lstStyle/>
          <a:p>
            <a:pPr>
              <a:lnSpc>
                <a:spcPct val="95000"/>
              </a:lnSpc>
            </a:pPr>
            <a:r>
              <a:rPr lang="en-GB" sz="2000" dirty="0">
                <a:latin typeface="+mn-lt"/>
              </a:rPr>
              <a:t>Expression</a:t>
            </a:r>
          </a:p>
        </p:txBody>
      </p:sp>
      <p:sp>
        <p:nvSpPr>
          <p:cNvPr id="9" name="Slide Number Placeholder 8">
            <a:extLst>
              <a:ext uri="{FF2B5EF4-FFF2-40B4-BE49-F238E27FC236}">
                <a16:creationId xmlns:a16="http://schemas.microsoft.com/office/drawing/2014/main" id="{DD50978D-5A55-9E4F-AFB1-8720B5E0488D}"/>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67</a:t>
            </a:fld>
            <a:endParaRPr lang="en-GB" dirty="0"/>
          </a:p>
        </p:txBody>
      </p:sp>
    </p:spTree>
    <p:custDataLst>
      <p:tags r:id="rId1"/>
    </p:custDataLst>
    <p:extLst>
      <p:ext uri="{BB962C8B-B14F-4D97-AF65-F5344CB8AC3E}">
        <p14:creationId xmlns:p14="http://schemas.microsoft.com/office/powerpoint/2010/main" val="3683832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example</a:t>
            </a:r>
          </a:p>
        </p:txBody>
      </p:sp>
      <p:sp>
        <p:nvSpPr>
          <p:cNvPr id="5" name="Content Placeholder 4"/>
          <p:cNvSpPr>
            <a:spLocks noGrp="1"/>
          </p:cNvSpPr>
          <p:nvPr>
            <p:ph idx="1"/>
          </p:nvPr>
        </p:nvSpPr>
        <p:spPr/>
        <p:txBody>
          <a:bodyPr/>
          <a:lstStyle/>
          <a:p>
            <a:r>
              <a:rPr lang="en-GB" sz="2400" dirty="0"/>
              <a:t>Execution of </a:t>
            </a:r>
            <a:r>
              <a:rPr lang="en-GB" sz="2400" dirty="0">
                <a:latin typeface="Courier" pitchFamily="2" charset="0"/>
              </a:rPr>
              <a:t>volume = ((height * length) * width) - 98</a:t>
            </a:r>
          </a:p>
        </p:txBody>
      </p:sp>
      <p:pic>
        <p:nvPicPr>
          <p:cNvPr id="3" name="Picture 2">
            <a:extLst>
              <a:ext uri="{FF2B5EF4-FFF2-40B4-BE49-F238E27FC236}">
                <a16:creationId xmlns:a16="http://schemas.microsoft.com/office/drawing/2014/main" id="{AEFF2282-5746-2A44-A9A7-F2EF10DDCF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8768" y="1841090"/>
            <a:ext cx="4277196" cy="4445589"/>
          </a:xfrm>
          <a:prstGeom prst="rect">
            <a:avLst/>
          </a:prstGeom>
        </p:spPr>
      </p:pic>
      <p:sp>
        <p:nvSpPr>
          <p:cNvPr id="6" name="TextBox 5">
            <a:extLst>
              <a:ext uri="{FF2B5EF4-FFF2-40B4-BE49-F238E27FC236}">
                <a16:creationId xmlns:a16="http://schemas.microsoft.com/office/drawing/2014/main" id="{44DE3F36-748F-7C48-ACF1-103AD635B6B5}"/>
              </a:ext>
            </a:extLst>
          </p:cNvPr>
          <p:cNvSpPr txBox="1"/>
          <p:nvPr/>
        </p:nvSpPr>
        <p:spPr>
          <a:xfrm>
            <a:off x="985838" y="2060848"/>
            <a:ext cx="3735318" cy="292388"/>
          </a:xfrm>
          <a:prstGeom prst="rect">
            <a:avLst/>
          </a:prstGeom>
          <a:noFill/>
        </p:spPr>
        <p:txBody>
          <a:bodyPr wrap="none" lIns="0" tIns="0" rIns="0" bIns="0" rtlCol="0">
            <a:spAutoFit/>
          </a:bodyPr>
          <a:lstStyle/>
          <a:p>
            <a:pPr>
              <a:lnSpc>
                <a:spcPct val="95000"/>
              </a:lnSpc>
            </a:pPr>
            <a:r>
              <a:rPr lang="en-GB" sz="2000" dirty="0">
                <a:latin typeface="+mn-lt"/>
              </a:rPr>
              <a:t>Variable values before execution</a:t>
            </a:r>
          </a:p>
        </p:txBody>
      </p:sp>
      <p:sp>
        <p:nvSpPr>
          <p:cNvPr id="7" name="TextBox 6">
            <a:extLst>
              <a:ext uri="{FF2B5EF4-FFF2-40B4-BE49-F238E27FC236}">
                <a16:creationId xmlns:a16="http://schemas.microsoft.com/office/drawing/2014/main" id="{AC3E568A-7521-6742-86F9-4B18F4077068}"/>
              </a:ext>
            </a:extLst>
          </p:cNvPr>
          <p:cNvSpPr txBox="1"/>
          <p:nvPr/>
        </p:nvSpPr>
        <p:spPr>
          <a:xfrm>
            <a:off x="1201603" y="5651951"/>
            <a:ext cx="3519553" cy="292388"/>
          </a:xfrm>
          <a:prstGeom prst="rect">
            <a:avLst/>
          </a:prstGeom>
          <a:noFill/>
        </p:spPr>
        <p:txBody>
          <a:bodyPr wrap="none" lIns="0" tIns="0" rIns="0" bIns="0" rtlCol="0">
            <a:spAutoFit/>
          </a:bodyPr>
          <a:lstStyle/>
          <a:p>
            <a:pPr>
              <a:lnSpc>
                <a:spcPct val="95000"/>
              </a:lnSpc>
            </a:pPr>
            <a:r>
              <a:rPr lang="en-GB" sz="2000" dirty="0">
                <a:latin typeface="+mn-lt"/>
              </a:rPr>
              <a:t>Variable values after execution</a:t>
            </a:r>
          </a:p>
        </p:txBody>
      </p:sp>
      <p:sp>
        <p:nvSpPr>
          <p:cNvPr id="8" name="TextBox 7">
            <a:extLst>
              <a:ext uri="{FF2B5EF4-FFF2-40B4-BE49-F238E27FC236}">
                <a16:creationId xmlns:a16="http://schemas.microsoft.com/office/drawing/2014/main" id="{0CB13350-A129-2047-BA8B-136E9F0EAE49}"/>
              </a:ext>
            </a:extLst>
          </p:cNvPr>
          <p:cNvSpPr txBox="1"/>
          <p:nvPr/>
        </p:nvSpPr>
        <p:spPr>
          <a:xfrm>
            <a:off x="3532048" y="3856399"/>
            <a:ext cx="1189108" cy="292388"/>
          </a:xfrm>
          <a:prstGeom prst="rect">
            <a:avLst/>
          </a:prstGeom>
          <a:noFill/>
        </p:spPr>
        <p:txBody>
          <a:bodyPr wrap="none" lIns="0" tIns="0" rIns="0" bIns="0" rtlCol="0">
            <a:spAutoFit/>
          </a:bodyPr>
          <a:lstStyle/>
          <a:p>
            <a:pPr>
              <a:lnSpc>
                <a:spcPct val="95000"/>
              </a:lnSpc>
            </a:pPr>
            <a:r>
              <a:rPr lang="en-GB" sz="2000" dirty="0">
                <a:latin typeface="+mn-lt"/>
              </a:rPr>
              <a:t>Expression</a:t>
            </a:r>
          </a:p>
        </p:txBody>
      </p:sp>
      <p:sp>
        <p:nvSpPr>
          <p:cNvPr id="9" name="Slide Number Placeholder 8">
            <a:extLst>
              <a:ext uri="{FF2B5EF4-FFF2-40B4-BE49-F238E27FC236}">
                <a16:creationId xmlns:a16="http://schemas.microsoft.com/office/drawing/2014/main" id="{2E7C2365-7090-7648-9834-698987079324}"/>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68</a:t>
            </a:fld>
            <a:endParaRPr lang="en-GB" dirty="0"/>
          </a:p>
        </p:txBody>
      </p:sp>
    </p:spTree>
    <p:custDataLst>
      <p:tags r:id="rId1"/>
    </p:custDataLst>
    <p:extLst>
      <p:ext uri="{BB962C8B-B14F-4D97-AF65-F5344CB8AC3E}">
        <p14:creationId xmlns:p14="http://schemas.microsoft.com/office/powerpoint/2010/main" val="36422786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example</a:t>
            </a:r>
          </a:p>
        </p:txBody>
      </p:sp>
      <p:sp>
        <p:nvSpPr>
          <p:cNvPr id="5" name="Content Placeholder 4"/>
          <p:cNvSpPr>
            <a:spLocks noGrp="1"/>
          </p:cNvSpPr>
          <p:nvPr>
            <p:ph idx="1"/>
          </p:nvPr>
        </p:nvSpPr>
        <p:spPr/>
        <p:txBody>
          <a:bodyPr/>
          <a:lstStyle/>
          <a:p>
            <a:r>
              <a:rPr lang="en-GB" sz="2400" dirty="0"/>
              <a:t>Execution of </a:t>
            </a:r>
            <a:r>
              <a:rPr lang="en-GB" sz="2400" dirty="0">
                <a:latin typeface="Courier" pitchFamily="2" charset="0"/>
              </a:rPr>
              <a:t>volume = ((height * length) * width) - 98</a:t>
            </a:r>
          </a:p>
        </p:txBody>
      </p:sp>
      <p:pic>
        <p:nvPicPr>
          <p:cNvPr id="3" name="Picture 2">
            <a:extLst>
              <a:ext uri="{FF2B5EF4-FFF2-40B4-BE49-F238E27FC236}">
                <a16:creationId xmlns:a16="http://schemas.microsoft.com/office/drawing/2014/main" id="{AEFF2282-5746-2A44-A9A7-F2EF10DDCF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8768" y="1841090"/>
            <a:ext cx="4277196" cy="4445589"/>
          </a:xfrm>
          <a:prstGeom prst="rect">
            <a:avLst/>
          </a:prstGeom>
        </p:spPr>
      </p:pic>
      <p:sp>
        <p:nvSpPr>
          <p:cNvPr id="6" name="TextBox 5">
            <a:extLst>
              <a:ext uri="{FF2B5EF4-FFF2-40B4-BE49-F238E27FC236}">
                <a16:creationId xmlns:a16="http://schemas.microsoft.com/office/drawing/2014/main" id="{44DE3F36-748F-7C48-ACF1-103AD635B6B5}"/>
              </a:ext>
            </a:extLst>
          </p:cNvPr>
          <p:cNvSpPr txBox="1"/>
          <p:nvPr/>
        </p:nvSpPr>
        <p:spPr>
          <a:xfrm>
            <a:off x="985838" y="2060848"/>
            <a:ext cx="3735318" cy="292388"/>
          </a:xfrm>
          <a:prstGeom prst="rect">
            <a:avLst/>
          </a:prstGeom>
          <a:noFill/>
        </p:spPr>
        <p:txBody>
          <a:bodyPr wrap="none" lIns="0" tIns="0" rIns="0" bIns="0" rtlCol="0">
            <a:spAutoFit/>
          </a:bodyPr>
          <a:lstStyle/>
          <a:p>
            <a:pPr>
              <a:lnSpc>
                <a:spcPct val="95000"/>
              </a:lnSpc>
            </a:pPr>
            <a:r>
              <a:rPr lang="en-GB" sz="2000" dirty="0">
                <a:latin typeface="+mn-lt"/>
              </a:rPr>
              <a:t>Variable values before execution</a:t>
            </a:r>
          </a:p>
        </p:txBody>
      </p:sp>
      <p:sp>
        <p:nvSpPr>
          <p:cNvPr id="7" name="TextBox 6">
            <a:extLst>
              <a:ext uri="{FF2B5EF4-FFF2-40B4-BE49-F238E27FC236}">
                <a16:creationId xmlns:a16="http://schemas.microsoft.com/office/drawing/2014/main" id="{AC3E568A-7521-6742-86F9-4B18F4077068}"/>
              </a:ext>
            </a:extLst>
          </p:cNvPr>
          <p:cNvSpPr txBox="1"/>
          <p:nvPr/>
        </p:nvSpPr>
        <p:spPr>
          <a:xfrm>
            <a:off x="1201603" y="5651951"/>
            <a:ext cx="3519553" cy="292388"/>
          </a:xfrm>
          <a:prstGeom prst="rect">
            <a:avLst/>
          </a:prstGeom>
          <a:noFill/>
        </p:spPr>
        <p:txBody>
          <a:bodyPr wrap="none" lIns="0" tIns="0" rIns="0" bIns="0" rtlCol="0">
            <a:spAutoFit/>
          </a:bodyPr>
          <a:lstStyle/>
          <a:p>
            <a:pPr>
              <a:lnSpc>
                <a:spcPct val="95000"/>
              </a:lnSpc>
            </a:pPr>
            <a:r>
              <a:rPr lang="en-GB" sz="2000" dirty="0">
                <a:latin typeface="+mn-lt"/>
              </a:rPr>
              <a:t>Variable values after execution</a:t>
            </a:r>
          </a:p>
        </p:txBody>
      </p:sp>
      <p:sp>
        <p:nvSpPr>
          <p:cNvPr id="8" name="TextBox 7">
            <a:extLst>
              <a:ext uri="{FF2B5EF4-FFF2-40B4-BE49-F238E27FC236}">
                <a16:creationId xmlns:a16="http://schemas.microsoft.com/office/drawing/2014/main" id="{0CB13350-A129-2047-BA8B-136E9F0EAE49}"/>
              </a:ext>
            </a:extLst>
          </p:cNvPr>
          <p:cNvSpPr txBox="1"/>
          <p:nvPr/>
        </p:nvSpPr>
        <p:spPr>
          <a:xfrm>
            <a:off x="3532048" y="3856399"/>
            <a:ext cx="1189108" cy="292388"/>
          </a:xfrm>
          <a:prstGeom prst="rect">
            <a:avLst/>
          </a:prstGeom>
          <a:noFill/>
        </p:spPr>
        <p:txBody>
          <a:bodyPr wrap="none" lIns="0" tIns="0" rIns="0" bIns="0" rtlCol="0">
            <a:spAutoFit/>
          </a:bodyPr>
          <a:lstStyle/>
          <a:p>
            <a:pPr>
              <a:lnSpc>
                <a:spcPct val="95000"/>
              </a:lnSpc>
            </a:pPr>
            <a:r>
              <a:rPr lang="en-GB" sz="2000" dirty="0">
                <a:latin typeface="+mn-lt"/>
              </a:rPr>
              <a:t>Expression</a:t>
            </a:r>
          </a:p>
        </p:txBody>
      </p:sp>
      <p:sp>
        <p:nvSpPr>
          <p:cNvPr id="9" name="Slide Number Placeholder 8">
            <a:extLst>
              <a:ext uri="{FF2B5EF4-FFF2-40B4-BE49-F238E27FC236}">
                <a16:creationId xmlns:a16="http://schemas.microsoft.com/office/drawing/2014/main" id="{CE96F66F-7D02-604B-A777-511293FDB50A}"/>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69</a:t>
            </a:fld>
            <a:endParaRPr lang="en-GB" dirty="0"/>
          </a:p>
        </p:txBody>
      </p:sp>
    </p:spTree>
    <p:custDataLst>
      <p:tags r:id="rId1"/>
    </p:custDataLst>
    <p:extLst>
      <p:ext uri="{BB962C8B-B14F-4D97-AF65-F5344CB8AC3E}">
        <p14:creationId xmlns:p14="http://schemas.microsoft.com/office/powerpoint/2010/main" val="379626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Student characteristics</a:t>
            </a:r>
          </a:p>
        </p:txBody>
      </p:sp>
      <p:sp>
        <p:nvSpPr>
          <p:cNvPr id="5" name="Content Placeholder 4"/>
          <p:cNvSpPr>
            <a:spLocks noGrp="1"/>
          </p:cNvSpPr>
          <p:nvPr>
            <p:ph idx="1"/>
          </p:nvPr>
        </p:nvSpPr>
        <p:spPr>
          <a:xfrm>
            <a:off x="549796" y="1373021"/>
            <a:ext cx="10656367" cy="4521366"/>
          </a:xfrm>
        </p:spPr>
        <p:txBody>
          <a:bodyPr/>
          <a:lstStyle/>
          <a:p>
            <a:pPr marL="342900" indent="-342900">
              <a:lnSpc>
                <a:spcPct val="100000"/>
              </a:lnSpc>
              <a:buFont typeface="Arial" panose="020B0604020202020204" pitchFamily="34" charset="0"/>
              <a:buChar char="•"/>
            </a:pPr>
            <a:r>
              <a:rPr lang="en-GB" sz="2200" dirty="0"/>
              <a:t>All </a:t>
            </a:r>
            <a:r>
              <a:rPr lang="en-GB" dirty="0"/>
              <a:t>students should receive support</a:t>
            </a:r>
          </a:p>
          <a:p>
            <a:pPr marL="342900" indent="-342900">
              <a:lnSpc>
                <a:spcPct val="100000"/>
              </a:lnSpc>
              <a:buFont typeface="Arial" panose="020B0604020202020204" pitchFamily="34" charset="0"/>
              <a:buChar char="•"/>
            </a:pPr>
            <a:r>
              <a:rPr lang="en-GB" dirty="0"/>
              <a:t>We distinguish the learning levels of students: weak, regular, strong</a:t>
            </a:r>
          </a:p>
          <a:p>
            <a:pPr marL="342900" indent="-342900">
              <a:lnSpc>
                <a:spcPct val="100000"/>
              </a:lnSpc>
              <a:buFont typeface="Arial" panose="020B0604020202020204" pitchFamily="34" charset="0"/>
              <a:buChar char="•"/>
            </a:pPr>
            <a:r>
              <a:rPr lang="en-GB" dirty="0"/>
              <a:t>We offer a programming café every week where all students will receive help with the lecture material from the current week</a:t>
            </a:r>
          </a:p>
          <a:p>
            <a:pPr marL="774900" lvl="1" indent="-342900">
              <a:lnSpc>
                <a:spcPct val="100000"/>
              </a:lnSpc>
            </a:pPr>
            <a:r>
              <a:rPr lang="en-GB" dirty="0"/>
              <a:t>In particular, weaker students benefit from such offers</a:t>
            </a:r>
          </a:p>
          <a:p>
            <a:pPr marL="774900" lvl="1" indent="-342900">
              <a:lnSpc>
                <a:spcPct val="100000"/>
              </a:lnSpc>
            </a:pPr>
            <a:r>
              <a:rPr lang="en-GB" dirty="0"/>
              <a:t>Students get help with tools, review exercises and past exercises</a:t>
            </a:r>
          </a:p>
          <a:p>
            <a:pPr marL="342900" indent="-342900">
              <a:lnSpc>
                <a:spcPct val="100000"/>
              </a:lnSpc>
              <a:buFont typeface="Arial" panose="020B0604020202020204" pitchFamily="34" charset="0"/>
              <a:buChar char="•"/>
            </a:pPr>
            <a:r>
              <a:rPr lang="en-GB" dirty="0"/>
              <a:t>Recordings of the lectures will be available, in particular, for the weaker students</a:t>
            </a:r>
          </a:p>
          <a:p>
            <a:pPr marL="342900" indent="-342900">
              <a:lnSpc>
                <a:spcPct val="100000"/>
              </a:lnSpc>
              <a:buFont typeface="Arial" panose="020B0604020202020204" pitchFamily="34" charset="0"/>
              <a:buChar char="•"/>
            </a:pPr>
            <a:r>
              <a:rPr lang="en-GB" dirty="0"/>
              <a:t>Exercises for every week will have different difficulty levels with a challenge exercise for the strong students (the challenge exercise is not obligatory and open to all)</a:t>
            </a:r>
          </a:p>
          <a:p>
            <a:pPr marL="342900" indent="-342900">
              <a:lnSpc>
                <a:spcPct val="100000"/>
              </a:lnSpc>
              <a:buFont typeface="Arial" panose="020B0604020202020204" pitchFamily="34" charset="0"/>
              <a:buChar char="•"/>
            </a:pPr>
            <a:r>
              <a:rPr lang="en-GB" dirty="0"/>
              <a:t>In week 4 of the course, a voluntary programming project will be offered to all students</a:t>
            </a:r>
          </a:p>
          <a:p>
            <a:pPr marL="342900" indent="-342900">
              <a:lnSpc>
                <a:spcPct val="100000"/>
              </a:lnSpc>
              <a:buFont typeface="Arial" panose="020B0604020202020204" pitchFamily="34" charset="0"/>
              <a:buChar char="•"/>
            </a:pPr>
            <a:r>
              <a:rPr lang="en-GB" dirty="0"/>
              <a:t>We expect that this will mostly be taken on by regular and strong students</a:t>
            </a:r>
          </a:p>
          <a:p>
            <a:pPr marL="342900" indent="-342900">
              <a:lnSpc>
                <a:spcPct val="100000"/>
              </a:lnSpc>
              <a:buFont typeface="Arial" panose="020B0604020202020204" pitchFamily="34" charset="0"/>
              <a:buChar char="•"/>
            </a:pPr>
            <a:r>
              <a:rPr lang="en-GB" dirty="0"/>
              <a:t>The students decide which offers they take up</a:t>
            </a:r>
          </a:p>
        </p:txBody>
      </p:sp>
      <p:sp>
        <p:nvSpPr>
          <p:cNvPr id="6" name="Slide Number Placeholder 8">
            <a:extLst>
              <a:ext uri="{FF2B5EF4-FFF2-40B4-BE49-F238E27FC236}">
                <a16:creationId xmlns:a16="http://schemas.microsoft.com/office/drawing/2014/main" id="{15828EA0-60DA-6D40-BA0C-503914BCBCBA}"/>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7</a:t>
            </a:fld>
            <a:endParaRPr lang="en-GB" dirty="0"/>
          </a:p>
        </p:txBody>
      </p:sp>
    </p:spTree>
    <p:custDataLst>
      <p:tags r:id="rId1"/>
    </p:custDataLst>
    <p:extLst>
      <p:ext uri="{BB962C8B-B14F-4D97-AF65-F5344CB8AC3E}">
        <p14:creationId xmlns:p14="http://schemas.microsoft.com/office/powerpoint/2010/main" val="357041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example</a:t>
            </a:r>
          </a:p>
        </p:txBody>
      </p:sp>
      <p:sp>
        <p:nvSpPr>
          <p:cNvPr id="5" name="Content Placeholder 4"/>
          <p:cNvSpPr>
            <a:spLocks noGrp="1"/>
          </p:cNvSpPr>
          <p:nvPr>
            <p:ph idx="1"/>
          </p:nvPr>
        </p:nvSpPr>
        <p:spPr/>
        <p:txBody>
          <a:bodyPr/>
          <a:lstStyle/>
          <a:p>
            <a:r>
              <a:rPr lang="en-GB" sz="2400" dirty="0"/>
              <a:t>Execution of </a:t>
            </a:r>
            <a:r>
              <a:rPr lang="en-GB" sz="2400" dirty="0">
                <a:latin typeface="Courier" pitchFamily="2" charset="0"/>
              </a:rPr>
              <a:t>volume = ((height * length) * width) - 98</a:t>
            </a:r>
          </a:p>
        </p:txBody>
      </p:sp>
      <p:pic>
        <p:nvPicPr>
          <p:cNvPr id="3" name="Picture 2">
            <a:extLst>
              <a:ext uri="{FF2B5EF4-FFF2-40B4-BE49-F238E27FC236}">
                <a16:creationId xmlns:a16="http://schemas.microsoft.com/office/drawing/2014/main" id="{AEFF2282-5746-2A44-A9A7-F2EF10DDCF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8768" y="1841090"/>
            <a:ext cx="4277196" cy="4445589"/>
          </a:xfrm>
          <a:prstGeom prst="rect">
            <a:avLst/>
          </a:prstGeom>
        </p:spPr>
      </p:pic>
      <p:sp>
        <p:nvSpPr>
          <p:cNvPr id="6" name="TextBox 5">
            <a:extLst>
              <a:ext uri="{FF2B5EF4-FFF2-40B4-BE49-F238E27FC236}">
                <a16:creationId xmlns:a16="http://schemas.microsoft.com/office/drawing/2014/main" id="{44DE3F36-748F-7C48-ACF1-103AD635B6B5}"/>
              </a:ext>
            </a:extLst>
          </p:cNvPr>
          <p:cNvSpPr txBox="1"/>
          <p:nvPr/>
        </p:nvSpPr>
        <p:spPr>
          <a:xfrm>
            <a:off x="985838" y="2060848"/>
            <a:ext cx="3735318" cy="292388"/>
          </a:xfrm>
          <a:prstGeom prst="rect">
            <a:avLst/>
          </a:prstGeom>
          <a:noFill/>
        </p:spPr>
        <p:txBody>
          <a:bodyPr wrap="none" lIns="0" tIns="0" rIns="0" bIns="0" rtlCol="0">
            <a:spAutoFit/>
          </a:bodyPr>
          <a:lstStyle/>
          <a:p>
            <a:pPr>
              <a:lnSpc>
                <a:spcPct val="95000"/>
              </a:lnSpc>
            </a:pPr>
            <a:r>
              <a:rPr lang="en-GB" sz="2000" dirty="0">
                <a:latin typeface="+mn-lt"/>
              </a:rPr>
              <a:t>Variable values before execution</a:t>
            </a:r>
          </a:p>
        </p:txBody>
      </p:sp>
      <p:sp>
        <p:nvSpPr>
          <p:cNvPr id="7" name="TextBox 6">
            <a:extLst>
              <a:ext uri="{FF2B5EF4-FFF2-40B4-BE49-F238E27FC236}">
                <a16:creationId xmlns:a16="http://schemas.microsoft.com/office/drawing/2014/main" id="{AC3E568A-7521-6742-86F9-4B18F4077068}"/>
              </a:ext>
            </a:extLst>
          </p:cNvPr>
          <p:cNvSpPr txBox="1"/>
          <p:nvPr/>
        </p:nvSpPr>
        <p:spPr>
          <a:xfrm>
            <a:off x="1201603" y="5651951"/>
            <a:ext cx="3519553" cy="292388"/>
          </a:xfrm>
          <a:prstGeom prst="rect">
            <a:avLst/>
          </a:prstGeom>
          <a:noFill/>
        </p:spPr>
        <p:txBody>
          <a:bodyPr wrap="none" lIns="0" tIns="0" rIns="0" bIns="0" rtlCol="0">
            <a:spAutoFit/>
          </a:bodyPr>
          <a:lstStyle/>
          <a:p>
            <a:pPr>
              <a:lnSpc>
                <a:spcPct val="95000"/>
              </a:lnSpc>
            </a:pPr>
            <a:r>
              <a:rPr lang="en-GB" sz="2000" dirty="0">
                <a:latin typeface="+mn-lt"/>
              </a:rPr>
              <a:t>Variable values after execution</a:t>
            </a:r>
          </a:p>
        </p:txBody>
      </p:sp>
      <p:sp>
        <p:nvSpPr>
          <p:cNvPr id="8" name="TextBox 7">
            <a:extLst>
              <a:ext uri="{FF2B5EF4-FFF2-40B4-BE49-F238E27FC236}">
                <a16:creationId xmlns:a16="http://schemas.microsoft.com/office/drawing/2014/main" id="{0CB13350-A129-2047-BA8B-136E9F0EAE49}"/>
              </a:ext>
            </a:extLst>
          </p:cNvPr>
          <p:cNvSpPr txBox="1"/>
          <p:nvPr/>
        </p:nvSpPr>
        <p:spPr>
          <a:xfrm>
            <a:off x="3532048" y="3856399"/>
            <a:ext cx="1189108" cy="292388"/>
          </a:xfrm>
          <a:prstGeom prst="rect">
            <a:avLst/>
          </a:prstGeom>
          <a:noFill/>
        </p:spPr>
        <p:txBody>
          <a:bodyPr wrap="none" lIns="0" tIns="0" rIns="0" bIns="0" rtlCol="0">
            <a:spAutoFit/>
          </a:bodyPr>
          <a:lstStyle/>
          <a:p>
            <a:pPr>
              <a:lnSpc>
                <a:spcPct val="95000"/>
              </a:lnSpc>
            </a:pPr>
            <a:r>
              <a:rPr lang="en-GB" sz="2000" dirty="0">
                <a:latin typeface="+mn-lt"/>
              </a:rPr>
              <a:t>Expression</a:t>
            </a:r>
          </a:p>
        </p:txBody>
      </p:sp>
      <p:sp>
        <p:nvSpPr>
          <p:cNvPr id="9" name="Slide Number Placeholder 8">
            <a:extLst>
              <a:ext uri="{FF2B5EF4-FFF2-40B4-BE49-F238E27FC236}">
                <a16:creationId xmlns:a16="http://schemas.microsoft.com/office/drawing/2014/main" id="{463A8C3E-5463-054C-AEE6-FFD4AADE3716}"/>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70</a:t>
            </a:fld>
            <a:endParaRPr lang="en-GB" dirty="0"/>
          </a:p>
        </p:txBody>
      </p:sp>
    </p:spTree>
    <p:custDataLst>
      <p:tags r:id="rId1"/>
    </p:custDataLst>
    <p:extLst>
      <p:ext uri="{BB962C8B-B14F-4D97-AF65-F5344CB8AC3E}">
        <p14:creationId xmlns:p14="http://schemas.microsoft.com/office/powerpoint/2010/main" val="28966486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example</a:t>
            </a:r>
          </a:p>
        </p:txBody>
      </p:sp>
      <p:sp>
        <p:nvSpPr>
          <p:cNvPr id="5" name="Content Placeholder 4"/>
          <p:cNvSpPr>
            <a:spLocks noGrp="1"/>
          </p:cNvSpPr>
          <p:nvPr>
            <p:ph idx="1"/>
          </p:nvPr>
        </p:nvSpPr>
        <p:spPr/>
        <p:txBody>
          <a:bodyPr/>
          <a:lstStyle/>
          <a:p>
            <a:r>
              <a:rPr lang="en-GB" sz="2400" dirty="0"/>
              <a:t>Execution of </a:t>
            </a:r>
            <a:r>
              <a:rPr lang="en-GB" sz="2400" dirty="0">
                <a:latin typeface="Courier" pitchFamily="2" charset="0"/>
              </a:rPr>
              <a:t>volume = ((height * length) * width) - 98</a:t>
            </a:r>
          </a:p>
        </p:txBody>
      </p:sp>
      <p:pic>
        <p:nvPicPr>
          <p:cNvPr id="3" name="Picture 2">
            <a:extLst>
              <a:ext uri="{FF2B5EF4-FFF2-40B4-BE49-F238E27FC236}">
                <a16:creationId xmlns:a16="http://schemas.microsoft.com/office/drawing/2014/main" id="{AEFF2282-5746-2A44-A9A7-F2EF10DDCF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8768" y="1841090"/>
            <a:ext cx="4277196" cy="4445589"/>
          </a:xfrm>
          <a:prstGeom prst="rect">
            <a:avLst/>
          </a:prstGeom>
        </p:spPr>
      </p:pic>
      <p:sp>
        <p:nvSpPr>
          <p:cNvPr id="6" name="TextBox 5">
            <a:extLst>
              <a:ext uri="{FF2B5EF4-FFF2-40B4-BE49-F238E27FC236}">
                <a16:creationId xmlns:a16="http://schemas.microsoft.com/office/drawing/2014/main" id="{44DE3F36-748F-7C48-ACF1-103AD635B6B5}"/>
              </a:ext>
            </a:extLst>
          </p:cNvPr>
          <p:cNvSpPr txBox="1"/>
          <p:nvPr/>
        </p:nvSpPr>
        <p:spPr>
          <a:xfrm>
            <a:off x="985838" y="2060848"/>
            <a:ext cx="3735318" cy="292388"/>
          </a:xfrm>
          <a:prstGeom prst="rect">
            <a:avLst/>
          </a:prstGeom>
          <a:noFill/>
        </p:spPr>
        <p:txBody>
          <a:bodyPr wrap="none" lIns="0" tIns="0" rIns="0" bIns="0" rtlCol="0">
            <a:spAutoFit/>
          </a:bodyPr>
          <a:lstStyle/>
          <a:p>
            <a:pPr>
              <a:lnSpc>
                <a:spcPct val="95000"/>
              </a:lnSpc>
            </a:pPr>
            <a:r>
              <a:rPr lang="en-GB" sz="2000" dirty="0">
                <a:latin typeface="+mn-lt"/>
              </a:rPr>
              <a:t>Variable values before execution</a:t>
            </a:r>
          </a:p>
        </p:txBody>
      </p:sp>
      <p:sp>
        <p:nvSpPr>
          <p:cNvPr id="7" name="TextBox 6">
            <a:extLst>
              <a:ext uri="{FF2B5EF4-FFF2-40B4-BE49-F238E27FC236}">
                <a16:creationId xmlns:a16="http://schemas.microsoft.com/office/drawing/2014/main" id="{AC3E568A-7521-6742-86F9-4B18F4077068}"/>
              </a:ext>
            </a:extLst>
          </p:cNvPr>
          <p:cNvSpPr txBox="1"/>
          <p:nvPr/>
        </p:nvSpPr>
        <p:spPr>
          <a:xfrm>
            <a:off x="1201603" y="5651951"/>
            <a:ext cx="3519553" cy="292388"/>
          </a:xfrm>
          <a:prstGeom prst="rect">
            <a:avLst/>
          </a:prstGeom>
          <a:noFill/>
        </p:spPr>
        <p:txBody>
          <a:bodyPr wrap="none" lIns="0" tIns="0" rIns="0" bIns="0" rtlCol="0">
            <a:spAutoFit/>
          </a:bodyPr>
          <a:lstStyle/>
          <a:p>
            <a:pPr>
              <a:lnSpc>
                <a:spcPct val="95000"/>
              </a:lnSpc>
            </a:pPr>
            <a:r>
              <a:rPr lang="en-GB" sz="2000" dirty="0">
                <a:latin typeface="+mn-lt"/>
              </a:rPr>
              <a:t>Variable values after execution</a:t>
            </a:r>
          </a:p>
        </p:txBody>
      </p:sp>
      <p:sp>
        <p:nvSpPr>
          <p:cNvPr id="8" name="TextBox 7">
            <a:extLst>
              <a:ext uri="{FF2B5EF4-FFF2-40B4-BE49-F238E27FC236}">
                <a16:creationId xmlns:a16="http://schemas.microsoft.com/office/drawing/2014/main" id="{0CB13350-A129-2047-BA8B-136E9F0EAE49}"/>
              </a:ext>
            </a:extLst>
          </p:cNvPr>
          <p:cNvSpPr txBox="1"/>
          <p:nvPr/>
        </p:nvSpPr>
        <p:spPr>
          <a:xfrm>
            <a:off x="3532048" y="3856399"/>
            <a:ext cx="1189108" cy="292388"/>
          </a:xfrm>
          <a:prstGeom prst="rect">
            <a:avLst/>
          </a:prstGeom>
          <a:noFill/>
        </p:spPr>
        <p:txBody>
          <a:bodyPr wrap="none" lIns="0" tIns="0" rIns="0" bIns="0" rtlCol="0">
            <a:spAutoFit/>
          </a:bodyPr>
          <a:lstStyle/>
          <a:p>
            <a:pPr>
              <a:lnSpc>
                <a:spcPct val="95000"/>
              </a:lnSpc>
            </a:pPr>
            <a:r>
              <a:rPr lang="en-GB" sz="2000" dirty="0">
                <a:latin typeface="+mn-lt"/>
              </a:rPr>
              <a:t>Expression</a:t>
            </a:r>
          </a:p>
        </p:txBody>
      </p:sp>
      <p:sp>
        <p:nvSpPr>
          <p:cNvPr id="9" name="Slide Number Placeholder 8">
            <a:extLst>
              <a:ext uri="{FF2B5EF4-FFF2-40B4-BE49-F238E27FC236}">
                <a16:creationId xmlns:a16="http://schemas.microsoft.com/office/drawing/2014/main" id="{47E97177-AAA4-E847-A9AE-9EB719F9A0EC}"/>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71</a:t>
            </a:fld>
            <a:endParaRPr lang="en-GB" dirty="0"/>
          </a:p>
        </p:txBody>
      </p:sp>
    </p:spTree>
    <p:custDataLst>
      <p:tags r:id="rId1"/>
    </p:custDataLst>
    <p:extLst>
      <p:ext uri="{BB962C8B-B14F-4D97-AF65-F5344CB8AC3E}">
        <p14:creationId xmlns:p14="http://schemas.microsoft.com/office/powerpoint/2010/main" val="35389555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example</a:t>
            </a:r>
          </a:p>
        </p:txBody>
      </p:sp>
      <p:sp>
        <p:nvSpPr>
          <p:cNvPr id="5" name="Content Placeholder 4"/>
          <p:cNvSpPr>
            <a:spLocks noGrp="1"/>
          </p:cNvSpPr>
          <p:nvPr>
            <p:ph idx="1"/>
          </p:nvPr>
        </p:nvSpPr>
        <p:spPr/>
        <p:txBody>
          <a:bodyPr/>
          <a:lstStyle/>
          <a:p>
            <a:r>
              <a:rPr lang="en-GB" sz="2400" dirty="0"/>
              <a:t>Execution of </a:t>
            </a:r>
            <a:r>
              <a:rPr lang="en-GB" sz="2400" dirty="0">
                <a:latin typeface="Courier" pitchFamily="2" charset="0"/>
              </a:rPr>
              <a:t>volume = ((height * length) * width) - 98</a:t>
            </a:r>
          </a:p>
        </p:txBody>
      </p:sp>
      <p:pic>
        <p:nvPicPr>
          <p:cNvPr id="3" name="Picture 2">
            <a:extLst>
              <a:ext uri="{FF2B5EF4-FFF2-40B4-BE49-F238E27FC236}">
                <a16:creationId xmlns:a16="http://schemas.microsoft.com/office/drawing/2014/main" id="{AEFF2282-5746-2A44-A9A7-F2EF10DDCF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8768" y="1841090"/>
            <a:ext cx="4277196" cy="4445589"/>
          </a:xfrm>
          <a:prstGeom prst="rect">
            <a:avLst/>
          </a:prstGeom>
        </p:spPr>
      </p:pic>
      <p:sp>
        <p:nvSpPr>
          <p:cNvPr id="6" name="TextBox 5">
            <a:extLst>
              <a:ext uri="{FF2B5EF4-FFF2-40B4-BE49-F238E27FC236}">
                <a16:creationId xmlns:a16="http://schemas.microsoft.com/office/drawing/2014/main" id="{44DE3F36-748F-7C48-ACF1-103AD635B6B5}"/>
              </a:ext>
            </a:extLst>
          </p:cNvPr>
          <p:cNvSpPr txBox="1"/>
          <p:nvPr/>
        </p:nvSpPr>
        <p:spPr>
          <a:xfrm>
            <a:off x="985838" y="2060848"/>
            <a:ext cx="3735318" cy="292388"/>
          </a:xfrm>
          <a:prstGeom prst="rect">
            <a:avLst/>
          </a:prstGeom>
          <a:noFill/>
        </p:spPr>
        <p:txBody>
          <a:bodyPr wrap="none" lIns="0" tIns="0" rIns="0" bIns="0" rtlCol="0">
            <a:spAutoFit/>
          </a:bodyPr>
          <a:lstStyle/>
          <a:p>
            <a:pPr>
              <a:lnSpc>
                <a:spcPct val="95000"/>
              </a:lnSpc>
            </a:pPr>
            <a:r>
              <a:rPr lang="en-GB" sz="2000" dirty="0">
                <a:latin typeface="+mn-lt"/>
              </a:rPr>
              <a:t>Variable values before execution</a:t>
            </a:r>
          </a:p>
        </p:txBody>
      </p:sp>
      <p:sp>
        <p:nvSpPr>
          <p:cNvPr id="7" name="TextBox 6">
            <a:extLst>
              <a:ext uri="{FF2B5EF4-FFF2-40B4-BE49-F238E27FC236}">
                <a16:creationId xmlns:a16="http://schemas.microsoft.com/office/drawing/2014/main" id="{AC3E568A-7521-6742-86F9-4B18F4077068}"/>
              </a:ext>
            </a:extLst>
          </p:cNvPr>
          <p:cNvSpPr txBox="1"/>
          <p:nvPr/>
        </p:nvSpPr>
        <p:spPr>
          <a:xfrm>
            <a:off x="1201603" y="5651951"/>
            <a:ext cx="3519553" cy="292388"/>
          </a:xfrm>
          <a:prstGeom prst="rect">
            <a:avLst/>
          </a:prstGeom>
          <a:noFill/>
        </p:spPr>
        <p:txBody>
          <a:bodyPr wrap="none" lIns="0" tIns="0" rIns="0" bIns="0" rtlCol="0">
            <a:spAutoFit/>
          </a:bodyPr>
          <a:lstStyle/>
          <a:p>
            <a:pPr>
              <a:lnSpc>
                <a:spcPct val="95000"/>
              </a:lnSpc>
            </a:pPr>
            <a:r>
              <a:rPr lang="en-GB" sz="2000" dirty="0">
                <a:latin typeface="+mn-lt"/>
              </a:rPr>
              <a:t>Variable values after execution</a:t>
            </a:r>
          </a:p>
        </p:txBody>
      </p:sp>
      <p:sp>
        <p:nvSpPr>
          <p:cNvPr id="8" name="TextBox 7">
            <a:extLst>
              <a:ext uri="{FF2B5EF4-FFF2-40B4-BE49-F238E27FC236}">
                <a16:creationId xmlns:a16="http://schemas.microsoft.com/office/drawing/2014/main" id="{0CB13350-A129-2047-BA8B-136E9F0EAE49}"/>
              </a:ext>
            </a:extLst>
          </p:cNvPr>
          <p:cNvSpPr txBox="1"/>
          <p:nvPr/>
        </p:nvSpPr>
        <p:spPr>
          <a:xfrm>
            <a:off x="3532048" y="3856399"/>
            <a:ext cx="1189108" cy="292388"/>
          </a:xfrm>
          <a:prstGeom prst="rect">
            <a:avLst/>
          </a:prstGeom>
          <a:noFill/>
        </p:spPr>
        <p:txBody>
          <a:bodyPr wrap="none" lIns="0" tIns="0" rIns="0" bIns="0" rtlCol="0">
            <a:spAutoFit/>
          </a:bodyPr>
          <a:lstStyle/>
          <a:p>
            <a:pPr>
              <a:lnSpc>
                <a:spcPct val="95000"/>
              </a:lnSpc>
            </a:pPr>
            <a:r>
              <a:rPr lang="en-GB" sz="2000" dirty="0">
                <a:latin typeface="+mn-lt"/>
              </a:rPr>
              <a:t>Expression</a:t>
            </a:r>
          </a:p>
        </p:txBody>
      </p:sp>
      <p:sp>
        <p:nvSpPr>
          <p:cNvPr id="9" name="Slide Number Placeholder 8">
            <a:extLst>
              <a:ext uri="{FF2B5EF4-FFF2-40B4-BE49-F238E27FC236}">
                <a16:creationId xmlns:a16="http://schemas.microsoft.com/office/drawing/2014/main" id="{A65BB1E3-EDC4-CA4E-8A1D-70D422BC7FAB}"/>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72</a:t>
            </a:fld>
            <a:endParaRPr lang="en-GB" dirty="0"/>
          </a:p>
        </p:txBody>
      </p:sp>
    </p:spTree>
    <p:custDataLst>
      <p:tags r:id="rId1"/>
    </p:custDataLst>
    <p:extLst>
      <p:ext uri="{BB962C8B-B14F-4D97-AF65-F5344CB8AC3E}">
        <p14:creationId xmlns:p14="http://schemas.microsoft.com/office/powerpoint/2010/main" val="13745620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example</a:t>
            </a:r>
          </a:p>
        </p:txBody>
      </p:sp>
      <p:sp>
        <p:nvSpPr>
          <p:cNvPr id="5" name="Content Placeholder 4"/>
          <p:cNvSpPr>
            <a:spLocks noGrp="1"/>
          </p:cNvSpPr>
          <p:nvPr>
            <p:ph idx="1"/>
          </p:nvPr>
        </p:nvSpPr>
        <p:spPr/>
        <p:txBody>
          <a:bodyPr/>
          <a:lstStyle/>
          <a:p>
            <a:r>
              <a:rPr lang="en-GB" sz="2400" dirty="0"/>
              <a:t>Execution of </a:t>
            </a:r>
            <a:r>
              <a:rPr lang="en-GB" sz="2400" dirty="0">
                <a:latin typeface="Courier" pitchFamily="2" charset="0"/>
              </a:rPr>
              <a:t>volume = ((height * length) * width) - 98</a:t>
            </a:r>
          </a:p>
        </p:txBody>
      </p:sp>
      <p:pic>
        <p:nvPicPr>
          <p:cNvPr id="3" name="Picture 2">
            <a:extLst>
              <a:ext uri="{FF2B5EF4-FFF2-40B4-BE49-F238E27FC236}">
                <a16:creationId xmlns:a16="http://schemas.microsoft.com/office/drawing/2014/main" id="{AEFF2282-5746-2A44-A9A7-F2EF10DDCF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8768" y="1841090"/>
            <a:ext cx="4277195" cy="4445589"/>
          </a:xfrm>
          <a:prstGeom prst="rect">
            <a:avLst/>
          </a:prstGeom>
        </p:spPr>
      </p:pic>
      <p:sp>
        <p:nvSpPr>
          <p:cNvPr id="6" name="TextBox 5">
            <a:extLst>
              <a:ext uri="{FF2B5EF4-FFF2-40B4-BE49-F238E27FC236}">
                <a16:creationId xmlns:a16="http://schemas.microsoft.com/office/drawing/2014/main" id="{44DE3F36-748F-7C48-ACF1-103AD635B6B5}"/>
              </a:ext>
            </a:extLst>
          </p:cNvPr>
          <p:cNvSpPr txBox="1"/>
          <p:nvPr/>
        </p:nvSpPr>
        <p:spPr>
          <a:xfrm>
            <a:off x="985838" y="2060848"/>
            <a:ext cx="3735318" cy="292388"/>
          </a:xfrm>
          <a:prstGeom prst="rect">
            <a:avLst/>
          </a:prstGeom>
          <a:noFill/>
        </p:spPr>
        <p:txBody>
          <a:bodyPr wrap="none" lIns="0" tIns="0" rIns="0" bIns="0" rtlCol="0">
            <a:spAutoFit/>
          </a:bodyPr>
          <a:lstStyle/>
          <a:p>
            <a:pPr>
              <a:lnSpc>
                <a:spcPct val="95000"/>
              </a:lnSpc>
            </a:pPr>
            <a:r>
              <a:rPr lang="en-GB" sz="2000" dirty="0">
                <a:latin typeface="+mn-lt"/>
              </a:rPr>
              <a:t>Variable values before execution</a:t>
            </a:r>
          </a:p>
        </p:txBody>
      </p:sp>
      <p:sp>
        <p:nvSpPr>
          <p:cNvPr id="7" name="TextBox 6">
            <a:extLst>
              <a:ext uri="{FF2B5EF4-FFF2-40B4-BE49-F238E27FC236}">
                <a16:creationId xmlns:a16="http://schemas.microsoft.com/office/drawing/2014/main" id="{AC3E568A-7521-6742-86F9-4B18F4077068}"/>
              </a:ext>
            </a:extLst>
          </p:cNvPr>
          <p:cNvSpPr txBox="1"/>
          <p:nvPr/>
        </p:nvSpPr>
        <p:spPr>
          <a:xfrm>
            <a:off x="1201603" y="5651951"/>
            <a:ext cx="3519553" cy="292388"/>
          </a:xfrm>
          <a:prstGeom prst="rect">
            <a:avLst/>
          </a:prstGeom>
          <a:noFill/>
        </p:spPr>
        <p:txBody>
          <a:bodyPr wrap="none" lIns="0" tIns="0" rIns="0" bIns="0" rtlCol="0">
            <a:spAutoFit/>
          </a:bodyPr>
          <a:lstStyle/>
          <a:p>
            <a:pPr>
              <a:lnSpc>
                <a:spcPct val="95000"/>
              </a:lnSpc>
            </a:pPr>
            <a:r>
              <a:rPr lang="en-GB" sz="2000" dirty="0">
                <a:latin typeface="+mn-lt"/>
              </a:rPr>
              <a:t>Variable values after execution</a:t>
            </a:r>
          </a:p>
        </p:txBody>
      </p:sp>
      <p:sp>
        <p:nvSpPr>
          <p:cNvPr id="8" name="TextBox 7">
            <a:extLst>
              <a:ext uri="{FF2B5EF4-FFF2-40B4-BE49-F238E27FC236}">
                <a16:creationId xmlns:a16="http://schemas.microsoft.com/office/drawing/2014/main" id="{0CB13350-A129-2047-BA8B-136E9F0EAE49}"/>
              </a:ext>
            </a:extLst>
          </p:cNvPr>
          <p:cNvSpPr txBox="1"/>
          <p:nvPr/>
        </p:nvSpPr>
        <p:spPr>
          <a:xfrm>
            <a:off x="3532048" y="3856399"/>
            <a:ext cx="1189108" cy="292388"/>
          </a:xfrm>
          <a:prstGeom prst="rect">
            <a:avLst/>
          </a:prstGeom>
          <a:noFill/>
        </p:spPr>
        <p:txBody>
          <a:bodyPr wrap="none" lIns="0" tIns="0" rIns="0" bIns="0" rtlCol="0">
            <a:spAutoFit/>
          </a:bodyPr>
          <a:lstStyle/>
          <a:p>
            <a:pPr>
              <a:lnSpc>
                <a:spcPct val="95000"/>
              </a:lnSpc>
            </a:pPr>
            <a:r>
              <a:rPr lang="en-GB" sz="2000" dirty="0">
                <a:latin typeface="+mn-lt"/>
              </a:rPr>
              <a:t>Expression</a:t>
            </a:r>
          </a:p>
        </p:txBody>
      </p:sp>
      <p:sp>
        <p:nvSpPr>
          <p:cNvPr id="9" name="Slide Number Placeholder 8">
            <a:extLst>
              <a:ext uri="{FF2B5EF4-FFF2-40B4-BE49-F238E27FC236}">
                <a16:creationId xmlns:a16="http://schemas.microsoft.com/office/drawing/2014/main" id="{4CD63F31-D56D-EC45-89BC-BEE1F1670BFA}"/>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73</a:t>
            </a:fld>
            <a:endParaRPr lang="en-GB" dirty="0"/>
          </a:p>
        </p:txBody>
      </p:sp>
    </p:spTree>
    <p:custDataLst>
      <p:tags r:id="rId1"/>
    </p:custDataLst>
    <p:extLst>
      <p:ext uri="{BB962C8B-B14F-4D97-AF65-F5344CB8AC3E}">
        <p14:creationId xmlns:p14="http://schemas.microsoft.com/office/powerpoint/2010/main" val="32948920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example</a:t>
            </a:r>
          </a:p>
        </p:txBody>
      </p:sp>
      <p:sp>
        <p:nvSpPr>
          <p:cNvPr id="5" name="Content Placeholder 4"/>
          <p:cNvSpPr>
            <a:spLocks noGrp="1"/>
          </p:cNvSpPr>
          <p:nvPr>
            <p:ph idx="1"/>
          </p:nvPr>
        </p:nvSpPr>
        <p:spPr/>
        <p:txBody>
          <a:bodyPr/>
          <a:lstStyle/>
          <a:p>
            <a:r>
              <a:rPr lang="en-GB" sz="2400" dirty="0"/>
              <a:t>Execution of </a:t>
            </a:r>
            <a:r>
              <a:rPr lang="en-GB" sz="2400" dirty="0">
                <a:latin typeface="Courier" pitchFamily="2" charset="0"/>
              </a:rPr>
              <a:t>volume = ((height * length) * width) - 98</a:t>
            </a:r>
          </a:p>
        </p:txBody>
      </p:sp>
      <p:pic>
        <p:nvPicPr>
          <p:cNvPr id="3" name="Picture 2">
            <a:extLst>
              <a:ext uri="{FF2B5EF4-FFF2-40B4-BE49-F238E27FC236}">
                <a16:creationId xmlns:a16="http://schemas.microsoft.com/office/drawing/2014/main" id="{AEFF2282-5746-2A44-A9A7-F2EF10DDCF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8768" y="1841090"/>
            <a:ext cx="4277196" cy="4445589"/>
          </a:xfrm>
          <a:prstGeom prst="rect">
            <a:avLst/>
          </a:prstGeom>
        </p:spPr>
      </p:pic>
      <p:sp>
        <p:nvSpPr>
          <p:cNvPr id="6" name="TextBox 5">
            <a:extLst>
              <a:ext uri="{FF2B5EF4-FFF2-40B4-BE49-F238E27FC236}">
                <a16:creationId xmlns:a16="http://schemas.microsoft.com/office/drawing/2014/main" id="{44DE3F36-748F-7C48-ACF1-103AD635B6B5}"/>
              </a:ext>
            </a:extLst>
          </p:cNvPr>
          <p:cNvSpPr txBox="1"/>
          <p:nvPr/>
        </p:nvSpPr>
        <p:spPr>
          <a:xfrm>
            <a:off x="985838" y="2060848"/>
            <a:ext cx="3735318" cy="292388"/>
          </a:xfrm>
          <a:prstGeom prst="rect">
            <a:avLst/>
          </a:prstGeom>
          <a:noFill/>
        </p:spPr>
        <p:txBody>
          <a:bodyPr wrap="none" lIns="0" tIns="0" rIns="0" bIns="0" rtlCol="0">
            <a:spAutoFit/>
          </a:bodyPr>
          <a:lstStyle/>
          <a:p>
            <a:pPr>
              <a:lnSpc>
                <a:spcPct val="95000"/>
              </a:lnSpc>
            </a:pPr>
            <a:r>
              <a:rPr lang="en-GB" sz="2000" dirty="0">
                <a:latin typeface="+mn-lt"/>
              </a:rPr>
              <a:t>Variable values before execution</a:t>
            </a:r>
          </a:p>
        </p:txBody>
      </p:sp>
      <p:sp>
        <p:nvSpPr>
          <p:cNvPr id="7" name="TextBox 6">
            <a:extLst>
              <a:ext uri="{FF2B5EF4-FFF2-40B4-BE49-F238E27FC236}">
                <a16:creationId xmlns:a16="http://schemas.microsoft.com/office/drawing/2014/main" id="{AC3E568A-7521-6742-86F9-4B18F4077068}"/>
              </a:ext>
            </a:extLst>
          </p:cNvPr>
          <p:cNvSpPr txBox="1"/>
          <p:nvPr/>
        </p:nvSpPr>
        <p:spPr>
          <a:xfrm>
            <a:off x="1201603" y="5651951"/>
            <a:ext cx="3519553" cy="292388"/>
          </a:xfrm>
          <a:prstGeom prst="rect">
            <a:avLst/>
          </a:prstGeom>
          <a:noFill/>
        </p:spPr>
        <p:txBody>
          <a:bodyPr wrap="none" lIns="0" tIns="0" rIns="0" bIns="0" rtlCol="0">
            <a:spAutoFit/>
          </a:bodyPr>
          <a:lstStyle/>
          <a:p>
            <a:pPr>
              <a:lnSpc>
                <a:spcPct val="95000"/>
              </a:lnSpc>
            </a:pPr>
            <a:r>
              <a:rPr lang="en-GB" sz="2000" dirty="0">
                <a:latin typeface="+mn-lt"/>
              </a:rPr>
              <a:t>Variable values after execution</a:t>
            </a:r>
          </a:p>
        </p:txBody>
      </p:sp>
      <p:sp>
        <p:nvSpPr>
          <p:cNvPr id="8" name="TextBox 7">
            <a:extLst>
              <a:ext uri="{FF2B5EF4-FFF2-40B4-BE49-F238E27FC236}">
                <a16:creationId xmlns:a16="http://schemas.microsoft.com/office/drawing/2014/main" id="{0CB13350-A129-2047-BA8B-136E9F0EAE49}"/>
              </a:ext>
            </a:extLst>
          </p:cNvPr>
          <p:cNvSpPr txBox="1"/>
          <p:nvPr/>
        </p:nvSpPr>
        <p:spPr>
          <a:xfrm>
            <a:off x="3532048" y="3856399"/>
            <a:ext cx="1189108" cy="292388"/>
          </a:xfrm>
          <a:prstGeom prst="rect">
            <a:avLst/>
          </a:prstGeom>
          <a:noFill/>
        </p:spPr>
        <p:txBody>
          <a:bodyPr wrap="none" lIns="0" tIns="0" rIns="0" bIns="0" rtlCol="0">
            <a:spAutoFit/>
          </a:bodyPr>
          <a:lstStyle/>
          <a:p>
            <a:pPr>
              <a:lnSpc>
                <a:spcPct val="95000"/>
              </a:lnSpc>
            </a:pPr>
            <a:r>
              <a:rPr lang="en-GB" sz="2000" dirty="0">
                <a:latin typeface="+mn-lt"/>
              </a:rPr>
              <a:t>Expression</a:t>
            </a:r>
          </a:p>
        </p:txBody>
      </p:sp>
      <p:sp>
        <p:nvSpPr>
          <p:cNvPr id="9" name="Slide Number Placeholder 8">
            <a:extLst>
              <a:ext uri="{FF2B5EF4-FFF2-40B4-BE49-F238E27FC236}">
                <a16:creationId xmlns:a16="http://schemas.microsoft.com/office/drawing/2014/main" id="{13025D74-7182-0942-8BD0-1F01D840A91F}"/>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74</a:t>
            </a:fld>
            <a:endParaRPr lang="en-GB" dirty="0"/>
          </a:p>
        </p:txBody>
      </p:sp>
    </p:spTree>
    <p:custDataLst>
      <p:tags r:id="rId1"/>
    </p:custDataLst>
    <p:extLst>
      <p:ext uri="{BB962C8B-B14F-4D97-AF65-F5344CB8AC3E}">
        <p14:creationId xmlns:p14="http://schemas.microsoft.com/office/powerpoint/2010/main" val="3506316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example</a:t>
            </a:r>
          </a:p>
        </p:txBody>
      </p:sp>
      <p:sp>
        <p:nvSpPr>
          <p:cNvPr id="5" name="Content Placeholder 4"/>
          <p:cNvSpPr>
            <a:spLocks noGrp="1"/>
          </p:cNvSpPr>
          <p:nvPr>
            <p:ph idx="1"/>
          </p:nvPr>
        </p:nvSpPr>
        <p:spPr/>
        <p:txBody>
          <a:bodyPr/>
          <a:lstStyle/>
          <a:p>
            <a:r>
              <a:rPr lang="en-GB" sz="2400" dirty="0"/>
              <a:t>Execution of </a:t>
            </a:r>
            <a:r>
              <a:rPr lang="en-GB" sz="2400" dirty="0">
                <a:latin typeface="Courier" pitchFamily="2" charset="0"/>
              </a:rPr>
              <a:t>volume = ((height * length) * width) - 98</a:t>
            </a:r>
          </a:p>
        </p:txBody>
      </p:sp>
      <p:pic>
        <p:nvPicPr>
          <p:cNvPr id="3" name="Picture 2">
            <a:extLst>
              <a:ext uri="{FF2B5EF4-FFF2-40B4-BE49-F238E27FC236}">
                <a16:creationId xmlns:a16="http://schemas.microsoft.com/office/drawing/2014/main" id="{AEFF2282-5746-2A44-A9A7-F2EF10DDCF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8768" y="1841091"/>
            <a:ext cx="4277196" cy="4445589"/>
          </a:xfrm>
          <a:prstGeom prst="rect">
            <a:avLst/>
          </a:prstGeom>
        </p:spPr>
      </p:pic>
      <p:sp>
        <p:nvSpPr>
          <p:cNvPr id="6" name="TextBox 5">
            <a:extLst>
              <a:ext uri="{FF2B5EF4-FFF2-40B4-BE49-F238E27FC236}">
                <a16:creationId xmlns:a16="http://schemas.microsoft.com/office/drawing/2014/main" id="{44DE3F36-748F-7C48-ACF1-103AD635B6B5}"/>
              </a:ext>
            </a:extLst>
          </p:cNvPr>
          <p:cNvSpPr txBox="1"/>
          <p:nvPr/>
        </p:nvSpPr>
        <p:spPr>
          <a:xfrm>
            <a:off x="985838" y="2060848"/>
            <a:ext cx="3735318" cy="292388"/>
          </a:xfrm>
          <a:prstGeom prst="rect">
            <a:avLst/>
          </a:prstGeom>
          <a:noFill/>
        </p:spPr>
        <p:txBody>
          <a:bodyPr wrap="none" lIns="0" tIns="0" rIns="0" bIns="0" rtlCol="0">
            <a:spAutoFit/>
          </a:bodyPr>
          <a:lstStyle/>
          <a:p>
            <a:pPr>
              <a:lnSpc>
                <a:spcPct val="95000"/>
              </a:lnSpc>
            </a:pPr>
            <a:r>
              <a:rPr lang="en-GB" sz="2000" dirty="0">
                <a:latin typeface="+mn-lt"/>
              </a:rPr>
              <a:t>Variable values before execution</a:t>
            </a:r>
          </a:p>
        </p:txBody>
      </p:sp>
      <p:sp>
        <p:nvSpPr>
          <p:cNvPr id="7" name="TextBox 6">
            <a:extLst>
              <a:ext uri="{FF2B5EF4-FFF2-40B4-BE49-F238E27FC236}">
                <a16:creationId xmlns:a16="http://schemas.microsoft.com/office/drawing/2014/main" id="{AC3E568A-7521-6742-86F9-4B18F4077068}"/>
              </a:ext>
            </a:extLst>
          </p:cNvPr>
          <p:cNvSpPr txBox="1"/>
          <p:nvPr/>
        </p:nvSpPr>
        <p:spPr>
          <a:xfrm>
            <a:off x="1201603" y="5651951"/>
            <a:ext cx="3519553" cy="292388"/>
          </a:xfrm>
          <a:prstGeom prst="rect">
            <a:avLst/>
          </a:prstGeom>
          <a:noFill/>
        </p:spPr>
        <p:txBody>
          <a:bodyPr wrap="none" lIns="0" tIns="0" rIns="0" bIns="0" rtlCol="0">
            <a:spAutoFit/>
          </a:bodyPr>
          <a:lstStyle/>
          <a:p>
            <a:pPr>
              <a:lnSpc>
                <a:spcPct val="95000"/>
              </a:lnSpc>
            </a:pPr>
            <a:r>
              <a:rPr lang="en-GB" sz="2000" dirty="0">
                <a:latin typeface="+mn-lt"/>
              </a:rPr>
              <a:t>Variable values after execution</a:t>
            </a:r>
          </a:p>
        </p:txBody>
      </p:sp>
      <p:sp>
        <p:nvSpPr>
          <p:cNvPr id="8" name="TextBox 7">
            <a:extLst>
              <a:ext uri="{FF2B5EF4-FFF2-40B4-BE49-F238E27FC236}">
                <a16:creationId xmlns:a16="http://schemas.microsoft.com/office/drawing/2014/main" id="{0CB13350-A129-2047-BA8B-136E9F0EAE49}"/>
              </a:ext>
            </a:extLst>
          </p:cNvPr>
          <p:cNvSpPr txBox="1"/>
          <p:nvPr/>
        </p:nvSpPr>
        <p:spPr>
          <a:xfrm>
            <a:off x="3532048" y="3856399"/>
            <a:ext cx="1189108" cy="292388"/>
          </a:xfrm>
          <a:prstGeom prst="rect">
            <a:avLst/>
          </a:prstGeom>
          <a:noFill/>
        </p:spPr>
        <p:txBody>
          <a:bodyPr wrap="none" lIns="0" tIns="0" rIns="0" bIns="0" rtlCol="0">
            <a:spAutoFit/>
          </a:bodyPr>
          <a:lstStyle/>
          <a:p>
            <a:pPr>
              <a:lnSpc>
                <a:spcPct val="95000"/>
              </a:lnSpc>
            </a:pPr>
            <a:r>
              <a:rPr lang="en-GB" sz="2000" dirty="0">
                <a:latin typeface="+mn-lt"/>
              </a:rPr>
              <a:t>Expression</a:t>
            </a:r>
          </a:p>
        </p:txBody>
      </p:sp>
      <p:sp>
        <p:nvSpPr>
          <p:cNvPr id="9" name="Slide Number Placeholder 8">
            <a:extLst>
              <a:ext uri="{FF2B5EF4-FFF2-40B4-BE49-F238E27FC236}">
                <a16:creationId xmlns:a16="http://schemas.microsoft.com/office/drawing/2014/main" id="{2F0EAB65-B9DF-934B-8C2E-212BD19035D5}"/>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75</a:t>
            </a:fld>
            <a:endParaRPr lang="en-GB" dirty="0"/>
          </a:p>
        </p:txBody>
      </p:sp>
    </p:spTree>
    <p:custDataLst>
      <p:tags r:id="rId1"/>
    </p:custDataLst>
    <p:extLst>
      <p:ext uri="{BB962C8B-B14F-4D97-AF65-F5344CB8AC3E}">
        <p14:creationId xmlns:p14="http://schemas.microsoft.com/office/powerpoint/2010/main" val="31344801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example</a:t>
            </a:r>
          </a:p>
        </p:txBody>
      </p:sp>
      <p:sp>
        <p:nvSpPr>
          <p:cNvPr id="5" name="Content Placeholder 4"/>
          <p:cNvSpPr>
            <a:spLocks noGrp="1"/>
          </p:cNvSpPr>
          <p:nvPr>
            <p:ph idx="1"/>
          </p:nvPr>
        </p:nvSpPr>
        <p:spPr/>
        <p:txBody>
          <a:bodyPr/>
          <a:lstStyle/>
          <a:p>
            <a:r>
              <a:rPr lang="en-GB" sz="2400" dirty="0"/>
              <a:t>Execution of </a:t>
            </a:r>
            <a:r>
              <a:rPr lang="en-GB" sz="2400" dirty="0">
                <a:latin typeface="Courier" pitchFamily="2" charset="0"/>
              </a:rPr>
              <a:t>volume = ((height * length) * width) - 98</a:t>
            </a:r>
          </a:p>
        </p:txBody>
      </p:sp>
      <p:sp>
        <p:nvSpPr>
          <p:cNvPr id="2" name="TextBox 1">
            <a:extLst>
              <a:ext uri="{FF2B5EF4-FFF2-40B4-BE49-F238E27FC236}">
                <a16:creationId xmlns:a16="http://schemas.microsoft.com/office/drawing/2014/main" id="{D12132A0-BB5A-7043-9847-E14986D6F15D}"/>
              </a:ext>
            </a:extLst>
          </p:cNvPr>
          <p:cNvSpPr txBox="1"/>
          <p:nvPr/>
        </p:nvSpPr>
        <p:spPr>
          <a:xfrm>
            <a:off x="985838" y="2659365"/>
            <a:ext cx="4320093" cy="2809039"/>
          </a:xfrm>
          <a:prstGeom prst="rect">
            <a:avLst/>
          </a:prstGeom>
          <a:noFill/>
        </p:spPr>
        <p:txBody>
          <a:bodyPr wrap="none" lIns="0" tIns="0" rIns="0" bIns="0" rtlCol="0">
            <a:spAutoFit/>
          </a:bodyPr>
          <a:lstStyle/>
          <a:p>
            <a:pPr>
              <a:lnSpc>
                <a:spcPct val="95000"/>
              </a:lnSpc>
            </a:pPr>
            <a:r>
              <a:rPr lang="en-GB" sz="1600" dirty="0">
                <a:latin typeface="Courier" pitchFamily="2" charset="0"/>
              </a:rPr>
              <a:t>push   </a:t>
            </a:r>
            <a:r>
              <a:rPr lang="en-GB" sz="1600" dirty="0" err="1">
                <a:latin typeface="Courier" pitchFamily="2" charset="0"/>
              </a:rPr>
              <a:t>rbp</a:t>
            </a:r>
            <a:endParaRPr lang="en-GB" sz="1600" dirty="0">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rbp,rsp</a:t>
            </a:r>
            <a:endParaRPr lang="en-GB" sz="1600" dirty="0">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edx,DWORD</a:t>
            </a:r>
            <a:r>
              <a:rPr lang="en-GB" sz="1600" dirty="0">
                <a:latin typeface="Courier" pitchFamily="2" charset="0"/>
              </a:rPr>
              <a:t> PTR [rip+0x200b70]</a:t>
            </a: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[rip+0x200b6e]</a:t>
            </a:r>
          </a:p>
          <a:p>
            <a:pPr>
              <a:lnSpc>
                <a:spcPct val="95000"/>
              </a:lnSpc>
            </a:pPr>
            <a:r>
              <a:rPr lang="en-GB" sz="1600" dirty="0" err="1">
                <a:latin typeface="Courier" pitchFamily="2" charset="0"/>
              </a:rPr>
              <a:t>imul</a:t>
            </a:r>
            <a:r>
              <a:rPr lang="en-GB" sz="1600" dirty="0">
                <a:latin typeface="Courier" pitchFamily="2" charset="0"/>
              </a:rPr>
              <a:t>   </a:t>
            </a:r>
            <a:r>
              <a:rPr lang="en-GB" sz="1600" dirty="0" err="1">
                <a:latin typeface="Courier" pitchFamily="2" charset="0"/>
              </a:rPr>
              <a:t>edx,eax</a:t>
            </a:r>
            <a:endParaRPr lang="en-GB" sz="1600" dirty="0">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[rip+0x200b69]</a:t>
            </a:r>
          </a:p>
          <a:p>
            <a:pPr>
              <a:lnSpc>
                <a:spcPct val="95000"/>
              </a:lnSpc>
            </a:pPr>
            <a:r>
              <a:rPr lang="en-GB" sz="1600" dirty="0" err="1">
                <a:latin typeface="Courier" pitchFamily="2" charset="0"/>
              </a:rPr>
              <a:t>imul</a:t>
            </a:r>
            <a:r>
              <a:rPr lang="en-GB" sz="1600" dirty="0">
                <a:latin typeface="Courier" pitchFamily="2" charset="0"/>
              </a:rPr>
              <a:t>   </a:t>
            </a:r>
            <a:r>
              <a:rPr lang="en-GB" sz="1600" dirty="0" err="1">
                <a:latin typeface="Courier" pitchFamily="2" charset="0"/>
              </a:rPr>
              <a:t>eax,edx</a:t>
            </a:r>
            <a:endParaRPr lang="en-GB" sz="1600" dirty="0">
              <a:latin typeface="Courier" pitchFamily="2" charset="0"/>
            </a:endParaRPr>
          </a:p>
          <a:p>
            <a:pPr>
              <a:lnSpc>
                <a:spcPct val="95000"/>
              </a:lnSpc>
            </a:pPr>
            <a:r>
              <a:rPr lang="en-GB" sz="1600" dirty="0">
                <a:latin typeface="Courier" pitchFamily="2" charset="0"/>
              </a:rPr>
              <a:t>sub    eax,0x62</a:t>
            </a:r>
          </a:p>
          <a:p>
            <a:pPr>
              <a:lnSpc>
                <a:spcPct val="95000"/>
              </a:lnSpc>
            </a:pPr>
            <a:r>
              <a:rPr lang="en-GB" sz="1600" dirty="0" err="1">
                <a:latin typeface="Courier" pitchFamily="2" charset="0"/>
              </a:rPr>
              <a:t>mov</a:t>
            </a:r>
            <a:r>
              <a:rPr lang="en-GB" sz="1600" dirty="0">
                <a:latin typeface="Courier" pitchFamily="2" charset="0"/>
              </a:rPr>
              <a:t>    DWORD PTR [rip+0x200b61],</a:t>
            </a:r>
            <a:r>
              <a:rPr lang="en-GB" sz="1600" dirty="0" err="1">
                <a:latin typeface="Courier" pitchFamily="2" charset="0"/>
              </a:rPr>
              <a:t>eax</a:t>
            </a:r>
            <a:endParaRPr lang="en-GB" sz="1600" dirty="0">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[rip+0x200b5b]</a:t>
            </a:r>
          </a:p>
          <a:p>
            <a:pPr>
              <a:lnSpc>
                <a:spcPct val="95000"/>
              </a:lnSpc>
            </a:pPr>
            <a:r>
              <a:rPr lang="en-GB" sz="1600" dirty="0">
                <a:latin typeface="Courier" pitchFamily="2" charset="0"/>
              </a:rPr>
              <a:t>pop    </a:t>
            </a:r>
            <a:r>
              <a:rPr lang="en-GB" sz="1600" dirty="0" err="1">
                <a:latin typeface="Courier" pitchFamily="2" charset="0"/>
              </a:rPr>
              <a:t>rbp</a:t>
            </a:r>
            <a:endParaRPr lang="en-GB" sz="1600" dirty="0">
              <a:latin typeface="Courier" pitchFamily="2" charset="0"/>
            </a:endParaRPr>
          </a:p>
          <a:p>
            <a:pPr>
              <a:lnSpc>
                <a:spcPct val="95000"/>
              </a:lnSpc>
            </a:pPr>
            <a:endParaRPr lang="en-GB" sz="1600" dirty="0">
              <a:latin typeface="Courier" pitchFamily="2" charset="0"/>
            </a:endParaRPr>
          </a:p>
        </p:txBody>
      </p:sp>
      <p:sp>
        <p:nvSpPr>
          <p:cNvPr id="9" name="TextBox 8">
            <a:extLst>
              <a:ext uri="{FF2B5EF4-FFF2-40B4-BE49-F238E27FC236}">
                <a16:creationId xmlns:a16="http://schemas.microsoft.com/office/drawing/2014/main" id="{C474B4BE-4A44-6A49-8662-ADF348E3876F}"/>
              </a:ext>
            </a:extLst>
          </p:cNvPr>
          <p:cNvSpPr txBox="1"/>
          <p:nvPr/>
        </p:nvSpPr>
        <p:spPr>
          <a:xfrm>
            <a:off x="985838" y="1974684"/>
            <a:ext cx="2309287" cy="292388"/>
          </a:xfrm>
          <a:prstGeom prst="rect">
            <a:avLst/>
          </a:prstGeom>
          <a:noFill/>
        </p:spPr>
        <p:txBody>
          <a:bodyPr wrap="none" lIns="0" tIns="0" rIns="0" bIns="0" rtlCol="0">
            <a:spAutoFit/>
          </a:bodyPr>
          <a:lstStyle/>
          <a:p>
            <a:pPr>
              <a:lnSpc>
                <a:spcPct val="95000"/>
              </a:lnSpc>
            </a:pPr>
            <a:r>
              <a:rPr lang="en-GB" sz="2000" dirty="0">
                <a:latin typeface="+mn-lt"/>
              </a:rPr>
              <a:t>Assembly Language</a:t>
            </a:r>
          </a:p>
        </p:txBody>
      </p:sp>
      <p:sp>
        <p:nvSpPr>
          <p:cNvPr id="11" name="TextBox 10">
            <a:extLst>
              <a:ext uri="{FF2B5EF4-FFF2-40B4-BE49-F238E27FC236}">
                <a16:creationId xmlns:a16="http://schemas.microsoft.com/office/drawing/2014/main" id="{5E9EB6BB-10B1-CB4B-85E4-BC3ACEEE49DD}"/>
              </a:ext>
            </a:extLst>
          </p:cNvPr>
          <p:cNvSpPr txBox="1"/>
          <p:nvPr/>
        </p:nvSpPr>
        <p:spPr>
          <a:xfrm>
            <a:off x="6526460" y="2659936"/>
            <a:ext cx="2098331" cy="2575129"/>
          </a:xfrm>
          <a:prstGeom prst="rect">
            <a:avLst/>
          </a:prstGeom>
          <a:noFill/>
        </p:spPr>
        <p:txBody>
          <a:bodyPr wrap="none" lIns="0" tIns="0" rIns="0" bIns="0" rtlCol="0">
            <a:spAutoFit/>
          </a:bodyPr>
          <a:lstStyle/>
          <a:p>
            <a:pPr>
              <a:lnSpc>
                <a:spcPct val="95000"/>
              </a:lnSpc>
            </a:pPr>
            <a:r>
              <a:rPr lang="en-GB" sz="1600" dirty="0">
                <a:latin typeface="Courier" pitchFamily="2" charset="0"/>
              </a:rPr>
              <a:t>55</a:t>
            </a:r>
          </a:p>
          <a:p>
            <a:pPr>
              <a:lnSpc>
                <a:spcPct val="95000"/>
              </a:lnSpc>
            </a:pPr>
            <a:r>
              <a:rPr lang="en-GB" sz="1600" dirty="0">
                <a:latin typeface="Courier" pitchFamily="2" charset="0"/>
              </a:rPr>
              <a:t>48 89 e5</a:t>
            </a:r>
          </a:p>
          <a:p>
            <a:pPr>
              <a:lnSpc>
                <a:spcPct val="95000"/>
              </a:lnSpc>
            </a:pPr>
            <a:r>
              <a:rPr lang="en-GB" sz="1600" dirty="0">
                <a:latin typeface="Courier" pitchFamily="2" charset="0"/>
              </a:rPr>
              <a:t>8b 15 70 0b 20 00</a:t>
            </a:r>
          </a:p>
          <a:p>
            <a:pPr>
              <a:lnSpc>
                <a:spcPct val="95000"/>
              </a:lnSpc>
            </a:pPr>
            <a:r>
              <a:rPr lang="en-GB" sz="1600" dirty="0">
                <a:latin typeface="Courier" pitchFamily="2" charset="0"/>
              </a:rPr>
              <a:t>8b 05 6e 0b 20 00</a:t>
            </a:r>
          </a:p>
          <a:p>
            <a:pPr>
              <a:lnSpc>
                <a:spcPct val="95000"/>
              </a:lnSpc>
            </a:pPr>
            <a:r>
              <a:rPr lang="en-GB" sz="1600" dirty="0">
                <a:latin typeface="Courier" pitchFamily="2" charset="0"/>
              </a:rPr>
              <a:t>0f </a:t>
            </a:r>
            <a:r>
              <a:rPr lang="en-GB" sz="1600" dirty="0" err="1">
                <a:latin typeface="Courier" pitchFamily="2" charset="0"/>
              </a:rPr>
              <a:t>af</a:t>
            </a:r>
            <a:r>
              <a:rPr lang="en-GB" sz="1600" dirty="0">
                <a:latin typeface="Courier" pitchFamily="2" charset="0"/>
              </a:rPr>
              <a:t> d0</a:t>
            </a:r>
          </a:p>
          <a:p>
            <a:pPr>
              <a:lnSpc>
                <a:spcPct val="95000"/>
              </a:lnSpc>
            </a:pPr>
            <a:r>
              <a:rPr lang="en-GB" sz="1600" dirty="0">
                <a:latin typeface="Courier" pitchFamily="2" charset="0"/>
              </a:rPr>
              <a:t>8b 05 69 0b 20 00</a:t>
            </a:r>
          </a:p>
          <a:p>
            <a:pPr>
              <a:lnSpc>
                <a:spcPct val="95000"/>
              </a:lnSpc>
            </a:pPr>
            <a:r>
              <a:rPr lang="en-GB" sz="1600" dirty="0">
                <a:latin typeface="Courier" pitchFamily="2" charset="0"/>
              </a:rPr>
              <a:t>0f </a:t>
            </a:r>
            <a:r>
              <a:rPr lang="en-GB" sz="1600" dirty="0" err="1">
                <a:latin typeface="Courier" pitchFamily="2" charset="0"/>
              </a:rPr>
              <a:t>af</a:t>
            </a:r>
            <a:r>
              <a:rPr lang="en-GB" sz="1600" dirty="0">
                <a:latin typeface="Courier" pitchFamily="2" charset="0"/>
              </a:rPr>
              <a:t> c2</a:t>
            </a:r>
          </a:p>
          <a:p>
            <a:pPr>
              <a:lnSpc>
                <a:spcPct val="95000"/>
              </a:lnSpc>
            </a:pPr>
            <a:r>
              <a:rPr lang="en-GB" sz="1600" dirty="0">
                <a:latin typeface="Courier" pitchFamily="2" charset="0"/>
              </a:rPr>
              <a:t>83 e8 62</a:t>
            </a:r>
          </a:p>
          <a:p>
            <a:pPr>
              <a:lnSpc>
                <a:spcPct val="95000"/>
              </a:lnSpc>
            </a:pPr>
            <a:r>
              <a:rPr lang="en-GB" sz="1600" dirty="0">
                <a:latin typeface="Courier" pitchFamily="2" charset="0"/>
              </a:rPr>
              <a:t>89 05 61 0b 20 00</a:t>
            </a:r>
          </a:p>
          <a:p>
            <a:pPr>
              <a:lnSpc>
                <a:spcPct val="95000"/>
              </a:lnSpc>
            </a:pPr>
            <a:r>
              <a:rPr lang="en-GB" sz="1600" dirty="0">
                <a:latin typeface="Courier" pitchFamily="2" charset="0"/>
              </a:rPr>
              <a:t>8b 05 5b 0b 20 00</a:t>
            </a:r>
          </a:p>
          <a:p>
            <a:pPr>
              <a:lnSpc>
                <a:spcPct val="95000"/>
              </a:lnSpc>
            </a:pPr>
            <a:r>
              <a:rPr lang="en-GB" sz="1600" dirty="0">
                <a:latin typeface="Courier" pitchFamily="2" charset="0"/>
              </a:rPr>
              <a:t>5d</a:t>
            </a:r>
          </a:p>
        </p:txBody>
      </p:sp>
      <p:sp>
        <p:nvSpPr>
          <p:cNvPr id="12" name="TextBox 11">
            <a:extLst>
              <a:ext uri="{FF2B5EF4-FFF2-40B4-BE49-F238E27FC236}">
                <a16:creationId xmlns:a16="http://schemas.microsoft.com/office/drawing/2014/main" id="{F6CEFB6A-A7C5-7847-A7A2-6CC5A00493C6}"/>
              </a:ext>
            </a:extLst>
          </p:cNvPr>
          <p:cNvSpPr txBox="1"/>
          <p:nvPr/>
        </p:nvSpPr>
        <p:spPr>
          <a:xfrm>
            <a:off x="6526460" y="1974684"/>
            <a:ext cx="2206053" cy="292388"/>
          </a:xfrm>
          <a:prstGeom prst="rect">
            <a:avLst/>
          </a:prstGeom>
          <a:noFill/>
        </p:spPr>
        <p:txBody>
          <a:bodyPr wrap="none" lIns="0" tIns="0" rIns="0" bIns="0" rtlCol="0">
            <a:spAutoFit/>
          </a:bodyPr>
          <a:lstStyle/>
          <a:p>
            <a:pPr>
              <a:lnSpc>
                <a:spcPct val="95000"/>
              </a:lnSpc>
            </a:pPr>
            <a:r>
              <a:rPr lang="en-GB" sz="2000" dirty="0">
                <a:latin typeface="+mn-lt"/>
              </a:rPr>
              <a:t>Machine Language</a:t>
            </a:r>
          </a:p>
        </p:txBody>
      </p:sp>
      <p:sp>
        <p:nvSpPr>
          <p:cNvPr id="8" name="Slide Number Placeholder 8">
            <a:extLst>
              <a:ext uri="{FF2B5EF4-FFF2-40B4-BE49-F238E27FC236}">
                <a16:creationId xmlns:a16="http://schemas.microsoft.com/office/drawing/2014/main" id="{B03EDD84-D88B-1A40-920D-FC1E4E4BB1BE}"/>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76</a:t>
            </a:fld>
            <a:endParaRPr lang="en-GB" dirty="0"/>
          </a:p>
        </p:txBody>
      </p:sp>
    </p:spTree>
    <p:custDataLst>
      <p:tags r:id="rId1"/>
    </p:custDataLst>
    <p:extLst>
      <p:ext uri="{BB962C8B-B14F-4D97-AF65-F5344CB8AC3E}">
        <p14:creationId xmlns:p14="http://schemas.microsoft.com/office/powerpoint/2010/main" val="264113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1" grpId="0"/>
      <p:bldP spid="1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example</a:t>
            </a:r>
          </a:p>
        </p:txBody>
      </p:sp>
      <p:sp>
        <p:nvSpPr>
          <p:cNvPr id="5" name="Content Placeholder 4"/>
          <p:cNvSpPr>
            <a:spLocks noGrp="1"/>
          </p:cNvSpPr>
          <p:nvPr>
            <p:ph idx="1"/>
          </p:nvPr>
        </p:nvSpPr>
        <p:spPr/>
        <p:txBody>
          <a:bodyPr/>
          <a:lstStyle/>
          <a:p>
            <a:r>
              <a:rPr lang="en-GB" sz="2400" dirty="0"/>
              <a:t>Execution of </a:t>
            </a:r>
            <a:r>
              <a:rPr lang="en-GB" sz="2400" dirty="0">
                <a:latin typeface="Courier" pitchFamily="2" charset="0"/>
              </a:rPr>
              <a:t>volume = ((height * length) * width) - 98</a:t>
            </a:r>
          </a:p>
        </p:txBody>
      </p:sp>
      <p:pic>
        <p:nvPicPr>
          <p:cNvPr id="3" name="Picture 2">
            <a:extLst>
              <a:ext uri="{FF2B5EF4-FFF2-40B4-BE49-F238E27FC236}">
                <a16:creationId xmlns:a16="http://schemas.microsoft.com/office/drawing/2014/main" id="{AEFF2282-5746-2A44-A9A7-F2EF10DDCF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8768" y="1841090"/>
            <a:ext cx="4277196" cy="4445590"/>
          </a:xfrm>
          <a:prstGeom prst="rect">
            <a:avLst/>
          </a:prstGeom>
        </p:spPr>
      </p:pic>
      <p:sp>
        <p:nvSpPr>
          <p:cNvPr id="2" name="TextBox 1">
            <a:extLst>
              <a:ext uri="{FF2B5EF4-FFF2-40B4-BE49-F238E27FC236}">
                <a16:creationId xmlns:a16="http://schemas.microsoft.com/office/drawing/2014/main" id="{D12132A0-BB5A-7043-9847-E14986D6F15D}"/>
              </a:ext>
            </a:extLst>
          </p:cNvPr>
          <p:cNvSpPr txBox="1"/>
          <p:nvPr/>
        </p:nvSpPr>
        <p:spPr>
          <a:xfrm>
            <a:off x="985838" y="2659365"/>
            <a:ext cx="4320093" cy="2809039"/>
          </a:xfrm>
          <a:prstGeom prst="rect">
            <a:avLst/>
          </a:prstGeom>
          <a:noFill/>
        </p:spPr>
        <p:txBody>
          <a:bodyPr wrap="none" lIns="0" tIns="0" rIns="0" bIns="0" rtlCol="0">
            <a:spAutoFit/>
          </a:bodyPr>
          <a:lstStyle/>
          <a:p>
            <a:pPr>
              <a:lnSpc>
                <a:spcPct val="95000"/>
              </a:lnSpc>
            </a:pPr>
            <a:r>
              <a:rPr lang="en-GB" sz="1600" dirty="0">
                <a:solidFill>
                  <a:schemeClr val="tx1">
                    <a:lumMod val="50000"/>
                    <a:lumOff val="50000"/>
                  </a:schemeClr>
                </a:solidFill>
                <a:latin typeface="Courier" pitchFamily="2" charset="0"/>
              </a:rPr>
              <a:t>push   </a:t>
            </a:r>
            <a:r>
              <a:rPr lang="en-GB" sz="1600" dirty="0" err="1">
                <a:solidFill>
                  <a:schemeClr val="tx1">
                    <a:lumMod val="50000"/>
                    <a:lumOff val="50000"/>
                  </a:schemeClr>
                </a:solidFill>
                <a:latin typeface="Courier" pitchFamily="2" charset="0"/>
              </a:rPr>
              <a:t>rbp</a:t>
            </a:r>
            <a:endParaRPr lang="en-GB" sz="1600" dirty="0">
              <a:solidFill>
                <a:schemeClr val="tx1">
                  <a:lumMod val="50000"/>
                  <a:lumOff val="50000"/>
                </a:schemeClr>
              </a:solidFill>
              <a:latin typeface="Courier" pitchFamily="2" charset="0"/>
            </a:endParaRPr>
          </a:p>
          <a:p>
            <a:pPr>
              <a:lnSpc>
                <a:spcPct val="95000"/>
              </a:lnSpc>
            </a:pPr>
            <a:r>
              <a:rPr lang="en-GB" sz="1600" dirty="0" err="1">
                <a:solidFill>
                  <a:schemeClr val="tx1">
                    <a:lumMod val="50000"/>
                    <a:lumOff val="50000"/>
                  </a:schemeClr>
                </a:solidFill>
                <a:latin typeface="Courier" pitchFamily="2" charset="0"/>
              </a:rPr>
              <a:t>mov</a:t>
            </a:r>
            <a:r>
              <a:rPr lang="en-GB" sz="1600" dirty="0">
                <a:solidFill>
                  <a:schemeClr val="tx1">
                    <a:lumMod val="50000"/>
                    <a:lumOff val="50000"/>
                  </a:schemeClr>
                </a:solidFill>
                <a:latin typeface="Courier" pitchFamily="2" charset="0"/>
              </a:rPr>
              <a:t>    </a:t>
            </a:r>
            <a:r>
              <a:rPr lang="en-GB" sz="1600" dirty="0" err="1">
                <a:solidFill>
                  <a:schemeClr val="tx1">
                    <a:lumMod val="50000"/>
                    <a:lumOff val="50000"/>
                  </a:schemeClr>
                </a:solidFill>
                <a:latin typeface="Courier" pitchFamily="2" charset="0"/>
              </a:rPr>
              <a:t>rbp,rsp</a:t>
            </a:r>
            <a:endParaRPr lang="en-GB" sz="1600" dirty="0">
              <a:solidFill>
                <a:schemeClr val="tx1">
                  <a:lumMod val="50000"/>
                  <a:lumOff val="50000"/>
                </a:schemeClr>
              </a:solidFill>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edx,DWORD</a:t>
            </a:r>
            <a:r>
              <a:rPr lang="en-GB" sz="1600" dirty="0">
                <a:latin typeface="Courier" pitchFamily="2" charset="0"/>
              </a:rPr>
              <a:t> PTR [rip+0x200b70]</a:t>
            </a: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[rip+0x200b6e]</a:t>
            </a:r>
          </a:p>
          <a:p>
            <a:pPr>
              <a:lnSpc>
                <a:spcPct val="95000"/>
              </a:lnSpc>
            </a:pPr>
            <a:r>
              <a:rPr lang="en-GB" sz="1600" dirty="0" err="1">
                <a:latin typeface="Courier" pitchFamily="2" charset="0"/>
              </a:rPr>
              <a:t>imul</a:t>
            </a:r>
            <a:r>
              <a:rPr lang="en-GB" sz="1600" dirty="0">
                <a:latin typeface="Courier" pitchFamily="2" charset="0"/>
              </a:rPr>
              <a:t>   </a:t>
            </a:r>
            <a:r>
              <a:rPr lang="en-GB" sz="1600" dirty="0" err="1">
                <a:latin typeface="Courier" pitchFamily="2" charset="0"/>
              </a:rPr>
              <a:t>edx,eax</a:t>
            </a:r>
            <a:endParaRPr lang="en-GB" sz="1600" dirty="0">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[rip+0x200b69]</a:t>
            </a:r>
          </a:p>
          <a:p>
            <a:pPr>
              <a:lnSpc>
                <a:spcPct val="95000"/>
              </a:lnSpc>
            </a:pPr>
            <a:r>
              <a:rPr lang="en-GB" sz="1600" dirty="0" err="1">
                <a:latin typeface="Courier" pitchFamily="2" charset="0"/>
              </a:rPr>
              <a:t>imul</a:t>
            </a:r>
            <a:r>
              <a:rPr lang="en-GB" sz="1600" dirty="0">
                <a:latin typeface="Courier" pitchFamily="2" charset="0"/>
              </a:rPr>
              <a:t>   </a:t>
            </a:r>
            <a:r>
              <a:rPr lang="en-GB" sz="1600" dirty="0" err="1">
                <a:latin typeface="Courier" pitchFamily="2" charset="0"/>
              </a:rPr>
              <a:t>eax,edx</a:t>
            </a:r>
            <a:endParaRPr lang="en-GB" sz="1600" dirty="0">
              <a:latin typeface="Courier" pitchFamily="2" charset="0"/>
            </a:endParaRPr>
          </a:p>
          <a:p>
            <a:pPr>
              <a:lnSpc>
                <a:spcPct val="95000"/>
              </a:lnSpc>
            </a:pPr>
            <a:r>
              <a:rPr lang="en-GB" sz="1600" dirty="0">
                <a:latin typeface="Courier" pitchFamily="2" charset="0"/>
              </a:rPr>
              <a:t>sub    eax,0x62</a:t>
            </a:r>
          </a:p>
          <a:p>
            <a:pPr>
              <a:lnSpc>
                <a:spcPct val="95000"/>
              </a:lnSpc>
            </a:pPr>
            <a:r>
              <a:rPr lang="en-GB" sz="1600" dirty="0" err="1">
                <a:latin typeface="Courier" pitchFamily="2" charset="0"/>
              </a:rPr>
              <a:t>mov</a:t>
            </a:r>
            <a:r>
              <a:rPr lang="en-GB" sz="1600" dirty="0">
                <a:latin typeface="Courier" pitchFamily="2" charset="0"/>
              </a:rPr>
              <a:t>    DWORD PTR [rip+0x200b61],</a:t>
            </a:r>
            <a:r>
              <a:rPr lang="en-GB" sz="1600" dirty="0" err="1">
                <a:latin typeface="Courier" pitchFamily="2" charset="0"/>
              </a:rPr>
              <a:t>eax</a:t>
            </a:r>
            <a:endParaRPr lang="en-GB" sz="1600" dirty="0">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[rip+0x200b5b]</a:t>
            </a:r>
          </a:p>
          <a:p>
            <a:pPr>
              <a:lnSpc>
                <a:spcPct val="95000"/>
              </a:lnSpc>
            </a:pPr>
            <a:r>
              <a:rPr lang="en-GB" sz="1600" dirty="0">
                <a:solidFill>
                  <a:schemeClr val="tx1">
                    <a:lumMod val="50000"/>
                    <a:lumOff val="50000"/>
                  </a:schemeClr>
                </a:solidFill>
                <a:latin typeface="Courier" pitchFamily="2" charset="0"/>
              </a:rPr>
              <a:t>pop    </a:t>
            </a:r>
            <a:r>
              <a:rPr lang="en-GB" sz="1600" dirty="0" err="1">
                <a:solidFill>
                  <a:schemeClr val="tx1">
                    <a:lumMod val="50000"/>
                    <a:lumOff val="50000"/>
                  </a:schemeClr>
                </a:solidFill>
                <a:latin typeface="Courier" pitchFamily="2" charset="0"/>
              </a:rPr>
              <a:t>rbp</a:t>
            </a:r>
            <a:endParaRPr lang="en-GB" sz="1600" dirty="0">
              <a:solidFill>
                <a:schemeClr val="tx1">
                  <a:lumMod val="50000"/>
                  <a:lumOff val="50000"/>
                </a:schemeClr>
              </a:solidFill>
              <a:latin typeface="Courier" pitchFamily="2" charset="0"/>
            </a:endParaRPr>
          </a:p>
          <a:p>
            <a:pPr>
              <a:lnSpc>
                <a:spcPct val="95000"/>
              </a:lnSpc>
            </a:pPr>
            <a:endParaRPr lang="en-GB" sz="1600" dirty="0">
              <a:latin typeface="Courier" pitchFamily="2" charset="0"/>
            </a:endParaRPr>
          </a:p>
        </p:txBody>
      </p:sp>
      <p:sp>
        <p:nvSpPr>
          <p:cNvPr id="9" name="TextBox 8">
            <a:extLst>
              <a:ext uri="{FF2B5EF4-FFF2-40B4-BE49-F238E27FC236}">
                <a16:creationId xmlns:a16="http://schemas.microsoft.com/office/drawing/2014/main" id="{C474B4BE-4A44-6A49-8662-ADF348E3876F}"/>
              </a:ext>
            </a:extLst>
          </p:cNvPr>
          <p:cNvSpPr txBox="1"/>
          <p:nvPr/>
        </p:nvSpPr>
        <p:spPr>
          <a:xfrm>
            <a:off x="985838" y="1974684"/>
            <a:ext cx="2309287" cy="292388"/>
          </a:xfrm>
          <a:prstGeom prst="rect">
            <a:avLst/>
          </a:prstGeom>
          <a:noFill/>
        </p:spPr>
        <p:txBody>
          <a:bodyPr wrap="none" lIns="0" tIns="0" rIns="0" bIns="0" rtlCol="0">
            <a:spAutoFit/>
          </a:bodyPr>
          <a:lstStyle/>
          <a:p>
            <a:pPr>
              <a:lnSpc>
                <a:spcPct val="95000"/>
              </a:lnSpc>
            </a:pPr>
            <a:r>
              <a:rPr lang="en-GB" sz="2000" dirty="0">
                <a:latin typeface="+mn-lt"/>
              </a:rPr>
              <a:t>Assembly Language</a:t>
            </a:r>
          </a:p>
        </p:txBody>
      </p:sp>
      <p:sp>
        <p:nvSpPr>
          <p:cNvPr id="7" name="Slide Number Placeholder 8">
            <a:extLst>
              <a:ext uri="{FF2B5EF4-FFF2-40B4-BE49-F238E27FC236}">
                <a16:creationId xmlns:a16="http://schemas.microsoft.com/office/drawing/2014/main" id="{39273B48-B0A7-3440-9FDA-45E05D11CB67}"/>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77</a:t>
            </a:fld>
            <a:endParaRPr lang="en-GB" dirty="0"/>
          </a:p>
        </p:txBody>
      </p:sp>
    </p:spTree>
    <p:custDataLst>
      <p:tags r:id="rId1"/>
    </p:custDataLst>
    <p:extLst>
      <p:ext uri="{BB962C8B-B14F-4D97-AF65-F5344CB8AC3E}">
        <p14:creationId xmlns:p14="http://schemas.microsoft.com/office/powerpoint/2010/main" val="5562289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example</a:t>
            </a:r>
          </a:p>
        </p:txBody>
      </p:sp>
      <p:sp>
        <p:nvSpPr>
          <p:cNvPr id="5" name="Content Placeholder 4"/>
          <p:cNvSpPr>
            <a:spLocks noGrp="1"/>
          </p:cNvSpPr>
          <p:nvPr>
            <p:ph idx="1"/>
          </p:nvPr>
        </p:nvSpPr>
        <p:spPr/>
        <p:txBody>
          <a:bodyPr/>
          <a:lstStyle/>
          <a:p>
            <a:r>
              <a:rPr lang="en-GB" sz="2400" dirty="0"/>
              <a:t>Execution of </a:t>
            </a:r>
            <a:r>
              <a:rPr lang="en-GB" sz="2400" dirty="0">
                <a:latin typeface="Courier" pitchFamily="2" charset="0"/>
              </a:rPr>
              <a:t>volume = ((height * length) * width) - 98</a:t>
            </a:r>
          </a:p>
        </p:txBody>
      </p:sp>
      <p:pic>
        <p:nvPicPr>
          <p:cNvPr id="3" name="Picture 2">
            <a:extLst>
              <a:ext uri="{FF2B5EF4-FFF2-40B4-BE49-F238E27FC236}">
                <a16:creationId xmlns:a16="http://schemas.microsoft.com/office/drawing/2014/main" id="{AEFF2282-5746-2A44-A9A7-F2EF10DDCF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8768" y="1841090"/>
            <a:ext cx="4277196" cy="4445589"/>
          </a:xfrm>
          <a:prstGeom prst="rect">
            <a:avLst/>
          </a:prstGeom>
        </p:spPr>
      </p:pic>
      <p:sp>
        <p:nvSpPr>
          <p:cNvPr id="2" name="TextBox 1">
            <a:extLst>
              <a:ext uri="{FF2B5EF4-FFF2-40B4-BE49-F238E27FC236}">
                <a16:creationId xmlns:a16="http://schemas.microsoft.com/office/drawing/2014/main" id="{D12132A0-BB5A-7043-9847-E14986D6F15D}"/>
              </a:ext>
            </a:extLst>
          </p:cNvPr>
          <p:cNvSpPr txBox="1"/>
          <p:nvPr/>
        </p:nvSpPr>
        <p:spPr>
          <a:xfrm>
            <a:off x="985838" y="2659365"/>
            <a:ext cx="4320093" cy="2809039"/>
          </a:xfrm>
          <a:prstGeom prst="rect">
            <a:avLst/>
          </a:prstGeom>
          <a:noFill/>
        </p:spPr>
        <p:txBody>
          <a:bodyPr wrap="none" lIns="0" tIns="0" rIns="0" bIns="0" rtlCol="0">
            <a:spAutoFit/>
          </a:bodyPr>
          <a:lstStyle/>
          <a:p>
            <a:pPr>
              <a:lnSpc>
                <a:spcPct val="95000"/>
              </a:lnSpc>
            </a:pPr>
            <a:r>
              <a:rPr lang="en-GB" sz="1600" dirty="0">
                <a:solidFill>
                  <a:schemeClr val="tx1">
                    <a:lumMod val="50000"/>
                    <a:lumOff val="50000"/>
                  </a:schemeClr>
                </a:solidFill>
                <a:latin typeface="Courier" pitchFamily="2" charset="0"/>
              </a:rPr>
              <a:t>push   </a:t>
            </a:r>
            <a:r>
              <a:rPr lang="en-GB" sz="1600" dirty="0" err="1">
                <a:solidFill>
                  <a:schemeClr val="tx1">
                    <a:lumMod val="50000"/>
                    <a:lumOff val="50000"/>
                  </a:schemeClr>
                </a:solidFill>
                <a:latin typeface="Courier" pitchFamily="2" charset="0"/>
              </a:rPr>
              <a:t>rbp</a:t>
            </a:r>
            <a:endParaRPr lang="en-GB" sz="1600" dirty="0">
              <a:solidFill>
                <a:schemeClr val="tx1">
                  <a:lumMod val="50000"/>
                  <a:lumOff val="50000"/>
                </a:schemeClr>
              </a:solidFill>
              <a:latin typeface="Courier" pitchFamily="2" charset="0"/>
            </a:endParaRPr>
          </a:p>
          <a:p>
            <a:pPr>
              <a:lnSpc>
                <a:spcPct val="95000"/>
              </a:lnSpc>
            </a:pPr>
            <a:r>
              <a:rPr lang="en-GB" sz="1600" dirty="0" err="1">
                <a:solidFill>
                  <a:schemeClr val="tx1">
                    <a:lumMod val="50000"/>
                    <a:lumOff val="50000"/>
                  </a:schemeClr>
                </a:solidFill>
                <a:latin typeface="Courier" pitchFamily="2" charset="0"/>
              </a:rPr>
              <a:t>mov</a:t>
            </a:r>
            <a:r>
              <a:rPr lang="en-GB" sz="1600" dirty="0">
                <a:solidFill>
                  <a:schemeClr val="tx1">
                    <a:lumMod val="50000"/>
                    <a:lumOff val="50000"/>
                  </a:schemeClr>
                </a:solidFill>
                <a:latin typeface="Courier" pitchFamily="2" charset="0"/>
              </a:rPr>
              <a:t>    </a:t>
            </a:r>
            <a:r>
              <a:rPr lang="en-GB" sz="1600" dirty="0" err="1">
                <a:solidFill>
                  <a:schemeClr val="tx1">
                    <a:lumMod val="50000"/>
                    <a:lumOff val="50000"/>
                  </a:schemeClr>
                </a:solidFill>
                <a:latin typeface="Courier" pitchFamily="2" charset="0"/>
              </a:rPr>
              <a:t>rbp,rsp</a:t>
            </a:r>
            <a:endParaRPr lang="en-GB" sz="1600" dirty="0">
              <a:solidFill>
                <a:schemeClr val="tx1">
                  <a:lumMod val="50000"/>
                  <a:lumOff val="50000"/>
                </a:schemeClr>
              </a:solidFill>
              <a:latin typeface="Courier" pitchFamily="2" charset="0"/>
            </a:endParaRPr>
          </a:p>
          <a:p>
            <a:pPr>
              <a:lnSpc>
                <a:spcPct val="95000"/>
              </a:lnSpc>
            </a:pPr>
            <a:r>
              <a:rPr lang="en-GB" sz="1600" dirty="0" err="1">
                <a:solidFill>
                  <a:srgbClr val="FF0000"/>
                </a:solidFill>
                <a:latin typeface="Courier" pitchFamily="2" charset="0"/>
              </a:rPr>
              <a:t>mov</a:t>
            </a:r>
            <a:r>
              <a:rPr lang="en-GB" sz="1600" dirty="0">
                <a:solidFill>
                  <a:srgbClr val="FF0000"/>
                </a:solidFill>
                <a:latin typeface="Courier" pitchFamily="2" charset="0"/>
              </a:rPr>
              <a:t>    </a:t>
            </a:r>
            <a:r>
              <a:rPr lang="en-GB" sz="1600" dirty="0" err="1">
                <a:solidFill>
                  <a:srgbClr val="FF0000"/>
                </a:solidFill>
                <a:latin typeface="Courier" pitchFamily="2" charset="0"/>
              </a:rPr>
              <a:t>edx,DWORD</a:t>
            </a:r>
            <a:r>
              <a:rPr lang="en-GB" sz="1600" dirty="0">
                <a:solidFill>
                  <a:srgbClr val="FF0000"/>
                </a:solidFill>
                <a:latin typeface="Courier" pitchFamily="2" charset="0"/>
              </a:rPr>
              <a:t> PTR [rip+0x200b70]</a:t>
            </a: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[rip+0x200b6e]</a:t>
            </a:r>
          </a:p>
          <a:p>
            <a:pPr>
              <a:lnSpc>
                <a:spcPct val="95000"/>
              </a:lnSpc>
            </a:pPr>
            <a:r>
              <a:rPr lang="en-GB" sz="1600" dirty="0" err="1">
                <a:latin typeface="Courier" pitchFamily="2" charset="0"/>
              </a:rPr>
              <a:t>imul</a:t>
            </a:r>
            <a:r>
              <a:rPr lang="en-GB" sz="1600" dirty="0">
                <a:latin typeface="Courier" pitchFamily="2" charset="0"/>
              </a:rPr>
              <a:t>   </a:t>
            </a:r>
            <a:r>
              <a:rPr lang="en-GB" sz="1600" dirty="0" err="1">
                <a:latin typeface="Courier" pitchFamily="2" charset="0"/>
              </a:rPr>
              <a:t>edx,eax</a:t>
            </a:r>
            <a:endParaRPr lang="en-GB" sz="1600" dirty="0">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[rip+0x200b69]</a:t>
            </a:r>
          </a:p>
          <a:p>
            <a:pPr>
              <a:lnSpc>
                <a:spcPct val="95000"/>
              </a:lnSpc>
            </a:pPr>
            <a:r>
              <a:rPr lang="en-GB" sz="1600" dirty="0" err="1">
                <a:latin typeface="Courier" pitchFamily="2" charset="0"/>
              </a:rPr>
              <a:t>imul</a:t>
            </a:r>
            <a:r>
              <a:rPr lang="en-GB" sz="1600" dirty="0">
                <a:latin typeface="Courier" pitchFamily="2" charset="0"/>
              </a:rPr>
              <a:t>   </a:t>
            </a:r>
            <a:r>
              <a:rPr lang="en-GB" sz="1600" dirty="0" err="1">
                <a:latin typeface="Courier" pitchFamily="2" charset="0"/>
              </a:rPr>
              <a:t>eax,edx</a:t>
            </a:r>
            <a:endParaRPr lang="en-GB" sz="1600" dirty="0">
              <a:latin typeface="Courier" pitchFamily="2" charset="0"/>
            </a:endParaRPr>
          </a:p>
          <a:p>
            <a:pPr>
              <a:lnSpc>
                <a:spcPct val="95000"/>
              </a:lnSpc>
            </a:pPr>
            <a:r>
              <a:rPr lang="en-GB" sz="1600" dirty="0">
                <a:latin typeface="Courier" pitchFamily="2" charset="0"/>
              </a:rPr>
              <a:t>sub    eax,0x62</a:t>
            </a:r>
          </a:p>
          <a:p>
            <a:pPr>
              <a:lnSpc>
                <a:spcPct val="95000"/>
              </a:lnSpc>
            </a:pPr>
            <a:r>
              <a:rPr lang="en-GB" sz="1600" dirty="0" err="1">
                <a:latin typeface="Courier" pitchFamily="2" charset="0"/>
              </a:rPr>
              <a:t>mov</a:t>
            </a:r>
            <a:r>
              <a:rPr lang="en-GB" sz="1600" dirty="0">
                <a:latin typeface="Courier" pitchFamily="2" charset="0"/>
              </a:rPr>
              <a:t>    DWORD PTR [rip+0x200b61],</a:t>
            </a:r>
            <a:r>
              <a:rPr lang="en-GB" sz="1600" dirty="0" err="1">
                <a:latin typeface="Courier" pitchFamily="2" charset="0"/>
              </a:rPr>
              <a:t>eax</a:t>
            </a:r>
            <a:endParaRPr lang="en-GB" sz="1600" dirty="0">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[rip+0x200b5b]</a:t>
            </a:r>
          </a:p>
          <a:p>
            <a:pPr>
              <a:lnSpc>
                <a:spcPct val="95000"/>
              </a:lnSpc>
            </a:pPr>
            <a:r>
              <a:rPr lang="en-GB" sz="1600" dirty="0">
                <a:solidFill>
                  <a:schemeClr val="tx1">
                    <a:lumMod val="50000"/>
                    <a:lumOff val="50000"/>
                  </a:schemeClr>
                </a:solidFill>
                <a:latin typeface="Courier" pitchFamily="2" charset="0"/>
              </a:rPr>
              <a:t>pop    </a:t>
            </a:r>
            <a:r>
              <a:rPr lang="en-GB" sz="1600" dirty="0" err="1">
                <a:solidFill>
                  <a:schemeClr val="tx1">
                    <a:lumMod val="50000"/>
                    <a:lumOff val="50000"/>
                  </a:schemeClr>
                </a:solidFill>
                <a:latin typeface="Courier" pitchFamily="2" charset="0"/>
              </a:rPr>
              <a:t>rbp</a:t>
            </a:r>
            <a:endParaRPr lang="en-GB" sz="1600" dirty="0">
              <a:solidFill>
                <a:schemeClr val="tx1">
                  <a:lumMod val="50000"/>
                  <a:lumOff val="50000"/>
                </a:schemeClr>
              </a:solidFill>
              <a:latin typeface="Courier" pitchFamily="2" charset="0"/>
            </a:endParaRPr>
          </a:p>
          <a:p>
            <a:pPr>
              <a:lnSpc>
                <a:spcPct val="95000"/>
              </a:lnSpc>
            </a:pPr>
            <a:endParaRPr lang="en-GB" sz="1600" dirty="0">
              <a:latin typeface="Courier" pitchFamily="2" charset="0"/>
            </a:endParaRPr>
          </a:p>
        </p:txBody>
      </p:sp>
      <p:sp>
        <p:nvSpPr>
          <p:cNvPr id="9" name="TextBox 8">
            <a:extLst>
              <a:ext uri="{FF2B5EF4-FFF2-40B4-BE49-F238E27FC236}">
                <a16:creationId xmlns:a16="http://schemas.microsoft.com/office/drawing/2014/main" id="{C474B4BE-4A44-6A49-8662-ADF348E3876F}"/>
              </a:ext>
            </a:extLst>
          </p:cNvPr>
          <p:cNvSpPr txBox="1"/>
          <p:nvPr/>
        </p:nvSpPr>
        <p:spPr>
          <a:xfrm>
            <a:off x="985838" y="1974684"/>
            <a:ext cx="2309287" cy="292388"/>
          </a:xfrm>
          <a:prstGeom prst="rect">
            <a:avLst/>
          </a:prstGeom>
          <a:noFill/>
        </p:spPr>
        <p:txBody>
          <a:bodyPr wrap="none" lIns="0" tIns="0" rIns="0" bIns="0" rtlCol="0">
            <a:spAutoFit/>
          </a:bodyPr>
          <a:lstStyle/>
          <a:p>
            <a:pPr>
              <a:lnSpc>
                <a:spcPct val="95000"/>
              </a:lnSpc>
            </a:pPr>
            <a:r>
              <a:rPr lang="en-GB" sz="2000" dirty="0">
                <a:latin typeface="+mn-lt"/>
              </a:rPr>
              <a:t>Assembly Language</a:t>
            </a:r>
          </a:p>
        </p:txBody>
      </p:sp>
      <p:sp>
        <p:nvSpPr>
          <p:cNvPr id="7" name="Slide Number Placeholder 8">
            <a:extLst>
              <a:ext uri="{FF2B5EF4-FFF2-40B4-BE49-F238E27FC236}">
                <a16:creationId xmlns:a16="http://schemas.microsoft.com/office/drawing/2014/main" id="{DA1D5326-BC9C-8E4B-BD6D-81A5BA7B0FE1}"/>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78</a:t>
            </a:fld>
            <a:endParaRPr lang="en-GB" dirty="0"/>
          </a:p>
        </p:txBody>
      </p:sp>
    </p:spTree>
    <p:custDataLst>
      <p:tags r:id="rId1"/>
    </p:custDataLst>
    <p:extLst>
      <p:ext uri="{BB962C8B-B14F-4D97-AF65-F5344CB8AC3E}">
        <p14:creationId xmlns:p14="http://schemas.microsoft.com/office/powerpoint/2010/main" val="14857483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example</a:t>
            </a:r>
          </a:p>
        </p:txBody>
      </p:sp>
      <p:sp>
        <p:nvSpPr>
          <p:cNvPr id="5" name="Content Placeholder 4"/>
          <p:cNvSpPr>
            <a:spLocks noGrp="1"/>
          </p:cNvSpPr>
          <p:nvPr>
            <p:ph idx="1"/>
          </p:nvPr>
        </p:nvSpPr>
        <p:spPr/>
        <p:txBody>
          <a:bodyPr/>
          <a:lstStyle/>
          <a:p>
            <a:r>
              <a:rPr lang="en-GB" sz="2400" dirty="0"/>
              <a:t>Execution of </a:t>
            </a:r>
            <a:r>
              <a:rPr lang="en-GB" sz="2400" dirty="0">
                <a:latin typeface="Courier" pitchFamily="2" charset="0"/>
              </a:rPr>
              <a:t>volume = ((height * length) * width) - 98</a:t>
            </a:r>
          </a:p>
        </p:txBody>
      </p:sp>
      <p:pic>
        <p:nvPicPr>
          <p:cNvPr id="3" name="Picture 2">
            <a:extLst>
              <a:ext uri="{FF2B5EF4-FFF2-40B4-BE49-F238E27FC236}">
                <a16:creationId xmlns:a16="http://schemas.microsoft.com/office/drawing/2014/main" id="{AEFF2282-5746-2A44-A9A7-F2EF10DDCF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8768" y="1841090"/>
            <a:ext cx="4277196" cy="4445589"/>
          </a:xfrm>
          <a:prstGeom prst="rect">
            <a:avLst/>
          </a:prstGeom>
        </p:spPr>
      </p:pic>
      <p:sp>
        <p:nvSpPr>
          <p:cNvPr id="2" name="TextBox 1">
            <a:extLst>
              <a:ext uri="{FF2B5EF4-FFF2-40B4-BE49-F238E27FC236}">
                <a16:creationId xmlns:a16="http://schemas.microsoft.com/office/drawing/2014/main" id="{D12132A0-BB5A-7043-9847-E14986D6F15D}"/>
              </a:ext>
            </a:extLst>
          </p:cNvPr>
          <p:cNvSpPr txBox="1"/>
          <p:nvPr/>
        </p:nvSpPr>
        <p:spPr>
          <a:xfrm>
            <a:off x="985838" y="2659365"/>
            <a:ext cx="4320093" cy="2809039"/>
          </a:xfrm>
          <a:prstGeom prst="rect">
            <a:avLst/>
          </a:prstGeom>
          <a:noFill/>
        </p:spPr>
        <p:txBody>
          <a:bodyPr wrap="none" lIns="0" tIns="0" rIns="0" bIns="0" rtlCol="0">
            <a:spAutoFit/>
          </a:bodyPr>
          <a:lstStyle/>
          <a:p>
            <a:pPr>
              <a:lnSpc>
                <a:spcPct val="95000"/>
              </a:lnSpc>
            </a:pPr>
            <a:r>
              <a:rPr lang="en-GB" sz="1600" dirty="0">
                <a:solidFill>
                  <a:schemeClr val="tx1">
                    <a:lumMod val="50000"/>
                    <a:lumOff val="50000"/>
                  </a:schemeClr>
                </a:solidFill>
                <a:latin typeface="Courier" pitchFamily="2" charset="0"/>
              </a:rPr>
              <a:t>push   </a:t>
            </a:r>
            <a:r>
              <a:rPr lang="en-GB" sz="1600" dirty="0" err="1">
                <a:solidFill>
                  <a:schemeClr val="tx1">
                    <a:lumMod val="50000"/>
                    <a:lumOff val="50000"/>
                  </a:schemeClr>
                </a:solidFill>
                <a:latin typeface="Courier" pitchFamily="2" charset="0"/>
              </a:rPr>
              <a:t>rbp</a:t>
            </a:r>
            <a:endParaRPr lang="en-GB" sz="1600" dirty="0">
              <a:solidFill>
                <a:schemeClr val="tx1">
                  <a:lumMod val="50000"/>
                  <a:lumOff val="50000"/>
                </a:schemeClr>
              </a:solidFill>
              <a:latin typeface="Courier" pitchFamily="2" charset="0"/>
            </a:endParaRPr>
          </a:p>
          <a:p>
            <a:pPr>
              <a:lnSpc>
                <a:spcPct val="95000"/>
              </a:lnSpc>
            </a:pPr>
            <a:r>
              <a:rPr lang="en-GB" sz="1600" dirty="0" err="1">
                <a:solidFill>
                  <a:schemeClr val="tx1">
                    <a:lumMod val="50000"/>
                    <a:lumOff val="50000"/>
                  </a:schemeClr>
                </a:solidFill>
                <a:latin typeface="Courier" pitchFamily="2" charset="0"/>
              </a:rPr>
              <a:t>mov</a:t>
            </a:r>
            <a:r>
              <a:rPr lang="en-GB" sz="1600" dirty="0">
                <a:solidFill>
                  <a:schemeClr val="tx1">
                    <a:lumMod val="50000"/>
                    <a:lumOff val="50000"/>
                  </a:schemeClr>
                </a:solidFill>
                <a:latin typeface="Courier" pitchFamily="2" charset="0"/>
              </a:rPr>
              <a:t>    </a:t>
            </a:r>
            <a:r>
              <a:rPr lang="en-GB" sz="1600" dirty="0" err="1">
                <a:solidFill>
                  <a:schemeClr val="tx1">
                    <a:lumMod val="50000"/>
                    <a:lumOff val="50000"/>
                  </a:schemeClr>
                </a:solidFill>
                <a:latin typeface="Courier" pitchFamily="2" charset="0"/>
              </a:rPr>
              <a:t>rbp,rsp</a:t>
            </a:r>
            <a:endParaRPr lang="en-GB" sz="1600" dirty="0">
              <a:solidFill>
                <a:schemeClr val="tx1">
                  <a:lumMod val="50000"/>
                  <a:lumOff val="50000"/>
                </a:schemeClr>
              </a:solidFill>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edx,DWORD</a:t>
            </a:r>
            <a:r>
              <a:rPr lang="en-GB" sz="1600" dirty="0">
                <a:latin typeface="Courier" pitchFamily="2" charset="0"/>
              </a:rPr>
              <a:t> PTR [rip+0x200b70]</a:t>
            </a:r>
          </a:p>
          <a:p>
            <a:pPr>
              <a:lnSpc>
                <a:spcPct val="95000"/>
              </a:lnSpc>
            </a:pPr>
            <a:r>
              <a:rPr lang="en-GB" sz="1600" dirty="0" err="1">
                <a:solidFill>
                  <a:srgbClr val="FF0000"/>
                </a:solidFill>
                <a:latin typeface="Courier" pitchFamily="2" charset="0"/>
              </a:rPr>
              <a:t>mov</a:t>
            </a:r>
            <a:r>
              <a:rPr lang="en-GB" sz="1600" dirty="0">
                <a:solidFill>
                  <a:srgbClr val="FF0000"/>
                </a:solidFill>
                <a:latin typeface="Courier" pitchFamily="2" charset="0"/>
              </a:rPr>
              <a:t>    </a:t>
            </a:r>
            <a:r>
              <a:rPr lang="en-GB" sz="1600" dirty="0" err="1">
                <a:solidFill>
                  <a:srgbClr val="FF0000"/>
                </a:solidFill>
                <a:latin typeface="Courier" pitchFamily="2" charset="0"/>
              </a:rPr>
              <a:t>eax,DWORD</a:t>
            </a:r>
            <a:r>
              <a:rPr lang="en-GB" sz="1600" dirty="0">
                <a:solidFill>
                  <a:srgbClr val="FF0000"/>
                </a:solidFill>
                <a:latin typeface="Courier" pitchFamily="2" charset="0"/>
              </a:rPr>
              <a:t> PTR [rip+0x200b6e]</a:t>
            </a:r>
          </a:p>
          <a:p>
            <a:pPr>
              <a:lnSpc>
                <a:spcPct val="95000"/>
              </a:lnSpc>
            </a:pPr>
            <a:r>
              <a:rPr lang="en-GB" sz="1600" dirty="0" err="1">
                <a:latin typeface="Courier" pitchFamily="2" charset="0"/>
              </a:rPr>
              <a:t>imul</a:t>
            </a:r>
            <a:r>
              <a:rPr lang="en-GB" sz="1600" dirty="0">
                <a:latin typeface="Courier" pitchFamily="2" charset="0"/>
              </a:rPr>
              <a:t>   </a:t>
            </a:r>
            <a:r>
              <a:rPr lang="en-GB" sz="1600" dirty="0" err="1">
                <a:latin typeface="Courier" pitchFamily="2" charset="0"/>
              </a:rPr>
              <a:t>edx,eax</a:t>
            </a:r>
            <a:endParaRPr lang="en-GB" sz="1600" dirty="0">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[rip+0x200b69]</a:t>
            </a:r>
          </a:p>
          <a:p>
            <a:pPr>
              <a:lnSpc>
                <a:spcPct val="95000"/>
              </a:lnSpc>
            </a:pPr>
            <a:r>
              <a:rPr lang="en-GB" sz="1600" dirty="0" err="1">
                <a:latin typeface="Courier" pitchFamily="2" charset="0"/>
              </a:rPr>
              <a:t>imul</a:t>
            </a:r>
            <a:r>
              <a:rPr lang="en-GB" sz="1600" dirty="0">
                <a:latin typeface="Courier" pitchFamily="2" charset="0"/>
              </a:rPr>
              <a:t>   </a:t>
            </a:r>
            <a:r>
              <a:rPr lang="en-GB" sz="1600" dirty="0" err="1">
                <a:latin typeface="Courier" pitchFamily="2" charset="0"/>
              </a:rPr>
              <a:t>eax,edx</a:t>
            </a:r>
            <a:endParaRPr lang="en-GB" sz="1600" dirty="0">
              <a:latin typeface="Courier" pitchFamily="2" charset="0"/>
            </a:endParaRPr>
          </a:p>
          <a:p>
            <a:pPr>
              <a:lnSpc>
                <a:spcPct val="95000"/>
              </a:lnSpc>
            </a:pPr>
            <a:r>
              <a:rPr lang="en-GB" sz="1600" dirty="0">
                <a:latin typeface="Courier" pitchFamily="2" charset="0"/>
              </a:rPr>
              <a:t>sub    eax,0x62</a:t>
            </a:r>
          </a:p>
          <a:p>
            <a:pPr>
              <a:lnSpc>
                <a:spcPct val="95000"/>
              </a:lnSpc>
            </a:pPr>
            <a:r>
              <a:rPr lang="en-GB" sz="1600" dirty="0" err="1">
                <a:latin typeface="Courier" pitchFamily="2" charset="0"/>
              </a:rPr>
              <a:t>mov</a:t>
            </a:r>
            <a:r>
              <a:rPr lang="en-GB" sz="1600" dirty="0">
                <a:latin typeface="Courier" pitchFamily="2" charset="0"/>
              </a:rPr>
              <a:t>    DWORD PTR [rip+0x200b61],</a:t>
            </a:r>
            <a:r>
              <a:rPr lang="en-GB" sz="1600" dirty="0" err="1">
                <a:latin typeface="Courier" pitchFamily="2" charset="0"/>
              </a:rPr>
              <a:t>eax</a:t>
            </a:r>
            <a:endParaRPr lang="en-GB" sz="1600" dirty="0">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[rip+0x200b5b]</a:t>
            </a:r>
          </a:p>
          <a:p>
            <a:pPr>
              <a:lnSpc>
                <a:spcPct val="95000"/>
              </a:lnSpc>
            </a:pPr>
            <a:r>
              <a:rPr lang="en-GB" sz="1600" dirty="0">
                <a:solidFill>
                  <a:schemeClr val="tx1">
                    <a:lumMod val="50000"/>
                    <a:lumOff val="50000"/>
                  </a:schemeClr>
                </a:solidFill>
                <a:latin typeface="Courier" pitchFamily="2" charset="0"/>
              </a:rPr>
              <a:t>pop    </a:t>
            </a:r>
            <a:r>
              <a:rPr lang="en-GB" sz="1600" dirty="0" err="1">
                <a:solidFill>
                  <a:schemeClr val="tx1">
                    <a:lumMod val="50000"/>
                    <a:lumOff val="50000"/>
                  </a:schemeClr>
                </a:solidFill>
                <a:latin typeface="Courier" pitchFamily="2" charset="0"/>
              </a:rPr>
              <a:t>rbp</a:t>
            </a:r>
            <a:endParaRPr lang="en-GB" sz="1600" dirty="0">
              <a:solidFill>
                <a:schemeClr val="tx1">
                  <a:lumMod val="50000"/>
                  <a:lumOff val="50000"/>
                </a:schemeClr>
              </a:solidFill>
              <a:latin typeface="Courier" pitchFamily="2" charset="0"/>
            </a:endParaRPr>
          </a:p>
          <a:p>
            <a:pPr>
              <a:lnSpc>
                <a:spcPct val="95000"/>
              </a:lnSpc>
            </a:pPr>
            <a:endParaRPr lang="en-GB" sz="1600" dirty="0">
              <a:latin typeface="Courier" pitchFamily="2" charset="0"/>
            </a:endParaRPr>
          </a:p>
        </p:txBody>
      </p:sp>
      <p:sp>
        <p:nvSpPr>
          <p:cNvPr id="9" name="TextBox 8">
            <a:extLst>
              <a:ext uri="{FF2B5EF4-FFF2-40B4-BE49-F238E27FC236}">
                <a16:creationId xmlns:a16="http://schemas.microsoft.com/office/drawing/2014/main" id="{C474B4BE-4A44-6A49-8662-ADF348E3876F}"/>
              </a:ext>
            </a:extLst>
          </p:cNvPr>
          <p:cNvSpPr txBox="1"/>
          <p:nvPr/>
        </p:nvSpPr>
        <p:spPr>
          <a:xfrm>
            <a:off x="985838" y="1974684"/>
            <a:ext cx="2309287" cy="292388"/>
          </a:xfrm>
          <a:prstGeom prst="rect">
            <a:avLst/>
          </a:prstGeom>
          <a:noFill/>
        </p:spPr>
        <p:txBody>
          <a:bodyPr wrap="none" lIns="0" tIns="0" rIns="0" bIns="0" rtlCol="0">
            <a:spAutoFit/>
          </a:bodyPr>
          <a:lstStyle/>
          <a:p>
            <a:pPr>
              <a:lnSpc>
                <a:spcPct val="95000"/>
              </a:lnSpc>
            </a:pPr>
            <a:r>
              <a:rPr lang="en-GB" sz="2000" dirty="0">
                <a:latin typeface="+mn-lt"/>
              </a:rPr>
              <a:t>Assembly Language</a:t>
            </a:r>
          </a:p>
        </p:txBody>
      </p:sp>
      <p:sp>
        <p:nvSpPr>
          <p:cNvPr id="7" name="Slide Number Placeholder 8">
            <a:extLst>
              <a:ext uri="{FF2B5EF4-FFF2-40B4-BE49-F238E27FC236}">
                <a16:creationId xmlns:a16="http://schemas.microsoft.com/office/drawing/2014/main" id="{D4FF0743-8117-124A-98C8-C4D1EA10BE5E}"/>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79</a:t>
            </a:fld>
            <a:endParaRPr lang="en-GB" dirty="0"/>
          </a:p>
        </p:txBody>
      </p:sp>
    </p:spTree>
    <p:custDataLst>
      <p:tags r:id="rId1"/>
    </p:custDataLst>
    <p:extLst>
      <p:ext uri="{BB962C8B-B14F-4D97-AF65-F5344CB8AC3E}">
        <p14:creationId xmlns:p14="http://schemas.microsoft.com/office/powerpoint/2010/main" val="272916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15913" y="149115"/>
            <a:ext cx="9877208" cy="1309328"/>
          </a:xfrm>
        </p:spPr>
        <p:txBody>
          <a:bodyPr/>
          <a:lstStyle/>
          <a:p>
            <a:r>
              <a:rPr lang="en-GB" sz="4800" dirty="0"/>
              <a:t>Who are we?</a:t>
            </a:r>
            <a:endParaRPr lang="en-GB" dirty="0"/>
          </a:p>
        </p:txBody>
      </p:sp>
      <p:sp>
        <p:nvSpPr>
          <p:cNvPr id="3" name="Pladsholder til indhold 2"/>
          <p:cNvSpPr>
            <a:spLocks noGrp="1"/>
          </p:cNvSpPr>
          <p:nvPr>
            <p:ph idx="1"/>
          </p:nvPr>
        </p:nvSpPr>
        <p:spPr>
          <a:xfrm>
            <a:off x="172714" y="1628800"/>
            <a:ext cx="11970370" cy="4680520"/>
          </a:xfrm>
        </p:spPr>
        <p:txBody>
          <a:bodyPr/>
          <a:lstStyle/>
          <a:p>
            <a:pPr>
              <a:lnSpc>
                <a:spcPct val="100000"/>
              </a:lnSpc>
              <a:spcBef>
                <a:spcPts val="300"/>
              </a:spcBef>
            </a:pPr>
            <a:r>
              <a:rPr lang="en-GB" sz="2400" b="1" dirty="0"/>
              <a:t>Professor Peter Gorm Larsen</a:t>
            </a:r>
            <a:r>
              <a:rPr lang="en-GB" sz="2400" dirty="0"/>
              <a:t>; MSc, PhD</a:t>
            </a:r>
          </a:p>
          <a:p>
            <a:pPr>
              <a:lnSpc>
                <a:spcPct val="100000"/>
              </a:lnSpc>
              <a:spcBef>
                <a:spcPts val="300"/>
              </a:spcBef>
            </a:pPr>
            <a:r>
              <a:rPr lang="en-GB" sz="2400" dirty="0"/>
              <a:t>Worked 17 years in industry (IFAD, Systematic); at IHA/AU since 2005</a:t>
            </a:r>
          </a:p>
          <a:p>
            <a:pPr>
              <a:lnSpc>
                <a:spcPct val="100000"/>
              </a:lnSpc>
              <a:spcBef>
                <a:spcPts val="300"/>
              </a:spcBef>
            </a:pPr>
            <a:r>
              <a:rPr lang="en-GB" sz="2400" dirty="0"/>
              <a:t>Reviewer for EU and other countries on Research projects and applications</a:t>
            </a:r>
          </a:p>
          <a:p>
            <a:pPr>
              <a:lnSpc>
                <a:spcPct val="100000"/>
              </a:lnSpc>
              <a:spcBef>
                <a:spcPts val="300"/>
              </a:spcBef>
            </a:pPr>
            <a:r>
              <a:rPr lang="en-GB" sz="2400" dirty="0"/>
              <a:t>Consultant for most large defence contractors on large complex projects </a:t>
            </a:r>
          </a:p>
          <a:p>
            <a:pPr>
              <a:lnSpc>
                <a:spcPct val="100000"/>
              </a:lnSpc>
              <a:spcBef>
                <a:spcPts val="300"/>
              </a:spcBef>
            </a:pPr>
            <a:r>
              <a:rPr lang="en-GB" sz="2400" dirty="0"/>
              <a:t>Mostly proud of the firmware of NFC chip in 250+ million phones</a:t>
            </a:r>
          </a:p>
          <a:p>
            <a:pPr>
              <a:lnSpc>
                <a:spcPct val="100000"/>
              </a:lnSpc>
              <a:spcBef>
                <a:spcPts val="300"/>
              </a:spcBef>
            </a:pPr>
            <a:r>
              <a:rPr lang="en-GB" sz="2400" dirty="0"/>
              <a:t>Served on 70+ program committees both as member and as chair</a:t>
            </a:r>
          </a:p>
          <a:p>
            <a:pPr>
              <a:lnSpc>
                <a:spcPct val="100000"/>
              </a:lnSpc>
              <a:spcBef>
                <a:spcPts val="300"/>
              </a:spcBef>
            </a:pPr>
            <a:r>
              <a:rPr lang="en-GB" sz="2400" dirty="0"/>
              <a:t>Supervision: 9 post-docs, 11 PhD students, 60 MSc thesis students</a:t>
            </a:r>
          </a:p>
          <a:p>
            <a:pPr>
              <a:lnSpc>
                <a:spcPct val="100000"/>
              </a:lnSpc>
              <a:spcBef>
                <a:spcPts val="300"/>
              </a:spcBef>
            </a:pPr>
            <a:r>
              <a:rPr lang="en-GB" sz="2400" dirty="0"/>
              <a:t>Has written books and 180+ articles (in particular about VDM and CPS)</a:t>
            </a:r>
          </a:p>
          <a:p>
            <a:pPr>
              <a:lnSpc>
                <a:spcPct val="100000"/>
              </a:lnSpc>
              <a:spcBef>
                <a:spcPts val="300"/>
              </a:spcBef>
            </a:pPr>
            <a:r>
              <a:rPr lang="en-GB" sz="2400" dirty="0"/>
              <a:t>Member of the Danish Research Council for Independent Research (FTP)</a:t>
            </a:r>
          </a:p>
          <a:p>
            <a:pPr>
              <a:lnSpc>
                <a:spcPct val="100000"/>
              </a:lnSpc>
              <a:spcBef>
                <a:spcPts val="300"/>
              </a:spcBef>
            </a:pPr>
            <a:r>
              <a:rPr lang="en-GB" sz="2400" dirty="0"/>
              <a:t>Coordinating INTO-CPS (8M€) + take part in 4 other externally funded projects</a:t>
            </a:r>
          </a:p>
          <a:p>
            <a:pPr>
              <a:lnSpc>
                <a:spcPct val="100000"/>
              </a:lnSpc>
              <a:spcBef>
                <a:spcPts val="300"/>
              </a:spcBef>
              <a:buNone/>
            </a:pPr>
            <a:r>
              <a:rPr lang="en-GB" sz="2400" dirty="0"/>
              <a:t>Lead the AU Centre for Digital Twins due to grant from the PDJ Foundation</a:t>
            </a:r>
          </a:p>
          <a:p>
            <a:pPr>
              <a:lnSpc>
                <a:spcPct val="100000"/>
              </a:lnSpc>
              <a:spcBef>
                <a:spcPts val="300"/>
              </a:spcBef>
            </a:pPr>
            <a:r>
              <a:rPr lang="en-GB" sz="2400" dirty="0"/>
              <a:t>See </a:t>
            </a:r>
            <a:r>
              <a:rPr lang="en-GB" sz="2400" dirty="0">
                <a:hlinkClick r:id="rId3"/>
              </a:rPr>
              <a:t>http://pure.au.dk/portal/da/pgl@eng.au.dk</a:t>
            </a:r>
            <a:r>
              <a:rPr lang="en-GB" sz="2400" dirty="0"/>
              <a:t> for details</a:t>
            </a:r>
          </a:p>
        </p:txBody>
      </p:sp>
      <p:pic>
        <p:nvPicPr>
          <p:cNvPr id="5" name="Picture 3">
            <a:extLst>
              <a:ext uri="{FF2B5EF4-FFF2-40B4-BE49-F238E27FC236}">
                <a16:creationId xmlns:a16="http://schemas.microsoft.com/office/drawing/2014/main" id="{789D4146-F1D8-5A4A-97F5-9644945440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03926" y="-37766"/>
            <a:ext cx="2064076" cy="146690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6" name="Billede 2">
            <a:extLst>
              <a:ext uri="{FF2B5EF4-FFF2-40B4-BE49-F238E27FC236}">
                <a16:creationId xmlns:a16="http://schemas.microsoft.com/office/drawing/2014/main" id="{2D1E9A99-1FD2-2545-A57A-3A71E44EBB6F}"/>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438228" y="44624"/>
            <a:ext cx="1992068" cy="864096"/>
          </a:xfrm>
          <a:prstGeom prst="rect">
            <a:avLst/>
          </a:prstGeom>
        </p:spPr>
      </p:pic>
      <p:pic>
        <p:nvPicPr>
          <p:cNvPr id="8" name="Picture 7">
            <a:extLst>
              <a:ext uri="{FF2B5EF4-FFF2-40B4-BE49-F238E27FC236}">
                <a16:creationId xmlns:a16="http://schemas.microsoft.com/office/drawing/2014/main" id="{7A7CF2F0-F0A9-3849-A83E-BBE7EB6351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42883" y="10590"/>
            <a:ext cx="1845941" cy="2776141"/>
          </a:xfrm>
          <a:prstGeom prst="rect">
            <a:avLst/>
          </a:prstGeom>
        </p:spPr>
      </p:pic>
      <p:pic>
        <p:nvPicPr>
          <p:cNvPr id="7" name="Picture 6">
            <a:extLst>
              <a:ext uri="{FF2B5EF4-FFF2-40B4-BE49-F238E27FC236}">
                <a16:creationId xmlns:a16="http://schemas.microsoft.com/office/drawing/2014/main" id="{741FC369-7032-6244-8AC9-C91D1B7DA6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8468" y="39158"/>
            <a:ext cx="1623638" cy="1157594"/>
          </a:xfrm>
          <a:prstGeom prst="rect">
            <a:avLst/>
          </a:prstGeom>
        </p:spPr>
      </p:pic>
      <p:sp>
        <p:nvSpPr>
          <p:cNvPr id="9" name="Slide Number Placeholder 8">
            <a:extLst>
              <a:ext uri="{FF2B5EF4-FFF2-40B4-BE49-F238E27FC236}">
                <a16:creationId xmlns:a16="http://schemas.microsoft.com/office/drawing/2014/main" id="{A22D2657-53FD-8543-99B3-D00A9BCE249F}"/>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8</a:t>
            </a:fld>
            <a:endParaRPr lang="en-GB" dirty="0"/>
          </a:p>
        </p:txBody>
      </p:sp>
    </p:spTree>
    <p:extLst>
      <p:ext uri="{BB962C8B-B14F-4D97-AF65-F5344CB8AC3E}">
        <p14:creationId xmlns:p14="http://schemas.microsoft.com/office/powerpoint/2010/main" val="12706362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example</a:t>
            </a:r>
          </a:p>
        </p:txBody>
      </p:sp>
      <p:sp>
        <p:nvSpPr>
          <p:cNvPr id="5" name="Content Placeholder 4"/>
          <p:cNvSpPr>
            <a:spLocks noGrp="1"/>
          </p:cNvSpPr>
          <p:nvPr>
            <p:ph idx="1"/>
          </p:nvPr>
        </p:nvSpPr>
        <p:spPr/>
        <p:txBody>
          <a:bodyPr/>
          <a:lstStyle/>
          <a:p>
            <a:r>
              <a:rPr lang="en-GB" sz="2400" dirty="0"/>
              <a:t>Execution of </a:t>
            </a:r>
            <a:r>
              <a:rPr lang="en-GB" sz="2400" dirty="0">
                <a:latin typeface="Courier" pitchFamily="2" charset="0"/>
              </a:rPr>
              <a:t>volume = ((height * length) * width) - 98</a:t>
            </a:r>
          </a:p>
        </p:txBody>
      </p:sp>
      <p:pic>
        <p:nvPicPr>
          <p:cNvPr id="3" name="Picture 2">
            <a:extLst>
              <a:ext uri="{FF2B5EF4-FFF2-40B4-BE49-F238E27FC236}">
                <a16:creationId xmlns:a16="http://schemas.microsoft.com/office/drawing/2014/main" id="{AEFF2282-5746-2A44-A9A7-F2EF10DDCF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8768" y="1841090"/>
            <a:ext cx="4277196" cy="4445589"/>
          </a:xfrm>
          <a:prstGeom prst="rect">
            <a:avLst/>
          </a:prstGeom>
        </p:spPr>
      </p:pic>
      <p:sp>
        <p:nvSpPr>
          <p:cNvPr id="2" name="TextBox 1">
            <a:extLst>
              <a:ext uri="{FF2B5EF4-FFF2-40B4-BE49-F238E27FC236}">
                <a16:creationId xmlns:a16="http://schemas.microsoft.com/office/drawing/2014/main" id="{D12132A0-BB5A-7043-9847-E14986D6F15D}"/>
              </a:ext>
            </a:extLst>
          </p:cNvPr>
          <p:cNvSpPr txBox="1"/>
          <p:nvPr/>
        </p:nvSpPr>
        <p:spPr>
          <a:xfrm>
            <a:off x="985838" y="2659365"/>
            <a:ext cx="4320093" cy="2809039"/>
          </a:xfrm>
          <a:prstGeom prst="rect">
            <a:avLst/>
          </a:prstGeom>
          <a:noFill/>
        </p:spPr>
        <p:txBody>
          <a:bodyPr wrap="none" lIns="0" tIns="0" rIns="0" bIns="0" rtlCol="0">
            <a:spAutoFit/>
          </a:bodyPr>
          <a:lstStyle/>
          <a:p>
            <a:pPr>
              <a:lnSpc>
                <a:spcPct val="95000"/>
              </a:lnSpc>
            </a:pPr>
            <a:r>
              <a:rPr lang="en-GB" sz="1600" dirty="0">
                <a:solidFill>
                  <a:schemeClr val="tx1">
                    <a:lumMod val="50000"/>
                    <a:lumOff val="50000"/>
                  </a:schemeClr>
                </a:solidFill>
                <a:latin typeface="Courier" pitchFamily="2" charset="0"/>
              </a:rPr>
              <a:t>push   </a:t>
            </a:r>
            <a:r>
              <a:rPr lang="en-GB" sz="1600" dirty="0" err="1">
                <a:solidFill>
                  <a:schemeClr val="tx1">
                    <a:lumMod val="50000"/>
                    <a:lumOff val="50000"/>
                  </a:schemeClr>
                </a:solidFill>
                <a:latin typeface="Courier" pitchFamily="2" charset="0"/>
              </a:rPr>
              <a:t>rbp</a:t>
            </a:r>
            <a:endParaRPr lang="en-GB" sz="1600" dirty="0">
              <a:solidFill>
                <a:schemeClr val="tx1">
                  <a:lumMod val="50000"/>
                  <a:lumOff val="50000"/>
                </a:schemeClr>
              </a:solidFill>
              <a:latin typeface="Courier" pitchFamily="2" charset="0"/>
            </a:endParaRPr>
          </a:p>
          <a:p>
            <a:pPr>
              <a:lnSpc>
                <a:spcPct val="95000"/>
              </a:lnSpc>
            </a:pPr>
            <a:r>
              <a:rPr lang="en-GB" sz="1600" dirty="0" err="1">
                <a:solidFill>
                  <a:schemeClr val="tx1">
                    <a:lumMod val="50000"/>
                    <a:lumOff val="50000"/>
                  </a:schemeClr>
                </a:solidFill>
                <a:latin typeface="Courier" pitchFamily="2" charset="0"/>
              </a:rPr>
              <a:t>mov</a:t>
            </a:r>
            <a:r>
              <a:rPr lang="en-GB" sz="1600" dirty="0">
                <a:solidFill>
                  <a:schemeClr val="tx1">
                    <a:lumMod val="50000"/>
                    <a:lumOff val="50000"/>
                  </a:schemeClr>
                </a:solidFill>
                <a:latin typeface="Courier" pitchFamily="2" charset="0"/>
              </a:rPr>
              <a:t>    </a:t>
            </a:r>
            <a:r>
              <a:rPr lang="en-GB" sz="1600" dirty="0" err="1">
                <a:solidFill>
                  <a:schemeClr val="tx1">
                    <a:lumMod val="50000"/>
                    <a:lumOff val="50000"/>
                  </a:schemeClr>
                </a:solidFill>
                <a:latin typeface="Courier" pitchFamily="2" charset="0"/>
              </a:rPr>
              <a:t>rbp,rsp</a:t>
            </a:r>
            <a:endParaRPr lang="en-GB" sz="1600" dirty="0">
              <a:solidFill>
                <a:schemeClr val="tx1">
                  <a:lumMod val="50000"/>
                  <a:lumOff val="50000"/>
                </a:schemeClr>
              </a:solidFill>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edx,DWORD</a:t>
            </a:r>
            <a:r>
              <a:rPr lang="en-GB" sz="1600" dirty="0">
                <a:latin typeface="Courier" pitchFamily="2" charset="0"/>
              </a:rPr>
              <a:t> PTR [rip+0x200b70]</a:t>
            </a: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[rip+0x200b6e]</a:t>
            </a:r>
          </a:p>
          <a:p>
            <a:pPr>
              <a:lnSpc>
                <a:spcPct val="95000"/>
              </a:lnSpc>
            </a:pPr>
            <a:r>
              <a:rPr lang="en-GB" sz="1600" dirty="0" err="1">
                <a:solidFill>
                  <a:srgbClr val="FF0000"/>
                </a:solidFill>
                <a:latin typeface="Courier" pitchFamily="2" charset="0"/>
              </a:rPr>
              <a:t>imul</a:t>
            </a:r>
            <a:r>
              <a:rPr lang="en-GB" sz="1600" dirty="0">
                <a:solidFill>
                  <a:srgbClr val="FF0000"/>
                </a:solidFill>
                <a:latin typeface="Courier" pitchFamily="2" charset="0"/>
              </a:rPr>
              <a:t>   </a:t>
            </a:r>
            <a:r>
              <a:rPr lang="en-GB" sz="1600" dirty="0" err="1">
                <a:solidFill>
                  <a:srgbClr val="FF0000"/>
                </a:solidFill>
                <a:latin typeface="Courier" pitchFamily="2" charset="0"/>
              </a:rPr>
              <a:t>edx,eax</a:t>
            </a:r>
            <a:endParaRPr lang="en-GB" sz="1600" dirty="0">
              <a:solidFill>
                <a:srgbClr val="FF0000"/>
              </a:solidFill>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[rip+0x200b69]</a:t>
            </a:r>
          </a:p>
          <a:p>
            <a:pPr>
              <a:lnSpc>
                <a:spcPct val="95000"/>
              </a:lnSpc>
            </a:pPr>
            <a:r>
              <a:rPr lang="en-GB" sz="1600" dirty="0" err="1">
                <a:latin typeface="Courier" pitchFamily="2" charset="0"/>
              </a:rPr>
              <a:t>imul</a:t>
            </a:r>
            <a:r>
              <a:rPr lang="en-GB" sz="1600" dirty="0">
                <a:latin typeface="Courier" pitchFamily="2" charset="0"/>
              </a:rPr>
              <a:t>   </a:t>
            </a:r>
            <a:r>
              <a:rPr lang="en-GB" sz="1600" dirty="0" err="1">
                <a:latin typeface="Courier" pitchFamily="2" charset="0"/>
              </a:rPr>
              <a:t>eax,edx</a:t>
            </a:r>
            <a:endParaRPr lang="en-GB" sz="1600" dirty="0">
              <a:latin typeface="Courier" pitchFamily="2" charset="0"/>
            </a:endParaRPr>
          </a:p>
          <a:p>
            <a:pPr>
              <a:lnSpc>
                <a:spcPct val="95000"/>
              </a:lnSpc>
            </a:pPr>
            <a:r>
              <a:rPr lang="en-GB" sz="1600" dirty="0">
                <a:latin typeface="Courier" pitchFamily="2" charset="0"/>
              </a:rPr>
              <a:t>sub    eax,0x62</a:t>
            </a:r>
          </a:p>
          <a:p>
            <a:pPr>
              <a:lnSpc>
                <a:spcPct val="95000"/>
              </a:lnSpc>
            </a:pPr>
            <a:r>
              <a:rPr lang="en-GB" sz="1600" dirty="0" err="1">
                <a:latin typeface="Courier" pitchFamily="2" charset="0"/>
              </a:rPr>
              <a:t>mov</a:t>
            </a:r>
            <a:r>
              <a:rPr lang="en-GB" sz="1600" dirty="0">
                <a:latin typeface="Courier" pitchFamily="2" charset="0"/>
              </a:rPr>
              <a:t>    DWORD PTR [rip+0x200b61],</a:t>
            </a:r>
            <a:r>
              <a:rPr lang="en-GB" sz="1600" dirty="0" err="1">
                <a:latin typeface="Courier" pitchFamily="2" charset="0"/>
              </a:rPr>
              <a:t>eax</a:t>
            </a:r>
            <a:endParaRPr lang="en-GB" sz="1600" dirty="0">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[rip+0x200b5b]</a:t>
            </a:r>
          </a:p>
          <a:p>
            <a:pPr>
              <a:lnSpc>
                <a:spcPct val="95000"/>
              </a:lnSpc>
            </a:pPr>
            <a:r>
              <a:rPr lang="en-GB" sz="1600" dirty="0">
                <a:solidFill>
                  <a:schemeClr val="tx1">
                    <a:lumMod val="50000"/>
                    <a:lumOff val="50000"/>
                  </a:schemeClr>
                </a:solidFill>
                <a:latin typeface="Courier" pitchFamily="2" charset="0"/>
              </a:rPr>
              <a:t>pop    </a:t>
            </a:r>
            <a:r>
              <a:rPr lang="en-GB" sz="1600" dirty="0" err="1">
                <a:solidFill>
                  <a:schemeClr val="tx1">
                    <a:lumMod val="50000"/>
                    <a:lumOff val="50000"/>
                  </a:schemeClr>
                </a:solidFill>
                <a:latin typeface="Courier" pitchFamily="2" charset="0"/>
              </a:rPr>
              <a:t>rbp</a:t>
            </a:r>
            <a:endParaRPr lang="en-GB" sz="1600" dirty="0">
              <a:solidFill>
                <a:schemeClr val="tx1">
                  <a:lumMod val="50000"/>
                  <a:lumOff val="50000"/>
                </a:schemeClr>
              </a:solidFill>
              <a:latin typeface="Courier" pitchFamily="2" charset="0"/>
            </a:endParaRPr>
          </a:p>
          <a:p>
            <a:pPr>
              <a:lnSpc>
                <a:spcPct val="95000"/>
              </a:lnSpc>
            </a:pPr>
            <a:endParaRPr lang="en-GB" sz="1600" dirty="0">
              <a:latin typeface="Courier" pitchFamily="2" charset="0"/>
            </a:endParaRPr>
          </a:p>
        </p:txBody>
      </p:sp>
      <p:sp>
        <p:nvSpPr>
          <p:cNvPr id="9" name="TextBox 8">
            <a:extLst>
              <a:ext uri="{FF2B5EF4-FFF2-40B4-BE49-F238E27FC236}">
                <a16:creationId xmlns:a16="http://schemas.microsoft.com/office/drawing/2014/main" id="{C474B4BE-4A44-6A49-8662-ADF348E3876F}"/>
              </a:ext>
            </a:extLst>
          </p:cNvPr>
          <p:cNvSpPr txBox="1"/>
          <p:nvPr/>
        </p:nvSpPr>
        <p:spPr>
          <a:xfrm>
            <a:off x="985838" y="1974684"/>
            <a:ext cx="2309287" cy="292388"/>
          </a:xfrm>
          <a:prstGeom prst="rect">
            <a:avLst/>
          </a:prstGeom>
          <a:noFill/>
        </p:spPr>
        <p:txBody>
          <a:bodyPr wrap="none" lIns="0" tIns="0" rIns="0" bIns="0" rtlCol="0">
            <a:spAutoFit/>
          </a:bodyPr>
          <a:lstStyle/>
          <a:p>
            <a:pPr>
              <a:lnSpc>
                <a:spcPct val="95000"/>
              </a:lnSpc>
            </a:pPr>
            <a:r>
              <a:rPr lang="en-GB" sz="2000" dirty="0">
                <a:latin typeface="+mn-lt"/>
              </a:rPr>
              <a:t>Assembly Language</a:t>
            </a:r>
          </a:p>
        </p:txBody>
      </p:sp>
      <p:sp>
        <p:nvSpPr>
          <p:cNvPr id="7" name="Slide Number Placeholder 8">
            <a:extLst>
              <a:ext uri="{FF2B5EF4-FFF2-40B4-BE49-F238E27FC236}">
                <a16:creationId xmlns:a16="http://schemas.microsoft.com/office/drawing/2014/main" id="{16374719-0759-F94B-AF38-81981A4EECE9}"/>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80</a:t>
            </a:fld>
            <a:endParaRPr lang="en-GB" dirty="0"/>
          </a:p>
        </p:txBody>
      </p:sp>
    </p:spTree>
    <p:custDataLst>
      <p:tags r:id="rId1"/>
    </p:custDataLst>
    <p:extLst>
      <p:ext uri="{BB962C8B-B14F-4D97-AF65-F5344CB8AC3E}">
        <p14:creationId xmlns:p14="http://schemas.microsoft.com/office/powerpoint/2010/main" val="12855721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example</a:t>
            </a:r>
          </a:p>
        </p:txBody>
      </p:sp>
      <p:sp>
        <p:nvSpPr>
          <p:cNvPr id="5" name="Content Placeholder 4"/>
          <p:cNvSpPr>
            <a:spLocks noGrp="1"/>
          </p:cNvSpPr>
          <p:nvPr>
            <p:ph idx="1"/>
          </p:nvPr>
        </p:nvSpPr>
        <p:spPr/>
        <p:txBody>
          <a:bodyPr/>
          <a:lstStyle/>
          <a:p>
            <a:r>
              <a:rPr lang="en-GB" sz="2400" dirty="0"/>
              <a:t>Execution of </a:t>
            </a:r>
            <a:r>
              <a:rPr lang="en-GB" sz="2400" dirty="0">
                <a:latin typeface="Courier" pitchFamily="2" charset="0"/>
              </a:rPr>
              <a:t>volume = ((height * length) * width) - 98</a:t>
            </a:r>
          </a:p>
        </p:txBody>
      </p:sp>
      <p:pic>
        <p:nvPicPr>
          <p:cNvPr id="3" name="Picture 2">
            <a:extLst>
              <a:ext uri="{FF2B5EF4-FFF2-40B4-BE49-F238E27FC236}">
                <a16:creationId xmlns:a16="http://schemas.microsoft.com/office/drawing/2014/main" id="{AEFF2282-5746-2A44-A9A7-F2EF10DDCF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8768" y="1841090"/>
            <a:ext cx="4277196" cy="4445589"/>
          </a:xfrm>
          <a:prstGeom prst="rect">
            <a:avLst/>
          </a:prstGeom>
        </p:spPr>
      </p:pic>
      <p:sp>
        <p:nvSpPr>
          <p:cNvPr id="2" name="TextBox 1">
            <a:extLst>
              <a:ext uri="{FF2B5EF4-FFF2-40B4-BE49-F238E27FC236}">
                <a16:creationId xmlns:a16="http://schemas.microsoft.com/office/drawing/2014/main" id="{D12132A0-BB5A-7043-9847-E14986D6F15D}"/>
              </a:ext>
            </a:extLst>
          </p:cNvPr>
          <p:cNvSpPr txBox="1"/>
          <p:nvPr/>
        </p:nvSpPr>
        <p:spPr>
          <a:xfrm>
            <a:off x="985838" y="2659365"/>
            <a:ext cx="4320093" cy="2809039"/>
          </a:xfrm>
          <a:prstGeom prst="rect">
            <a:avLst/>
          </a:prstGeom>
          <a:noFill/>
        </p:spPr>
        <p:txBody>
          <a:bodyPr wrap="none" lIns="0" tIns="0" rIns="0" bIns="0" rtlCol="0">
            <a:spAutoFit/>
          </a:bodyPr>
          <a:lstStyle/>
          <a:p>
            <a:pPr>
              <a:lnSpc>
                <a:spcPct val="95000"/>
              </a:lnSpc>
            </a:pPr>
            <a:r>
              <a:rPr lang="en-GB" sz="1600" dirty="0">
                <a:solidFill>
                  <a:schemeClr val="tx1">
                    <a:lumMod val="50000"/>
                    <a:lumOff val="50000"/>
                  </a:schemeClr>
                </a:solidFill>
                <a:latin typeface="Courier" pitchFamily="2" charset="0"/>
              </a:rPr>
              <a:t>push   </a:t>
            </a:r>
            <a:r>
              <a:rPr lang="en-GB" sz="1600" dirty="0" err="1">
                <a:solidFill>
                  <a:schemeClr val="tx1">
                    <a:lumMod val="50000"/>
                    <a:lumOff val="50000"/>
                  </a:schemeClr>
                </a:solidFill>
                <a:latin typeface="Courier" pitchFamily="2" charset="0"/>
              </a:rPr>
              <a:t>rbp</a:t>
            </a:r>
            <a:endParaRPr lang="en-GB" sz="1600" dirty="0">
              <a:solidFill>
                <a:schemeClr val="tx1">
                  <a:lumMod val="50000"/>
                  <a:lumOff val="50000"/>
                </a:schemeClr>
              </a:solidFill>
              <a:latin typeface="Courier" pitchFamily="2" charset="0"/>
            </a:endParaRPr>
          </a:p>
          <a:p>
            <a:pPr>
              <a:lnSpc>
                <a:spcPct val="95000"/>
              </a:lnSpc>
            </a:pPr>
            <a:r>
              <a:rPr lang="en-GB" sz="1600" dirty="0" err="1">
                <a:solidFill>
                  <a:schemeClr val="tx1">
                    <a:lumMod val="50000"/>
                    <a:lumOff val="50000"/>
                  </a:schemeClr>
                </a:solidFill>
                <a:latin typeface="Courier" pitchFamily="2" charset="0"/>
              </a:rPr>
              <a:t>mov</a:t>
            </a:r>
            <a:r>
              <a:rPr lang="en-GB" sz="1600" dirty="0">
                <a:solidFill>
                  <a:schemeClr val="tx1">
                    <a:lumMod val="50000"/>
                    <a:lumOff val="50000"/>
                  </a:schemeClr>
                </a:solidFill>
                <a:latin typeface="Courier" pitchFamily="2" charset="0"/>
              </a:rPr>
              <a:t>    </a:t>
            </a:r>
            <a:r>
              <a:rPr lang="en-GB" sz="1600" dirty="0" err="1">
                <a:solidFill>
                  <a:schemeClr val="tx1">
                    <a:lumMod val="50000"/>
                    <a:lumOff val="50000"/>
                  </a:schemeClr>
                </a:solidFill>
                <a:latin typeface="Courier" pitchFamily="2" charset="0"/>
              </a:rPr>
              <a:t>rbp,rsp</a:t>
            </a:r>
            <a:endParaRPr lang="en-GB" sz="1600" dirty="0">
              <a:solidFill>
                <a:schemeClr val="tx1">
                  <a:lumMod val="50000"/>
                  <a:lumOff val="50000"/>
                </a:schemeClr>
              </a:solidFill>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edx,DWORD</a:t>
            </a:r>
            <a:r>
              <a:rPr lang="en-GB" sz="1600" dirty="0">
                <a:latin typeface="Courier" pitchFamily="2" charset="0"/>
              </a:rPr>
              <a:t> PTR [rip+0x200b70]</a:t>
            </a: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[rip+0x200b6e]</a:t>
            </a:r>
          </a:p>
          <a:p>
            <a:pPr>
              <a:lnSpc>
                <a:spcPct val="95000"/>
              </a:lnSpc>
            </a:pPr>
            <a:r>
              <a:rPr lang="en-GB" sz="1600" dirty="0" err="1">
                <a:latin typeface="Courier" pitchFamily="2" charset="0"/>
              </a:rPr>
              <a:t>imul</a:t>
            </a:r>
            <a:r>
              <a:rPr lang="en-GB" sz="1600" dirty="0">
                <a:latin typeface="Courier" pitchFamily="2" charset="0"/>
              </a:rPr>
              <a:t>   </a:t>
            </a:r>
            <a:r>
              <a:rPr lang="en-GB" sz="1600" dirty="0" err="1">
                <a:latin typeface="Courier" pitchFamily="2" charset="0"/>
              </a:rPr>
              <a:t>edx,eax</a:t>
            </a:r>
            <a:endParaRPr lang="en-GB" sz="1600" dirty="0">
              <a:latin typeface="Courier" pitchFamily="2" charset="0"/>
            </a:endParaRPr>
          </a:p>
          <a:p>
            <a:pPr>
              <a:lnSpc>
                <a:spcPct val="95000"/>
              </a:lnSpc>
            </a:pPr>
            <a:r>
              <a:rPr lang="en-GB" sz="1600" dirty="0" err="1">
                <a:solidFill>
                  <a:srgbClr val="FF0000"/>
                </a:solidFill>
                <a:latin typeface="Courier" pitchFamily="2" charset="0"/>
              </a:rPr>
              <a:t>mov</a:t>
            </a:r>
            <a:r>
              <a:rPr lang="en-GB" sz="1600" dirty="0">
                <a:solidFill>
                  <a:srgbClr val="FF0000"/>
                </a:solidFill>
                <a:latin typeface="Courier" pitchFamily="2" charset="0"/>
              </a:rPr>
              <a:t>    </a:t>
            </a:r>
            <a:r>
              <a:rPr lang="en-GB" sz="1600" dirty="0" err="1">
                <a:solidFill>
                  <a:srgbClr val="FF0000"/>
                </a:solidFill>
                <a:latin typeface="Courier" pitchFamily="2" charset="0"/>
              </a:rPr>
              <a:t>eax,DWORD</a:t>
            </a:r>
            <a:r>
              <a:rPr lang="en-GB" sz="1600" dirty="0">
                <a:solidFill>
                  <a:srgbClr val="FF0000"/>
                </a:solidFill>
                <a:latin typeface="Courier" pitchFamily="2" charset="0"/>
              </a:rPr>
              <a:t> PTR [rip+0x200b69]</a:t>
            </a:r>
          </a:p>
          <a:p>
            <a:pPr>
              <a:lnSpc>
                <a:spcPct val="95000"/>
              </a:lnSpc>
            </a:pPr>
            <a:r>
              <a:rPr lang="en-GB" sz="1600" dirty="0" err="1">
                <a:latin typeface="Courier" pitchFamily="2" charset="0"/>
              </a:rPr>
              <a:t>imul</a:t>
            </a:r>
            <a:r>
              <a:rPr lang="en-GB" sz="1600" dirty="0">
                <a:latin typeface="Courier" pitchFamily="2" charset="0"/>
              </a:rPr>
              <a:t>   </a:t>
            </a:r>
            <a:r>
              <a:rPr lang="en-GB" sz="1600" dirty="0" err="1">
                <a:latin typeface="Courier" pitchFamily="2" charset="0"/>
              </a:rPr>
              <a:t>eax,edx</a:t>
            </a:r>
            <a:endParaRPr lang="en-GB" sz="1600" dirty="0">
              <a:latin typeface="Courier" pitchFamily="2" charset="0"/>
            </a:endParaRPr>
          </a:p>
          <a:p>
            <a:pPr>
              <a:lnSpc>
                <a:spcPct val="95000"/>
              </a:lnSpc>
            </a:pPr>
            <a:r>
              <a:rPr lang="en-GB" sz="1600" dirty="0">
                <a:latin typeface="Courier" pitchFamily="2" charset="0"/>
              </a:rPr>
              <a:t>sub    eax,0x62</a:t>
            </a:r>
          </a:p>
          <a:p>
            <a:pPr>
              <a:lnSpc>
                <a:spcPct val="95000"/>
              </a:lnSpc>
            </a:pPr>
            <a:r>
              <a:rPr lang="en-GB" sz="1600" dirty="0" err="1">
                <a:latin typeface="Courier" pitchFamily="2" charset="0"/>
              </a:rPr>
              <a:t>mov</a:t>
            </a:r>
            <a:r>
              <a:rPr lang="en-GB" sz="1600" dirty="0">
                <a:latin typeface="Courier" pitchFamily="2" charset="0"/>
              </a:rPr>
              <a:t>    DWORD PTR [rip+0x200b61],</a:t>
            </a:r>
            <a:r>
              <a:rPr lang="en-GB" sz="1600" dirty="0" err="1">
                <a:latin typeface="Courier" pitchFamily="2" charset="0"/>
              </a:rPr>
              <a:t>eax</a:t>
            </a:r>
            <a:endParaRPr lang="en-GB" sz="1600" dirty="0">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[rip+0x200b5b]</a:t>
            </a:r>
          </a:p>
          <a:p>
            <a:pPr>
              <a:lnSpc>
                <a:spcPct val="95000"/>
              </a:lnSpc>
            </a:pPr>
            <a:r>
              <a:rPr lang="en-GB" sz="1600" dirty="0">
                <a:solidFill>
                  <a:schemeClr val="tx1">
                    <a:lumMod val="50000"/>
                    <a:lumOff val="50000"/>
                  </a:schemeClr>
                </a:solidFill>
                <a:latin typeface="Courier" pitchFamily="2" charset="0"/>
              </a:rPr>
              <a:t>pop    </a:t>
            </a:r>
            <a:r>
              <a:rPr lang="en-GB" sz="1600" dirty="0" err="1">
                <a:solidFill>
                  <a:schemeClr val="tx1">
                    <a:lumMod val="50000"/>
                    <a:lumOff val="50000"/>
                  </a:schemeClr>
                </a:solidFill>
                <a:latin typeface="Courier" pitchFamily="2" charset="0"/>
              </a:rPr>
              <a:t>rbp</a:t>
            </a:r>
            <a:endParaRPr lang="en-GB" sz="1600" dirty="0">
              <a:solidFill>
                <a:schemeClr val="tx1">
                  <a:lumMod val="50000"/>
                  <a:lumOff val="50000"/>
                </a:schemeClr>
              </a:solidFill>
              <a:latin typeface="Courier" pitchFamily="2" charset="0"/>
            </a:endParaRPr>
          </a:p>
          <a:p>
            <a:pPr>
              <a:lnSpc>
                <a:spcPct val="95000"/>
              </a:lnSpc>
            </a:pPr>
            <a:endParaRPr lang="en-GB" sz="1600" dirty="0">
              <a:latin typeface="Courier" pitchFamily="2" charset="0"/>
            </a:endParaRPr>
          </a:p>
        </p:txBody>
      </p:sp>
      <p:sp>
        <p:nvSpPr>
          <p:cNvPr id="9" name="TextBox 8">
            <a:extLst>
              <a:ext uri="{FF2B5EF4-FFF2-40B4-BE49-F238E27FC236}">
                <a16:creationId xmlns:a16="http://schemas.microsoft.com/office/drawing/2014/main" id="{C474B4BE-4A44-6A49-8662-ADF348E3876F}"/>
              </a:ext>
            </a:extLst>
          </p:cNvPr>
          <p:cNvSpPr txBox="1"/>
          <p:nvPr/>
        </p:nvSpPr>
        <p:spPr>
          <a:xfrm>
            <a:off x="985838" y="1974684"/>
            <a:ext cx="2309287" cy="292388"/>
          </a:xfrm>
          <a:prstGeom prst="rect">
            <a:avLst/>
          </a:prstGeom>
          <a:noFill/>
        </p:spPr>
        <p:txBody>
          <a:bodyPr wrap="none" lIns="0" tIns="0" rIns="0" bIns="0" rtlCol="0">
            <a:spAutoFit/>
          </a:bodyPr>
          <a:lstStyle/>
          <a:p>
            <a:pPr>
              <a:lnSpc>
                <a:spcPct val="95000"/>
              </a:lnSpc>
            </a:pPr>
            <a:r>
              <a:rPr lang="en-GB" sz="2000" dirty="0">
                <a:latin typeface="+mn-lt"/>
              </a:rPr>
              <a:t>Assembly Language</a:t>
            </a:r>
          </a:p>
        </p:txBody>
      </p:sp>
      <p:sp>
        <p:nvSpPr>
          <p:cNvPr id="7" name="Slide Number Placeholder 8">
            <a:extLst>
              <a:ext uri="{FF2B5EF4-FFF2-40B4-BE49-F238E27FC236}">
                <a16:creationId xmlns:a16="http://schemas.microsoft.com/office/drawing/2014/main" id="{ADAE8B86-331A-C04C-9EC1-8A8704DC14F5}"/>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81</a:t>
            </a:fld>
            <a:endParaRPr lang="en-GB" dirty="0"/>
          </a:p>
        </p:txBody>
      </p:sp>
    </p:spTree>
    <p:custDataLst>
      <p:tags r:id="rId1"/>
    </p:custDataLst>
    <p:extLst>
      <p:ext uri="{BB962C8B-B14F-4D97-AF65-F5344CB8AC3E}">
        <p14:creationId xmlns:p14="http://schemas.microsoft.com/office/powerpoint/2010/main" val="21582175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example</a:t>
            </a:r>
          </a:p>
        </p:txBody>
      </p:sp>
      <p:sp>
        <p:nvSpPr>
          <p:cNvPr id="5" name="Content Placeholder 4"/>
          <p:cNvSpPr>
            <a:spLocks noGrp="1"/>
          </p:cNvSpPr>
          <p:nvPr>
            <p:ph idx="1"/>
          </p:nvPr>
        </p:nvSpPr>
        <p:spPr/>
        <p:txBody>
          <a:bodyPr/>
          <a:lstStyle/>
          <a:p>
            <a:r>
              <a:rPr lang="en-GB" sz="2400" dirty="0"/>
              <a:t>Execution of </a:t>
            </a:r>
            <a:r>
              <a:rPr lang="en-GB" sz="2400" dirty="0">
                <a:latin typeface="Courier" pitchFamily="2" charset="0"/>
              </a:rPr>
              <a:t>volume = ((height * length) * width) - 98</a:t>
            </a:r>
          </a:p>
        </p:txBody>
      </p:sp>
      <p:pic>
        <p:nvPicPr>
          <p:cNvPr id="3" name="Picture 2">
            <a:extLst>
              <a:ext uri="{FF2B5EF4-FFF2-40B4-BE49-F238E27FC236}">
                <a16:creationId xmlns:a16="http://schemas.microsoft.com/office/drawing/2014/main" id="{AEFF2282-5746-2A44-A9A7-F2EF10DDCF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8768" y="1841090"/>
            <a:ext cx="4277196" cy="4445589"/>
          </a:xfrm>
          <a:prstGeom prst="rect">
            <a:avLst/>
          </a:prstGeom>
        </p:spPr>
      </p:pic>
      <p:sp>
        <p:nvSpPr>
          <p:cNvPr id="2" name="TextBox 1">
            <a:extLst>
              <a:ext uri="{FF2B5EF4-FFF2-40B4-BE49-F238E27FC236}">
                <a16:creationId xmlns:a16="http://schemas.microsoft.com/office/drawing/2014/main" id="{D12132A0-BB5A-7043-9847-E14986D6F15D}"/>
              </a:ext>
            </a:extLst>
          </p:cNvPr>
          <p:cNvSpPr txBox="1"/>
          <p:nvPr/>
        </p:nvSpPr>
        <p:spPr>
          <a:xfrm>
            <a:off x="985838" y="2659365"/>
            <a:ext cx="4320093" cy="2809039"/>
          </a:xfrm>
          <a:prstGeom prst="rect">
            <a:avLst/>
          </a:prstGeom>
          <a:noFill/>
        </p:spPr>
        <p:txBody>
          <a:bodyPr wrap="none" lIns="0" tIns="0" rIns="0" bIns="0" rtlCol="0">
            <a:spAutoFit/>
          </a:bodyPr>
          <a:lstStyle/>
          <a:p>
            <a:pPr>
              <a:lnSpc>
                <a:spcPct val="95000"/>
              </a:lnSpc>
            </a:pPr>
            <a:r>
              <a:rPr lang="en-GB" sz="1600" dirty="0">
                <a:solidFill>
                  <a:schemeClr val="tx1">
                    <a:lumMod val="50000"/>
                    <a:lumOff val="50000"/>
                  </a:schemeClr>
                </a:solidFill>
                <a:latin typeface="Courier" pitchFamily="2" charset="0"/>
              </a:rPr>
              <a:t>push   </a:t>
            </a:r>
            <a:r>
              <a:rPr lang="en-GB" sz="1600" dirty="0" err="1">
                <a:solidFill>
                  <a:schemeClr val="tx1">
                    <a:lumMod val="50000"/>
                    <a:lumOff val="50000"/>
                  </a:schemeClr>
                </a:solidFill>
                <a:latin typeface="Courier" pitchFamily="2" charset="0"/>
              </a:rPr>
              <a:t>rbp</a:t>
            </a:r>
            <a:endParaRPr lang="en-GB" sz="1600" dirty="0">
              <a:solidFill>
                <a:schemeClr val="tx1">
                  <a:lumMod val="50000"/>
                  <a:lumOff val="50000"/>
                </a:schemeClr>
              </a:solidFill>
              <a:latin typeface="Courier" pitchFamily="2" charset="0"/>
            </a:endParaRPr>
          </a:p>
          <a:p>
            <a:pPr>
              <a:lnSpc>
                <a:spcPct val="95000"/>
              </a:lnSpc>
            </a:pPr>
            <a:r>
              <a:rPr lang="en-GB" sz="1600" dirty="0" err="1">
                <a:solidFill>
                  <a:schemeClr val="tx1">
                    <a:lumMod val="50000"/>
                    <a:lumOff val="50000"/>
                  </a:schemeClr>
                </a:solidFill>
                <a:latin typeface="Courier" pitchFamily="2" charset="0"/>
              </a:rPr>
              <a:t>mov</a:t>
            </a:r>
            <a:r>
              <a:rPr lang="en-GB" sz="1600" dirty="0">
                <a:solidFill>
                  <a:schemeClr val="tx1">
                    <a:lumMod val="50000"/>
                    <a:lumOff val="50000"/>
                  </a:schemeClr>
                </a:solidFill>
                <a:latin typeface="Courier" pitchFamily="2" charset="0"/>
              </a:rPr>
              <a:t>    </a:t>
            </a:r>
            <a:r>
              <a:rPr lang="en-GB" sz="1600" dirty="0" err="1">
                <a:solidFill>
                  <a:schemeClr val="tx1">
                    <a:lumMod val="50000"/>
                    <a:lumOff val="50000"/>
                  </a:schemeClr>
                </a:solidFill>
                <a:latin typeface="Courier" pitchFamily="2" charset="0"/>
              </a:rPr>
              <a:t>rbp,rsp</a:t>
            </a:r>
            <a:endParaRPr lang="en-GB" sz="1600" dirty="0">
              <a:solidFill>
                <a:schemeClr val="tx1">
                  <a:lumMod val="50000"/>
                  <a:lumOff val="50000"/>
                </a:schemeClr>
              </a:solidFill>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edx,DWORD</a:t>
            </a:r>
            <a:r>
              <a:rPr lang="en-GB" sz="1600" dirty="0">
                <a:latin typeface="Courier" pitchFamily="2" charset="0"/>
              </a:rPr>
              <a:t> PTR [rip+0x200b70]</a:t>
            </a: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[rip+0x200b6e]</a:t>
            </a:r>
          </a:p>
          <a:p>
            <a:pPr>
              <a:lnSpc>
                <a:spcPct val="95000"/>
              </a:lnSpc>
            </a:pPr>
            <a:r>
              <a:rPr lang="en-GB" sz="1600" dirty="0" err="1">
                <a:latin typeface="Courier" pitchFamily="2" charset="0"/>
              </a:rPr>
              <a:t>imul</a:t>
            </a:r>
            <a:r>
              <a:rPr lang="en-GB" sz="1600" dirty="0">
                <a:latin typeface="Courier" pitchFamily="2" charset="0"/>
              </a:rPr>
              <a:t>   </a:t>
            </a:r>
            <a:r>
              <a:rPr lang="en-GB" sz="1600" dirty="0" err="1">
                <a:latin typeface="Courier" pitchFamily="2" charset="0"/>
              </a:rPr>
              <a:t>edx,eax</a:t>
            </a:r>
            <a:endParaRPr lang="en-GB" sz="1600" dirty="0">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[rip+0x200b69]</a:t>
            </a:r>
          </a:p>
          <a:p>
            <a:pPr>
              <a:lnSpc>
                <a:spcPct val="95000"/>
              </a:lnSpc>
            </a:pPr>
            <a:r>
              <a:rPr lang="en-GB" sz="1600" dirty="0" err="1">
                <a:solidFill>
                  <a:srgbClr val="FF0000"/>
                </a:solidFill>
                <a:latin typeface="Courier" pitchFamily="2" charset="0"/>
              </a:rPr>
              <a:t>imul</a:t>
            </a:r>
            <a:r>
              <a:rPr lang="en-GB" sz="1600" dirty="0">
                <a:solidFill>
                  <a:srgbClr val="FF0000"/>
                </a:solidFill>
                <a:latin typeface="Courier" pitchFamily="2" charset="0"/>
              </a:rPr>
              <a:t>   </a:t>
            </a:r>
            <a:r>
              <a:rPr lang="en-GB" sz="1600" dirty="0" err="1">
                <a:solidFill>
                  <a:srgbClr val="FF0000"/>
                </a:solidFill>
                <a:latin typeface="Courier" pitchFamily="2" charset="0"/>
              </a:rPr>
              <a:t>eax,edx</a:t>
            </a:r>
            <a:endParaRPr lang="en-GB" sz="1600" dirty="0">
              <a:solidFill>
                <a:srgbClr val="FF0000"/>
              </a:solidFill>
              <a:latin typeface="Courier" pitchFamily="2" charset="0"/>
            </a:endParaRPr>
          </a:p>
          <a:p>
            <a:pPr>
              <a:lnSpc>
                <a:spcPct val="95000"/>
              </a:lnSpc>
            </a:pPr>
            <a:r>
              <a:rPr lang="en-GB" sz="1600" dirty="0">
                <a:latin typeface="Courier" pitchFamily="2" charset="0"/>
              </a:rPr>
              <a:t>sub    eax,0x62</a:t>
            </a:r>
          </a:p>
          <a:p>
            <a:pPr>
              <a:lnSpc>
                <a:spcPct val="95000"/>
              </a:lnSpc>
            </a:pPr>
            <a:r>
              <a:rPr lang="en-GB" sz="1600" dirty="0" err="1">
                <a:latin typeface="Courier" pitchFamily="2" charset="0"/>
              </a:rPr>
              <a:t>mov</a:t>
            </a:r>
            <a:r>
              <a:rPr lang="en-GB" sz="1600" dirty="0">
                <a:latin typeface="Courier" pitchFamily="2" charset="0"/>
              </a:rPr>
              <a:t>    DWORD PTR [rip+0x200b61],</a:t>
            </a:r>
            <a:r>
              <a:rPr lang="en-GB" sz="1600" dirty="0" err="1">
                <a:latin typeface="Courier" pitchFamily="2" charset="0"/>
              </a:rPr>
              <a:t>eax</a:t>
            </a:r>
            <a:endParaRPr lang="en-GB" sz="1600" dirty="0">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[rip+0x200b5b]</a:t>
            </a:r>
          </a:p>
          <a:p>
            <a:pPr>
              <a:lnSpc>
                <a:spcPct val="95000"/>
              </a:lnSpc>
            </a:pPr>
            <a:r>
              <a:rPr lang="en-GB" sz="1600" dirty="0">
                <a:solidFill>
                  <a:schemeClr val="tx1">
                    <a:lumMod val="50000"/>
                    <a:lumOff val="50000"/>
                  </a:schemeClr>
                </a:solidFill>
                <a:latin typeface="Courier" pitchFamily="2" charset="0"/>
              </a:rPr>
              <a:t>pop    </a:t>
            </a:r>
            <a:r>
              <a:rPr lang="en-GB" sz="1600" dirty="0" err="1">
                <a:solidFill>
                  <a:schemeClr val="tx1">
                    <a:lumMod val="50000"/>
                    <a:lumOff val="50000"/>
                  </a:schemeClr>
                </a:solidFill>
                <a:latin typeface="Courier" pitchFamily="2" charset="0"/>
              </a:rPr>
              <a:t>rbp</a:t>
            </a:r>
            <a:endParaRPr lang="en-GB" sz="1600" dirty="0">
              <a:solidFill>
                <a:schemeClr val="tx1">
                  <a:lumMod val="50000"/>
                  <a:lumOff val="50000"/>
                </a:schemeClr>
              </a:solidFill>
              <a:latin typeface="Courier" pitchFamily="2" charset="0"/>
            </a:endParaRPr>
          </a:p>
          <a:p>
            <a:pPr>
              <a:lnSpc>
                <a:spcPct val="95000"/>
              </a:lnSpc>
            </a:pPr>
            <a:endParaRPr lang="en-GB" sz="1600" dirty="0">
              <a:latin typeface="Courier" pitchFamily="2" charset="0"/>
            </a:endParaRPr>
          </a:p>
        </p:txBody>
      </p:sp>
      <p:sp>
        <p:nvSpPr>
          <p:cNvPr id="9" name="TextBox 8">
            <a:extLst>
              <a:ext uri="{FF2B5EF4-FFF2-40B4-BE49-F238E27FC236}">
                <a16:creationId xmlns:a16="http://schemas.microsoft.com/office/drawing/2014/main" id="{C474B4BE-4A44-6A49-8662-ADF348E3876F}"/>
              </a:ext>
            </a:extLst>
          </p:cNvPr>
          <p:cNvSpPr txBox="1"/>
          <p:nvPr/>
        </p:nvSpPr>
        <p:spPr>
          <a:xfrm>
            <a:off x="985838" y="1974684"/>
            <a:ext cx="2309287" cy="292388"/>
          </a:xfrm>
          <a:prstGeom prst="rect">
            <a:avLst/>
          </a:prstGeom>
          <a:noFill/>
        </p:spPr>
        <p:txBody>
          <a:bodyPr wrap="none" lIns="0" tIns="0" rIns="0" bIns="0" rtlCol="0">
            <a:spAutoFit/>
          </a:bodyPr>
          <a:lstStyle/>
          <a:p>
            <a:pPr>
              <a:lnSpc>
                <a:spcPct val="95000"/>
              </a:lnSpc>
            </a:pPr>
            <a:r>
              <a:rPr lang="en-GB" sz="2000" dirty="0">
                <a:latin typeface="+mn-lt"/>
              </a:rPr>
              <a:t>Assembly Language</a:t>
            </a:r>
          </a:p>
        </p:txBody>
      </p:sp>
      <p:sp>
        <p:nvSpPr>
          <p:cNvPr id="7" name="Slide Number Placeholder 8">
            <a:extLst>
              <a:ext uri="{FF2B5EF4-FFF2-40B4-BE49-F238E27FC236}">
                <a16:creationId xmlns:a16="http://schemas.microsoft.com/office/drawing/2014/main" id="{8536D588-ED72-1F4D-A2B4-901392496881}"/>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82</a:t>
            </a:fld>
            <a:endParaRPr lang="en-GB" dirty="0"/>
          </a:p>
        </p:txBody>
      </p:sp>
    </p:spTree>
    <p:custDataLst>
      <p:tags r:id="rId1"/>
    </p:custDataLst>
    <p:extLst>
      <p:ext uri="{BB962C8B-B14F-4D97-AF65-F5344CB8AC3E}">
        <p14:creationId xmlns:p14="http://schemas.microsoft.com/office/powerpoint/2010/main" val="13231827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example</a:t>
            </a:r>
          </a:p>
        </p:txBody>
      </p:sp>
      <p:sp>
        <p:nvSpPr>
          <p:cNvPr id="5" name="Content Placeholder 4"/>
          <p:cNvSpPr>
            <a:spLocks noGrp="1"/>
          </p:cNvSpPr>
          <p:nvPr>
            <p:ph idx="1"/>
          </p:nvPr>
        </p:nvSpPr>
        <p:spPr/>
        <p:txBody>
          <a:bodyPr/>
          <a:lstStyle/>
          <a:p>
            <a:r>
              <a:rPr lang="en-GB" sz="2400" dirty="0"/>
              <a:t>Execution of </a:t>
            </a:r>
            <a:r>
              <a:rPr lang="en-GB" sz="2400" dirty="0">
                <a:latin typeface="Courier" pitchFamily="2" charset="0"/>
              </a:rPr>
              <a:t>volume = ((height * length) * width) - 98</a:t>
            </a:r>
          </a:p>
        </p:txBody>
      </p:sp>
      <p:pic>
        <p:nvPicPr>
          <p:cNvPr id="3" name="Picture 2">
            <a:extLst>
              <a:ext uri="{FF2B5EF4-FFF2-40B4-BE49-F238E27FC236}">
                <a16:creationId xmlns:a16="http://schemas.microsoft.com/office/drawing/2014/main" id="{AEFF2282-5746-2A44-A9A7-F2EF10DDCF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8768" y="1841090"/>
            <a:ext cx="4277196" cy="4445589"/>
          </a:xfrm>
          <a:prstGeom prst="rect">
            <a:avLst/>
          </a:prstGeom>
        </p:spPr>
      </p:pic>
      <p:sp>
        <p:nvSpPr>
          <p:cNvPr id="2" name="TextBox 1">
            <a:extLst>
              <a:ext uri="{FF2B5EF4-FFF2-40B4-BE49-F238E27FC236}">
                <a16:creationId xmlns:a16="http://schemas.microsoft.com/office/drawing/2014/main" id="{D12132A0-BB5A-7043-9847-E14986D6F15D}"/>
              </a:ext>
            </a:extLst>
          </p:cNvPr>
          <p:cNvSpPr txBox="1"/>
          <p:nvPr/>
        </p:nvSpPr>
        <p:spPr>
          <a:xfrm>
            <a:off x="985838" y="2659365"/>
            <a:ext cx="4320093" cy="2809039"/>
          </a:xfrm>
          <a:prstGeom prst="rect">
            <a:avLst/>
          </a:prstGeom>
          <a:noFill/>
        </p:spPr>
        <p:txBody>
          <a:bodyPr wrap="none" lIns="0" tIns="0" rIns="0" bIns="0" rtlCol="0">
            <a:spAutoFit/>
          </a:bodyPr>
          <a:lstStyle/>
          <a:p>
            <a:pPr>
              <a:lnSpc>
                <a:spcPct val="95000"/>
              </a:lnSpc>
            </a:pPr>
            <a:r>
              <a:rPr lang="en-GB" sz="1600" dirty="0">
                <a:solidFill>
                  <a:schemeClr val="tx1">
                    <a:lumMod val="50000"/>
                    <a:lumOff val="50000"/>
                  </a:schemeClr>
                </a:solidFill>
                <a:latin typeface="Courier" pitchFamily="2" charset="0"/>
              </a:rPr>
              <a:t>push   </a:t>
            </a:r>
            <a:r>
              <a:rPr lang="en-GB" sz="1600" dirty="0" err="1">
                <a:solidFill>
                  <a:schemeClr val="tx1">
                    <a:lumMod val="50000"/>
                    <a:lumOff val="50000"/>
                  </a:schemeClr>
                </a:solidFill>
                <a:latin typeface="Courier" pitchFamily="2" charset="0"/>
              </a:rPr>
              <a:t>rbp</a:t>
            </a:r>
            <a:endParaRPr lang="en-GB" sz="1600" dirty="0">
              <a:solidFill>
                <a:schemeClr val="tx1">
                  <a:lumMod val="50000"/>
                  <a:lumOff val="50000"/>
                </a:schemeClr>
              </a:solidFill>
              <a:latin typeface="Courier" pitchFamily="2" charset="0"/>
            </a:endParaRPr>
          </a:p>
          <a:p>
            <a:pPr>
              <a:lnSpc>
                <a:spcPct val="95000"/>
              </a:lnSpc>
            </a:pPr>
            <a:r>
              <a:rPr lang="en-GB" sz="1600" dirty="0" err="1">
                <a:solidFill>
                  <a:schemeClr val="tx1">
                    <a:lumMod val="50000"/>
                    <a:lumOff val="50000"/>
                  </a:schemeClr>
                </a:solidFill>
                <a:latin typeface="Courier" pitchFamily="2" charset="0"/>
              </a:rPr>
              <a:t>mov</a:t>
            </a:r>
            <a:r>
              <a:rPr lang="en-GB" sz="1600" dirty="0">
                <a:solidFill>
                  <a:schemeClr val="tx1">
                    <a:lumMod val="50000"/>
                    <a:lumOff val="50000"/>
                  </a:schemeClr>
                </a:solidFill>
                <a:latin typeface="Courier" pitchFamily="2" charset="0"/>
              </a:rPr>
              <a:t>    </a:t>
            </a:r>
            <a:r>
              <a:rPr lang="en-GB" sz="1600" dirty="0" err="1">
                <a:solidFill>
                  <a:schemeClr val="tx1">
                    <a:lumMod val="50000"/>
                    <a:lumOff val="50000"/>
                  </a:schemeClr>
                </a:solidFill>
                <a:latin typeface="Courier" pitchFamily="2" charset="0"/>
              </a:rPr>
              <a:t>rbp,rsp</a:t>
            </a:r>
            <a:endParaRPr lang="en-GB" sz="1600" dirty="0">
              <a:solidFill>
                <a:schemeClr val="tx1">
                  <a:lumMod val="50000"/>
                  <a:lumOff val="50000"/>
                </a:schemeClr>
              </a:solidFill>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edx,DWORD</a:t>
            </a:r>
            <a:r>
              <a:rPr lang="en-GB" sz="1600" dirty="0">
                <a:latin typeface="Courier" pitchFamily="2" charset="0"/>
              </a:rPr>
              <a:t> PTR [rip+0x200b70]</a:t>
            </a: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[rip+0x200b6e]</a:t>
            </a:r>
          </a:p>
          <a:p>
            <a:pPr>
              <a:lnSpc>
                <a:spcPct val="95000"/>
              </a:lnSpc>
            </a:pPr>
            <a:r>
              <a:rPr lang="en-GB" sz="1600" dirty="0" err="1">
                <a:latin typeface="Courier" pitchFamily="2" charset="0"/>
              </a:rPr>
              <a:t>imul</a:t>
            </a:r>
            <a:r>
              <a:rPr lang="en-GB" sz="1600" dirty="0">
                <a:latin typeface="Courier" pitchFamily="2" charset="0"/>
              </a:rPr>
              <a:t>   </a:t>
            </a:r>
            <a:r>
              <a:rPr lang="en-GB" sz="1600" dirty="0" err="1">
                <a:latin typeface="Courier" pitchFamily="2" charset="0"/>
              </a:rPr>
              <a:t>edx,eax</a:t>
            </a:r>
            <a:endParaRPr lang="en-GB" sz="1600" dirty="0">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[rip+0x200b69]</a:t>
            </a:r>
          </a:p>
          <a:p>
            <a:pPr>
              <a:lnSpc>
                <a:spcPct val="95000"/>
              </a:lnSpc>
            </a:pPr>
            <a:r>
              <a:rPr lang="en-GB" sz="1600" dirty="0" err="1">
                <a:latin typeface="Courier" pitchFamily="2" charset="0"/>
              </a:rPr>
              <a:t>imul</a:t>
            </a:r>
            <a:r>
              <a:rPr lang="en-GB" sz="1600" dirty="0">
                <a:latin typeface="Courier" pitchFamily="2" charset="0"/>
              </a:rPr>
              <a:t>   </a:t>
            </a:r>
            <a:r>
              <a:rPr lang="en-GB" sz="1600" dirty="0" err="1">
                <a:latin typeface="Courier" pitchFamily="2" charset="0"/>
              </a:rPr>
              <a:t>eax,edx</a:t>
            </a:r>
            <a:endParaRPr lang="en-GB" sz="1600" dirty="0">
              <a:latin typeface="Courier" pitchFamily="2" charset="0"/>
            </a:endParaRPr>
          </a:p>
          <a:p>
            <a:pPr>
              <a:lnSpc>
                <a:spcPct val="95000"/>
              </a:lnSpc>
            </a:pPr>
            <a:r>
              <a:rPr lang="en-GB" sz="1600" dirty="0">
                <a:solidFill>
                  <a:srgbClr val="FF0000"/>
                </a:solidFill>
                <a:latin typeface="Courier" pitchFamily="2" charset="0"/>
              </a:rPr>
              <a:t>sub    eax,0x62</a:t>
            </a:r>
          </a:p>
          <a:p>
            <a:pPr>
              <a:lnSpc>
                <a:spcPct val="95000"/>
              </a:lnSpc>
            </a:pPr>
            <a:r>
              <a:rPr lang="en-GB" sz="1600" dirty="0" err="1">
                <a:latin typeface="Courier" pitchFamily="2" charset="0"/>
              </a:rPr>
              <a:t>mov</a:t>
            </a:r>
            <a:r>
              <a:rPr lang="en-GB" sz="1600" dirty="0">
                <a:latin typeface="Courier" pitchFamily="2" charset="0"/>
              </a:rPr>
              <a:t>    DWORD PTR [rip+0x200b61],</a:t>
            </a:r>
            <a:r>
              <a:rPr lang="en-GB" sz="1600" dirty="0" err="1">
                <a:latin typeface="Courier" pitchFamily="2" charset="0"/>
              </a:rPr>
              <a:t>eax</a:t>
            </a:r>
            <a:endParaRPr lang="en-GB" sz="1600" dirty="0">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[rip+0x200b5b]</a:t>
            </a:r>
          </a:p>
          <a:p>
            <a:pPr>
              <a:lnSpc>
                <a:spcPct val="95000"/>
              </a:lnSpc>
            </a:pPr>
            <a:r>
              <a:rPr lang="en-GB" sz="1600" dirty="0">
                <a:solidFill>
                  <a:schemeClr val="tx1">
                    <a:lumMod val="50000"/>
                    <a:lumOff val="50000"/>
                  </a:schemeClr>
                </a:solidFill>
                <a:latin typeface="Courier" pitchFamily="2" charset="0"/>
              </a:rPr>
              <a:t>pop    </a:t>
            </a:r>
            <a:r>
              <a:rPr lang="en-GB" sz="1600" dirty="0" err="1">
                <a:solidFill>
                  <a:schemeClr val="tx1">
                    <a:lumMod val="50000"/>
                    <a:lumOff val="50000"/>
                  </a:schemeClr>
                </a:solidFill>
                <a:latin typeface="Courier" pitchFamily="2" charset="0"/>
              </a:rPr>
              <a:t>rbp</a:t>
            </a:r>
            <a:endParaRPr lang="en-GB" sz="1600" dirty="0">
              <a:solidFill>
                <a:schemeClr val="tx1">
                  <a:lumMod val="50000"/>
                  <a:lumOff val="50000"/>
                </a:schemeClr>
              </a:solidFill>
              <a:latin typeface="Courier" pitchFamily="2" charset="0"/>
            </a:endParaRPr>
          </a:p>
          <a:p>
            <a:pPr>
              <a:lnSpc>
                <a:spcPct val="95000"/>
              </a:lnSpc>
            </a:pPr>
            <a:endParaRPr lang="en-GB" sz="1600" dirty="0">
              <a:latin typeface="Courier" pitchFamily="2" charset="0"/>
            </a:endParaRPr>
          </a:p>
        </p:txBody>
      </p:sp>
      <p:sp>
        <p:nvSpPr>
          <p:cNvPr id="9" name="TextBox 8">
            <a:extLst>
              <a:ext uri="{FF2B5EF4-FFF2-40B4-BE49-F238E27FC236}">
                <a16:creationId xmlns:a16="http://schemas.microsoft.com/office/drawing/2014/main" id="{C474B4BE-4A44-6A49-8662-ADF348E3876F}"/>
              </a:ext>
            </a:extLst>
          </p:cNvPr>
          <p:cNvSpPr txBox="1"/>
          <p:nvPr/>
        </p:nvSpPr>
        <p:spPr>
          <a:xfrm>
            <a:off x="985838" y="1974684"/>
            <a:ext cx="2309287" cy="292388"/>
          </a:xfrm>
          <a:prstGeom prst="rect">
            <a:avLst/>
          </a:prstGeom>
          <a:noFill/>
        </p:spPr>
        <p:txBody>
          <a:bodyPr wrap="none" lIns="0" tIns="0" rIns="0" bIns="0" rtlCol="0">
            <a:spAutoFit/>
          </a:bodyPr>
          <a:lstStyle/>
          <a:p>
            <a:pPr>
              <a:lnSpc>
                <a:spcPct val="95000"/>
              </a:lnSpc>
            </a:pPr>
            <a:r>
              <a:rPr lang="en-GB" sz="2000" dirty="0">
                <a:latin typeface="+mn-lt"/>
              </a:rPr>
              <a:t>Assembly Language</a:t>
            </a:r>
          </a:p>
        </p:txBody>
      </p:sp>
      <p:sp>
        <p:nvSpPr>
          <p:cNvPr id="7" name="Slide Number Placeholder 8">
            <a:extLst>
              <a:ext uri="{FF2B5EF4-FFF2-40B4-BE49-F238E27FC236}">
                <a16:creationId xmlns:a16="http://schemas.microsoft.com/office/drawing/2014/main" id="{B9426047-3434-5D4A-BFCF-28F568AD6C91}"/>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83</a:t>
            </a:fld>
            <a:endParaRPr lang="en-GB" dirty="0"/>
          </a:p>
        </p:txBody>
      </p:sp>
    </p:spTree>
    <p:custDataLst>
      <p:tags r:id="rId1"/>
    </p:custDataLst>
    <p:extLst>
      <p:ext uri="{BB962C8B-B14F-4D97-AF65-F5344CB8AC3E}">
        <p14:creationId xmlns:p14="http://schemas.microsoft.com/office/powerpoint/2010/main" val="40956501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example</a:t>
            </a:r>
          </a:p>
        </p:txBody>
      </p:sp>
      <p:sp>
        <p:nvSpPr>
          <p:cNvPr id="5" name="Content Placeholder 4"/>
          <p:cNvSpPr>
            <a:spLocks noGrp="1"/>
          </p:cNvSpPr>
          <p:nvPr>
            <p:ph idx="1"/>
          </p:nvPr>
        </p:nvSpPr>
        <p:spPr/>
        <p:txBody>
          <a:bodyPr/>
          <a:lstStyle/>
          <a:p>
            <a:r>
              <a:rPr lang="en-GB" sz="2400" dirty="0"/>
              <a:t>Execution of </a:t>
            </a:r>
            <a:r>
              <a:rPr lang="en-GB" sz="2400" dirty="0">
                <a:latin typeface="Courier" pitchFamily="2" charset="0"/>
              </a:rPr>
              <a:t>volume = ((height * length) * width) - 98</a:t>
            </a:r>
          </a:p>
        </p:txBody>
      </p:sp>
      <p:pic>
        <p:nvPicPr>
          <p:cNvPr id="3" name="Picture 2">
            <a:extLst>
              <a:ext uri="{FF2B5EF4-FFF2-40B4-BE49-F238E27FC236}">
                <a16:creationId xmlns:a16="http://schemas.microsoft.com/office/drawing/2014/main" id="{AEFF2282-5746-2A44-A9A7-F2EF10DDCF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8768" y="1841090"/>
            <a:ext cx="4277196" cy="4445589"/>
          </a:xfrm>
          <a:prstGeom prst="rect">
            <a:avLst/>
          </a:prstGeom>
        </p:spPr>
      </p:pic>
      <p:sp>
        <p:nvSpPr>
          <p:cNvPr id="2" name="TextBox 1">
            <a:extLst>
              <a:ext uri="{FF2B5EF4-FFF2-40B4-BE49-F238E27FC236}">
                <a16:creationId xmlns:a16="http://schemas.microsoft.com/office/drawing/2014/main" id="{D12132A0-BB5A-7043-9847-E14986D6F15D}"/>
              </a:ext>
            </a:extLst>
          </p:cNvPr>
          <p:cNvSpPr txBox="1"/>
          <p:nvPr/>
        </p:nvSpPr>
        <p:spPr>
          <a:xfrm>
            <a:off x="985838" y="2659365"/>
            <a:ext cx="4320093" cy="2809039"/>
          </a:xfrm>
          <a:prstGeom prst="rect">
            <a:avLst/>
          </a:prstGeom>
          <a:noFill/>
        </p:spPr>
        <p:txBody>
          <a:bodyPr wrap="none" lIns="0" tIns="0" rIns="0" bIns="0" rtlCol="0">
            <a:spAutoFit/>
          </a:bodyPr>
          <a:lstStyle/>
          <a:p>
            <a:pPr>
              <a:lnSpc>
                <a:spcPct val="95000"/>
              </a:lnSpc>
            </a:pPr>
            <a:r>
              <a:rPr lang="en-GB" sz="1600" dirty="0">
                <a:solidFill>
                  <a:schemeClr val="tx1">
                    <a:lumMod val="50000"/>
                    <a:lumOff val="50000"/>
                  </a:schemeClr>
                </a:solidFill>
                <a:latin typeface="Courier" pitchFamily="2" charset="0"/>
              </a:rPr>
              <a:t>push   </a:t>
            </a:r>
            <a:r>
              <a:rPr lang="en-GB" sz="1600" dirty="0" err="1">
                <a:solidFill>
                  <a:schemeClr val="tx1">
                    <a:lumMod val="50000"/>
                    <a:lumOff val="50000"/>
                  </a:schemeClr>
                </a:solidFill>
                <a:latin typeface="Courier" pitchFamily="2" charset="0"/>
              </a:rPr>
              <a:t>rbp</a:t>
            </a:r>
            <a:endParaRPr lang="en-GB" sz="1600" dirty="0">
              <a:solidFill>
                <a:schemeClr val="tx1">
                  <a:lumMod val="50000"/>
                  <a:lumOff val="50000"/>
                </a:schemeClr>
              </a:solidFill>
              <a:latin typeface="Courier" pitchFamily="2" charset="0"/>
            </a:endParaRPr>
          </a:p>
          <a:p>
            <a:pPr>
              <a:lnSpc>
                <a:spcPct val="95000"/>
              </a:lnSpc>
            </a:pPr>
            <a:r>
              <a:rPr lang="en-GB" sz="1600" dirty="0" err="1">
                <a:solidFill>
                  <a:schemeClr val="tx1">
                    <a:lumMod val="50000"/>
                    <a:lumOff val="50000"/>
                  </a:schemeClr>
                </a:solidFill>
                <a:latin typeface="Courier" pitchFamily="2" charset="0"/>
              </a:rPr>
              <a:t>mov</a:t>
            </a:r>
            <a:r>
              <a:rPr lang="en-GB" sz="1600" dirty="0">
                <a:solidFill>
                  <a:schemeClr val="tx1">
                    <a:lumMod val="50000"/>
                    <a:lumOff val="50000"/>
                  </a:schemeClr>
                </a:solidFill>
                <a:latin typeface="Courier" pitchFamily="2" charset="0"/>
              </a:rPr>
              <a:t>    </a:t>
            </a:r>
            <a:r>
              <a:rPr lang="en-GB" sz="1600" dirty="0" err="1">
                <a:solidFill>
                  <a:schemeClr val="tx1">
                    <a:lumMod val="50000"/>
                    <a:lumOff val="50000"/>
                  </a:schemeClr>
                </a:solidFill>
                <a:latin typeface="Courier" pitchFamily="2" charset="0"/>
              </a:rPr>
              <a:t>rbp,rsp</a:t>
            </a:r>
            <a:endParaRPr lang="en-GB" sz="1600" dirty="0">
              <a:solidFill>
                <a:schemeClr val="tx1">
                  <a:lumMod val="50000"/>
                  <a:lumOff val="50000"/>
                </a:schemeClr>
              </a:solidFill>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edx,DWORD</a:t>
            </a:r>
            <a:r>
              <a:rPr lang="en-GB" sz="1600" dirty="0">
                <a:latin typeface="Courier" pitchFamily="2" charset="0"/>
              </a:rPr>
              <a:t> PTR [rip+0x200b70]</a:t>
            </a: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[rip+0x200b6e]</a:t>
            </a:r>
          </a:p>
          <a:p>
            <a:pPr>
              <a:lnSpc>
                <a:spcPct val="95000"/>
              </a:lnSpc>
            </a:pPr>
            <a:r>
              <a:rPr lang="en-GB" sz="1600" dirty="0" err="1">
                <a:latin typeface="Courier" pitchFamily="2" charset="0"/>
              </a:rPr>
              <a:t>imul</a:t>
            </a:r>
            <a:r>
              <a:rPr lang="en-GB" sz="1600" dirty="0">
                <a:latin typeface="Courier" pitchFamily="2" charset="0"/>
              </a:rPr>
              <a:t>   </a:t>
            </a:r>
            <a:r>
              <a:rPr lang="en-GB" sz="1600" dirty="0" err="1">
                <a:latin typeface="Courier" pitchFamily="2" charset="0"/>
              </a:rPr>
              <a:t>edx,eax</a:t>
            </a:r>
            <a:endParaRPr lang="en-GB" sz="1600" dirty="0">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[rip+0x200b69]</a:t>
            </a:r>
          </a:p>
          <a:p>
            <a:pPr>
              <a:lnSpc>
                <a:spcPct val="95000"/>
              </a:lnSpc>
            </a:pPr>
            <a:r>
              <a:rPr lang="en-GB" sz="1600" dirty="0" err="1">
                <a:latin typeface="Courier" pitchFamily="2" charset="0"/>
              </a:rPr>
              <a:t>imul</a:t>
            </a:r>
            <a:r>
              <a:rPr lang="en-GB" sz="1600" dirty="0">
                <a:latin typeface="Courier" pitchFamily="2" charset="0"/>
              </a:rPr>
              <a:t>   </a:t>
            </a:r>
            <a:r>
              <a:rPr lang="en-GB" sz="1600" dirty="0" err="1">
                <a:latin typeface="Courier" pitchFamily="2" charset="0"/>
              </a:rPr>
              <a:t>eax,edx</a:t>
            </a:r>
            <a:endParaRPr lang="en-GB" sz="1600" dirty="0">
              <a:latin typeface="Courier" pitchFamily="2" charset="0"/>
            </a:endParaRPr>
          </a:p>
          <a:p>
            <a:pPr>
              <a:lnSpc>
                <a:spcPct val="95000"/>
              </a:lnSpc>
            </a:pPr>
            <a:r>
              <a:rPr lang="en-GB" sz="1600" dirty="0">
                <a:latin typeface="Courier" pitchFamily="2" charset="0"/>
              </a:rPr>
              <a:t>sub    eax,0x62</a:t>
            </a:r>
          </a:p>
          <a:p>
            <a:pPr>
              <a:lnSpc>
                <a:spcPct val="95000"/>
              </a:lnSpc>
            </a:pPr>
            <a:r>
              <a:rPr lang="en-GB" sz="1600" dirty="0" err="1">
                <a:solidFill>
                  <a:srgbClr val="FF0000"/>
                </a:solidFill>
                <a:latin typeface="Courier" pitchFamily="2" charset="0"/>
              </a:rPr>
              <a:t>mov</a:t>
            </a:r>
            <a:r>
              <a:rPr lang="en-GB" sz="1600" dirty="0">
                <a:solidFill>
                  <a:srgbClr val="FF0000"/>
                </a:solidFill>
                <a:latin typeface="Courier" pitchFamily="2" charset="0"/>
              </a:rPr>
              <a:t>    DWORD PTR [rip+0x200b61],</a:t>
            </a:r>
            <a:r>
              <a:rPr lang="en-GB" sz="1600" dirty="0" err="1">
                <a:solidFill>
                  <a:srgbClr val="FF0000"/>
                </a:solidFill>
                <a:latin typeface="Courier" pitchFamily="2" charset="0"/>
              </a:rPr>
              <a:t>eax</a:t>
            </a:r>
            <a:endParaRPr lang="en-GB" sz="1600" dirty="0">
              <a:solidFill>
                <a:srgbClr val="FF0000"/>
              </a:solidFill>
              <a:latin typeface="Courier" pitchFamily="2" charset="0"/>
            </a:endParaRPr>
          </a:p>
          <a:p>
            <a:pPr>
              <a:lnSpc>
                <a:spcPct val="95000"/>
              </a:lnSpc>
            </a:pPr>
            <a:r>
              <a:rPr lang="en-GB" sz="1600" dirty="0" err="1">
                <a:solidFill>
                  <a:srgbClr val="FF0000"/>
                </a:solidFill>
                <a:latin typeface="Courier" pitchFamily="2" charset="0"/>
              </a:rPr>
              <a:t>mov</a:t>
            </a:r>
            <a:r>
              <a:rPr lang="en-GB" sz="1600" dirty="0">
                <a:solidFill>
                  <a:srgbClr val="FF0000"/>
                </a:solidFill>
                <a:latin typeface="Courier" pitchFamily="2" charset="0"/>
              </a:rPr>
              <a:t>    </a:t>
            </a:r>
            <a:r>
              <a:rPr lang="en-GB" sz="1600" dirty="0" err="1">
                <a:solidFill>
                  <a:srgbClr val="FF0000"/>
                </a:solidFill>
                <a:latin typeface="Courier" pitchFamily="2" charset="0"/>
              </a:rPr>
              <a:t>eax,DWORD</a:t>
            </a:r>
            <a:r>
              <a:rPr lang="en-GB" sz="1600" dirty="0">
                <a:solidFill>
                  <a:srgbClr val="FF0000"/>
                </a:solidFill>
                <a:latin typeface="Courier" pitchFamily="2" charset="0"/>
              </a:rPr>
              <a:t> PTR [rip+0x200b5b]</a:t>
            </a:r>
          </a:p>
          <a:p>
            <a:pPr>
              <a:lnSpc>
                <a:spcPct val="95000"/>
              </a:lnSpc>
            </a:pPr>
            <a:r>
              <a:rPr lang="en-GB" sz="1600" dirty="0">
                <a:solidFill>
                  <a:schemeClr val="tx1">
                    <a:lumMod val="50000"/>
                    <a:lumOff val="50000"/>
                  </a:schemeClr>
                </a:solidFill>
                <a:latin typeface="Courier" pitchFamily="2" charset="0"/>
              </a:rPr>
              <a:t>pop    </a:t>
            </a:r>
            <a:r>
              <a:rPr lang="en-GB" sz="1600" dirty="0" err="1">
                <a:solidFill>
                  <a:schemeClr val="tx1">
                    <a:lumMod val="50000"/>
                    <a:lumOff val="50000"/>
                  </a:schemeClr>
                </a:solidFill>
                <a:latin typeface="Courier" pitchFamily="2" charset="0"/>
              </a:rPr>
              <a:t>rbp</a:t>
            </a:r>
            <a:endParaRPr lang="en-GB" sz="1600" dirty="0">
              <a:solidFill>
                <a:schemeClr val="tx1">
                  <a:lumMod val="50000"/>
                  <a:lumOff val="50000"/>
                </a:schemeClr>
              </a:solidFill>
              <a:latin typeface="Courier" pitchFamily="2" charset="0"/>
            </a:endParaRPr>
          </a:p>
          <a:p>
            <a:pPr>
              <a:lnSpc>
                <a:spcPct val="95000"/>
              </a:lnSpc>
            </a:pPr>
            <a:endParaRPr lang="en-GB" sz="1600" dirty="0">
              <a:latin typeface="Courier" pitchFamily="2" charset="0"/>
            </a:endParaRPr>
          </a:p>
        </p:txBody>
      </p:sp>
      <p:sp>
        <p:nvSpPr>
          <p:cNvPr id="9" name="TextBox 8">
            <a:extLst>
              <a:ext uri="{FF2B5EF4-FFF2-40B4-BE49-F238E27FC236}">
                <a16:creationId xmlns:a16="http://schemas.microsoft.com/office/drawing/2014/main" id="{C474B4BE-4A44-6A49-8662-ADF348E3876F}"/>
              </a:ext>
            </a:extLst>
          </p:cNvPr>
          <p:cNvSpPr txBox="1"/>
          <p:nvPr/>
        </p:nvSpPr>
        <p:spPr>
          <a:xfrm>
            <a:off x="985838" y="1974684"/>
            <a:ext cx="2309287" cy="292388"/>
          </a:xfrm>
          <a:prstGeom prst="rect">
            <a:avLst/>
          </a:prstGeom>
          <a:noFill/>
        </p:spPr>
        <p:txBody>
          <a:bodyPr wrap="none" lIns="0" tIns="0" rIns="0" bIns="0" rtlCol="0">
            <a:spAutoFit/>
          </a:bodyPr>
          <a:lstStyle/>
          <a:p>
            <a:pPr>
              <a:lnSpc>
                <a:spcPct val="95000"/>
              </a:lnSpc>
            </a:pPr>
            <a:r>
              <a:rPr lang="en-GB" sz="2000" dirty="0">
                <a:latin typeface="+mn-lt"/>
              </a:rPr>
              <a:t>Assembly Language</a:t>
            </a:r>
          </a:p>
        </p:txBody>
      </p:sp>
      <p:sp>
        <p:nvSpPr>
          <p:cNvPr id="7" name="Slide Number Placeholder 8">
            <a:extLst>
              <a:ext uri="{FF2B5EF4-FFF2-40B4-BE49-F238E27FC236}">
                <a16:creationId xmlns:a16="http://schemas.microsoft.com/office/drawing/2014/main" id="{489A1985-401A-F14C-B8E8-58D9A6FB4158}"/>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84</a:t>
            </a:fld>
            <a:endParaRPr lang="en-GB" dirty="0"/>
          </a:p>
        </p:txBody>
      </p:sp>
    </p:spTree>
    <p:custDataLst>
      <p:tags r:id="rId1"/>
    </p:custDataLst>
    <p:extLst>
      <p:ext uri="{BB962C8B-B14F-4D97-AF65-F5344CB8AC3E}">
        <p14:creationId xmlns:p14="http://schemas.microsoft.com/office/powerpoint/2010/main" val="17578229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example</a:t>
            </a:r>
          </a:p>
        </p:txBody>
      </p:sp>
      <p:sp>
        <p:nvSpPr>
          <p:cNvPr id="5" name="Content Placeholder 4"/>
          <p:cNvSpPr>
            <a:spLocks noGrp="1"/>
          </p:cNvSpPr>
          <p:nvPr>
            <p:ph idx="1"/>
          </p:nvPr>
        </p:nvSpPr>
        <p:spPr/>
        <p:txBody>
          <a:bodyPr/>
          <a:lstStyle/>
          <a:p>
            <a:r>
              <a:rPr lang="en-GB" sz="2400" dirty="0"/>
              <a:t>Execution of </a:t>
            </a:r>
            <a:r>
              <a:rPr lang="en-GB" sz="2400" dirty="0">
                <a:latin typeface="Courier" pitchFamily="2" charset="0"/>
              </a:rPr>
              <a:t>volume = ((height * length) * width) - 98</a:t>
            </a:r>
          </a:p>
        </p:txBody>
      </p:sp>
      <p:pic>
        <p:nvPicPr>
          <p:cNvPr id="3" name="Picture 2">
            <a:extLst>
              <a:ext uri="{FF2B5EF4-FFF2-40B4-BE49-F238E27FC236}">
                <a16:creationId xmlns:a16="http://schemas.microsoft.com/office/drawing/2014/main" id="{AEFF2282-5746-2A44-A9A7-F2EF10DDCF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8768" y="1841090"/>
            <a:ext cx="4277196" cy="4445589"/>
          </a:xfrm>
          <a:prstGeom prst="rect">
            <a:avLst/>
          </a:prstGeom>
        </p:spPr>
      </p:pic>
      <p:sp>
        <p:nvSpPr>
          <p:cNvPr id="2" name="TextBox 1">
            <a:extLst>
              <a:ext uri="{FF2B5EF4-FFF2-40B4-BE49-F238E27FC236}">
                <a16:creationId xmlns:a16="http://schemas.microsoft.com/office/drawing/2014/main" id="{D12132A0-BB5A-7043-9847-E14986D6F15D}"/>
              </a:ext>
            </a:extLst>
          </p:cNvPr>
          <p:cNvSpPr txBox="1"/>
          <p:nvPr/>
        </p:nvSpPr>
        <p:spPr>
          <a:xfrm>
            <a:off x="985838" y="2659365"/>
            <a:ext cx="4320093" cy="2809039"/>
          </a:xfrm>
          <a:prstGeom prst="rect">
            <a:avLst/>
          </a:prstGeom>
          <a:noFill/>
        </p:spPr>
        <p:txBody>
          <a:bodyPr wrap="none" lIns="0" tIns="0" rIns="0" bIns="0" rtlCol="0">
            <a:spAutoFit/>
          </a:bodyPr>
          <a:lstStyle/>
          <a:p>
            <a:pPr>
              <a:lnSpc>
                <a:spcPct val="95000"/>
              </a:lnSpc>
            </a:pPr>
            <a:r>
              <a:rPr lang="en-GB" sz="1600" dirty="0">
                <a:solidFill>
                  <a:schemeClr val="tx1">
                    <a:lumMod val="50000"/>
                    <a:lumOff val="50000"/>
                  </a:schemeClr>
                </a:solidFill>
                <a:latin typeface="Courier" pitchFamily="2" charset="0"/>
              </a:rPr>
              <a:t>push   </a:t>
            </a:r>
            <a:r>
              <a:rPr lang="en-GB" sz="1600" dirty="0" err="1">
                <a:solidFill>
                  <a:schemeClr val="tx1">
                    <a:lumMod val="50000"/>
                    <a:lumOff val="50000"/>
                  </a:schemeClr>
                </a:solidFill>
                <a:latin typeface="Courier" pitchFamily="2" charset="0"/>
              </a:rPr>
              <a:t>rbp</a:t>
            </a:r>
            <a:endParaRPr lang="en-GB" sz="1600" dirty="0">
              <a:solidFill>
                <a:schemeClr val="tx1">
                  <a:lumMod val="50000"/>
                  <a:lumOff val="50000"/>
                </a:schemeClr>
              </a:solidFill>
              <a:latin typeface="Courier" pitchFamily="2" charset="0"/>
            </a:endParaRPr>
          </a:p>
          <a:p>
            <a:pPr>
              <a:lnSpc>
                <a:spcPct val="95000"/>
              </a:lnSpc>
            </a:pPr>
            <a:r>
              <a:rPr lang="en-GB" sz="1600" dirty="0" err="1">
                <a:solidFill>
                  <a:schemeClr val="tx1">
                    <a:lumMod val="50000"/>
                    <a:lumOff val="50000"/>
                  </a:schemeClr>
                </a:solidFill>
                <a:latin typeface="Courier" pitchFamily="2" charset="0"/>
              </a:rPr>
              <a:t>mov</a:t>
            </a:r>
            <a:r>
              <a:rPr lang="en-GB" sz="1600" dirty="0">
                <a:solidFill>
                  <a:schemeClr val="tx1">
                    <a:lumMod val="50000"/>
                    <a:lumOff val="50000"/>
                  </a:schemeClr>
                </a:solidFill>
                <a:latin typeface="Courier" pitchFamily="2" charset="0"/>
              </a:rPr>
              <a:t>    </a:t>
            </a:r>
            <a:r>
              <a:rPr lang="en-GB" sz="1600" dirty="0" err="1">
                <a:solidFill>
                  <a:schemeClr val="tx1">
                    <a:lumMod val="50000"/>
                    <a:lumOff val="50000"/>
                  </a:schemeClr>
                </a:solidFill>
                <a:latin typeface="Courier" pitchFamily="2" charset="0"/>
              </a:rPr>
              <a:t>rbp,rsp</a:t>
            </a:r>
            <a:endParaRPr lang="en-GB" sz="1600" dirty="0">
              <a:solidFill>
                <a:schemeClr val="tx1">
                  <a:lumMod val="50000"/>
                  <a:lumOff val="50000"/>
                </a:schemeClr>
              </a:solidFill>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edx,DWORD</a:t>
            </a:r>
            <a:r>
              <a:rPr lang="en-GB" sz="1600" dirty="0">
                <a:latin typeface="Courier" pitchFamily="2" charset="0"/>
              </a:rPr>
              <a:t> PTR [rip+0x200b70]</a:t>
            </a: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[rip+0x200b6e]</a:t>
            </a:r>
          </a:p>
          <a:p>
            <a:pPr>
              <a:lnSpc>
                <a:spcPct val="95000"/>
              </a:lnSpc>
            </a:pPr>
            <a:r>
              <a:rPr lang="en-GB" sz="1600" dirty="0" err="1">
                <a:latin typeface="Courier" pitchFamily="2" charset="0"/>
              </a:rPr>
              <a:t>imul</a:t>
            </a:r>
            <a:r>
              <a:rPr lang="en-GB" sz="1600" dirty="0">
                <a:latin typeface="Courier" pitchFamily="2" charset="0"/>
              </a:rPr>
              <a:t>   </a:t>
            </a:r>
            <a:r>
              <a:rPr lang="en-GB" sz="1600" dirty="0" err="1">
                <a:latin typeface="Courier" pitchFamily="2" charset="0"/>
              </a:rPr>
              <a:t>edx,eax</a:t>
            </a:r>
            <a:endParaRPr lang="en-GB" sz="1600" dirty="0">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[rip+0x200b69]</a:t>
            </a:r>
          </a:p>
          <a:p>
            <a:pPr>
              <a:lnSpc>
                <a:spcPct val="95000"/>
              </a:lnSpc>
            </a:pPr>
            <a:r>
              <a:rPr lang="en-GB" sz="1600" dirty="0" err="1">
                <a:latin typeface="Courier" pitchFamily="2" charset="0"/>
              </a:rPr>
              <a:t>imul</a:t>
            </a:r>
            <a:r>
              <a:rPr lang="en-GB" sz="1600" dirty="0">
                <a:latin typeface="Courier" pitchFamily="2" charset="0"/>
              </a:rPr>
              <a:t>   </a:t>
            </a:r>
            <a:r>
              <a:rPr lang="en-GB" sz="1600" dirty="0" err="1">
                <a:latin typeface="Courier" pitchFamily="2" charset="0"/>
              </a:rPr>
              <a:t>eax,edx</a:t>
            </a:r>
            <a:endParaRPr lang="en-GB" sz="1600" dirty="0">
              <a:latin typeface="Courier" pitchFamily="2" charset="0"/>
            </a:endParaRPr>
          </a:p>
          <a:p>
            <a:pPr>
              <a:lnSpc>
                <a:spcPct val="95000"/>
              </a:lnSpc>
            </a:pPr>
            <a:r>
              <a:rPr lang="en-GB" sz="1600" dirty="0">
                <a:latin typeface="Courier" pitchFamily="2" charset="0"/>
              </a:rPr>
              <a:t>sub    eax,0x62</a:t>
            </a:r>
          </a:p>
          <a:p>
            <a:pPr>
              <a:lnSpc>
                <a:spcPct val="95000"/>
              </a:lnSpc>
            </a:pPr>
            <a:r>
              <a:rPr lang="en-GB" sz="1600" dirty="0" err="1">
                <a:latin typeface="Courier" pitchFamily="2" charset="0"/>
              </a:rPr>
              <a:t>mov</a:t>
            </a:r>
            <a:r>
              <a:rPr lang="en-GB" sz="1600" dirty="0">
                <a:latin typeface="Courier" pitchFamily="2" charset="0"/>
              </a:rPr>
              <a:t>    DWORD PTR [rip+0x200b61],</a:t>
            </a:r>
            <a:r>
              <a:rPr lang="en-GB" sz="1600" dirty="0" err="1">
                <a:latin typeface="Courier" pitchFamily="2" charset="0"/>
              </a:rPr>
              <a:t>eax</a:t>
            </a:r>
            <a:endParaRPr lang="en-GB" sz="1600" dirty="0">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[rip+0x200b5b]</a:t>
            </a:r>
          </a:p>
          <a:p>
            <a:pPr>
              <a:lnSpc>
                <a:spcPct val="95000"/>
              </a:lnSpc>
            </a:pPr>
            <a:r>
              <a:rPr lang="en-GB" sz="1600" dirty="0">
                <a:solidFill>
                  <a:schemeClr val="tx1">
                    <a:lumMod val="50000"/>
                    <a:lumOff val="50000"/>
                  </a:schemeClr>
                </a:solidFill>
                <a:latin typeface="Courier" pitchFamily="2" charset="0"/>
              </a:rPr>
              <a:t>pop    </a:t>
            </a:r>
            <a:r>
              <a:rPr lang="en-GB" sz="1600" dirty="0" err="1">
                <a:solidFill>
                  <a:schemeClr val="tx1">
                    <a:lumMod val="50000"/>
                    <a:lumOff val="50000"/>
                  </a:schemeClr>
                </a:solidFill>
                <a:latin typeface="Courier" pitchFamily="2" charset="0"/>
              </a:rPr>
              <a:t>rbp</a:t>
            </a:r>
            <a:endParaRPr lang="en-GB" sz="1600" dirty="0">
              <a:solidFill>
                <a:schemeClr val="tx1">
                  <a:lumMod val="50000"/>
                  <a:lumOff val="50000"/>
                </a:schemeClr>
              </a:solidFill>
              <a:latin typeface="Courier" pitchFamily="2" charset="0"/>
            </a:endParaRPr>
          </a:p>
          <a:p>
            <a:pPr>
              <a:lnSpc>
                <a:spcPct val="95000"/>
              </a:lnSpc>
            </a:pPr>
            <a:endParaRPr lang="en-GB" sz="1600" dirty="0">
              <a:latin typeface="Courier" pitchFamily="2" charset="0"/>
            </a:endParaRPr>
          </a:p>
        </p:txBody>
      </p:sp>
      <p:sp>
        <p:nvSpPr>
          <p:cNvPr id="9" name="TextBox 8">
            <a:extLst>
              <a:ext uri="{FF2B5EF4-FFF2-40B4-BE49-F238E27FC236}">
                <a16:creationId xmlns:a16="http://schemas.microsoft.com/office/drawing/2014/main" id="{C474B4BE-4A44-6A49-8662-ADF348E3876F}"/>
              </a:ext>
            </a:extLst>
          </p:cNvPr>
          <p:cNvSpPr txBox="1"/>
          <p:nvPr/>
        </p:nvSpPr>
        <p:spPr>
          <a:xfrm>
            <a:off x="985838" y="1974684"/>
            <a:ext cx="2309287" cy="292388"/>
          </a:xfrm>
          <a:prstGeom prst="rect">
            <a:avLst/>
          </a:prstGeom>
          <a:noFill/>
        </p:spPr>
        <p:txBody>
          <a:bodyPr wrap="none" lIns="0" tIns="0" rIns="0" bIns="0" rtlCol="0">
            <a:spAutoFit/>
          </a:bodyPr>
          <a:lstStyle/>
          <a:p>
            <a:pPr>
              <a:lnSpc>
                <a:spcPct val="95000"/>
              </a:lnSpc>
            </a:pPr>
            <a:r>
              <a:rPr lang="en-GB" sz="2000" dirty="0">
                <a:latin typeface="+mn-lt"/>
              </a:rPr>
              <a:t>Assembly Language</a:t>
            </a:r>
          </a:p>
        </p:txBody>
      </p:sp>
      <p:sp>
        <p:nvSpPr>
          <p:cNvPr id="7" name="Slide Number Placeholder 8">
            <a:extLst>
              <a:ext uri="{FF2B5EF4-FFF2-40B4-BE49-F238E27FC236}">
                <a16:creationId xmlns:a16="http://schemas.microsoft.com/office/drawing/2014/main" id="{060AAB42-D39D-FB4B-9A94-E6D7B1E7AA2B}"/>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85</a:t>
            </a:fld>
            <a:endParaRPr lang="en-GB" dirty="0"/>
          </a:p>
        </p:txBody>
      </p:sp>
    </p:spTree>
    <p:custDataLst>
      <p:tags r:id="rId1"/>
    </p:custDataLst>
    <p:extLst>
      <p:ext uri="{BB962C8B-B14F-4D97-AF65-F5344CB8AC3E}">
        <p14:creationId xmlns:p14="http://schemas.microsoft.com/office/powerpoint/2010/main" val="12684432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example</a:t>
            </a:r>
          </a:p>
        </p:txBody>
      </p:sp>
      <p:sp>
        <p:nvSpPr>
          <p:cNvPr id="5" name="Content Placeholder 4"/>
          <p:cNvSpPr>
            <a:spLocks noGrp="1"/>
          </p:cNvSpPr>
          <p:nvPr>
            <p:ph idx="1"/>
          </p:nvPr>
        </p:nvSpPr>
        <p:spPr/>
        <p:txBody>
          <a:bodyPr/>
          <a:lstStyle/>
          <a:p>
            <a:r>
              <a:rPr lang="en-GB" sz="2400" dirty="0"/>
              <a:t>Execution of </a:t>
            </a:r>
            <a:r>
              <a:rPr lang="en-GB" sz="2400" dirty="0">
                <a:latin typeface="Courier" pitchFamily="2" charset="0"/>
              </a:rPr>
              <a:t>volume = ((height * length) * width) - 98</a:t>
            </a:r>
          </a:p>
        </p:txBody>
      </p:sp>
      <p:sp>
        <p:nvSpPr>
          <p:cNvPr id="2" name="TextBox 1">
            <a:extLst>
              <a:ext uri="{FF2B5EF4-FFF2-40B4-BE49-F238E27FC236}">
                <a16:creationId xmlns:a16="http://schemas.microsoft.com/office/drawing/2014/main" id="{D12132A0-BB5A-7043-9847-E14986D6F15D}"/>
              </a:ext>
            </a:extLst>
          </p:cNvPr>
          <p:cNvSpPr txBox="1"/>
          <p:nvPr/>
        </p:nvSpPr>
        <p:spPr>
          <a:xfrm>
            <a:off x="985838" y="2659365"/>
            <a:ext cx="4320093" cy="2809039"/>
          </a:xfrm>
          <a:prstGeom prst="rect">
            <a:avLst/>
          </a:prstGeom>
          <a:noFill/>
        </p:spPr>
        <p:txBody>
          <a:bodyPr wrap="none" lIns="0" tIns="0" rIns="0" bIns="0" rtlCol="0">
            <a:spAutoFit/>
          </a:bodyPr>
          <a:lstStyle/>
          <a:p>
            <a:pPr>
              <a:lnSpc>
                <a:spcPct val="95000"/>
              </a:lnSpc>
            </a:pPr>
            <a:r>
              <a:rPr lang="en-GB" sz="1600" dirty="0">
                <a:solidFill>
                  <a:schemeClr val="tx1">
                    <a:lumMod val="50000"/>
                    <a:lumOff val="50000"/>
                  </a:schemeClr>
                </a:solidFill>
                <a:latin typeface="Courier" pitchFamily="2" charset="0"/>
              </a:rPr>
              <a:t>push   </a:t>
            </a:r>
            <a:r>
              <a:rPr lang="en-GB" sz="1600" dirty="0" err="1">
                <a:solidFill>
                  <a:schemeClr val="tx1">
                    <a:lumMod val="50000"/>
                    <a:lumOff val="50000"/>
                  </a:schemeClr>
                </a:solidFill>
                <a:latin typeface="Courier" pitchFamily="2" charset="0"/>
              </a:rPr>
              <a:t>rbp</a:t>
            </a:r>
            <a:endParaRPr lang="en-GB" sz="1600" dirty="0">
              <a:solidFill>
                <a:schemeClr val="tx1">
                  <a:lumMod val="50000"/>
                  <a:lumOff val="50000"/>
                </a:schemeClr>
              </a:solidFill>
              <a:latin typeface="Courier" pitchFamily="2" charset="0"/>
            </a:endParaRPr>
          </a:p>
          <a:p>
            <a:pPr>
              <a:lnSpc>
                <a:spcPct val="95000"/>
              </a:lnSpc>
            </a:pPr>
            <a:r>
              <a:rPr lang="en-GB" sz="1600" dirty="0" err="1">
                <a:solidFill>
                  <a:schemeClr val="tx1">
                    <a:lumMod val="50000"/>
                    <a:lumOff val="50000"/>
                  </a:schemeClr>
                </a:solidFill>
                <a:latin typeface="Courier" pitchFamily="2" charset="0"/>
              </a:rPr>
              <a:t>mov</a:t>
            </a:r>
            <a:r>
              <a:rPr lang="en-GB" sz="1600" dirty="0">
                <a:solidFill>
                  <a:schemeClr val="tx1">
                    <a:lumMod val="50000"/>
                    <a:lumOff val="50000"/>
                  </a:schemeClr>
                </a:solidFill>
                <a:latin typeface="Courier" pitchFamily="2" charset="0"/>
              </a:rPr>
              <a:t>    </a:t>
            </a:r>
            <a:r>
              <a:rPr lang="en-GB" sz="1600" dirty="0" err="1">
                <a:solidFill>
                  <a:schemeClr val="tx1">
                    <a:lumMod val="50000"/>
                    <a:lumOff val="50000"/>
                  </a:schemeClr>
                </a:solidFill>
                <a:latin typeface="Courier" pitchFamily="2" charset="0"/>
              </a:rPr>
              <a:t>rbp,rsp</a:t>
            </a:r>
            <a:endParaRPr lang="en-GB" sz="1600" dirty="0">
              <a:solidFill>
                <a:schemeClr val="tx1">
                  <a:lumMod val="50000"/>
                  <a:lumOff val="50000"/>
                </a:schemeClr>
              </a:solidFill>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edx,DWORD</a:t>
            </a:r>
            <a:r>
              <a:rPr lang="en-GB" sz="1600" dirty="0">
                <a:latin typeface="Courier" pitchFamily="2" charset="0"/>
              </a:rPr>
              <a:t> PTR [rip+0x200b70]</a:t>
            </a: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[rip+0x200b6e]</a:t>
            </a:r>
          </a:p>
          <a:p>
            <a:pPr>
              <a:lnSpc>
                <a:spcPct val="95000"/>
              </a:lnSpc>
            </a:pPr>
            <a:r>
              <a:rPr lang="en-GB" sz="1600" dirty="0" err="1">
                <a:latin typeface="Courier" pitchFamily="2" charset="0"/>
              </a:rPr>
              <a:t>imul</a:t>
            </a:r>
            <a:r>
              <a:rPr lang="en-GB" sz="1600" dirty="0">
                <a:latin typeface="Courier" pitchFamily="2" charset="0"/>
              </a:rPr>
              <a:t>   </a:t>
            </a:r>
            <a:r>
              <a:rPr lang="en-GB" sz="1600" dirty="0" err="1">
                <a:latin typeface="Courier" pitchFamily="2" charset="0"/>
              </a:rPr>
              <a:t>edx,eax</a:t>
            </a:r>
            <a:endParaRPr lang="en-GB" sz="1600" dirty="0">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[rip+0x200b69]</a:t>
            </a:r>
          </a:p>
          <a:p>
            <a:pPr>
              <a:lnSpc>
                <a:spcPct val="95000"/>
              </a:lnSpc>
            </a:pPr>
            <a:r>
              <a:rPr lang="en-GB" sz="1600" dirty="0" err="1">
                <a:latin typeface="Courier" pitchFamily="2" charset="0"/>
              </a:rPr>
              <a:t>imul</a:t>
            </a:r>
            <a:r>
              <a:rPr lang="en-GB" sz="1600" dirty="0">
                <a:latin typeface="Courier" pitchFamily="2" charset="0"/>
              </a:rPr>
              <a:t>   </a:t>
            </a:r>
            <a:r>
              <a:rPr lang="en-GB" sz="1600" dirty="0" err="1">
                <a:latin typeface="Courier" pitchFamily="2" charset="0"/>
              </a:rPr>
              <a:t>eax,edx</a:t>
            </a:r>
            <a:endParaRPr lang="en-GB" sz="1600" dirty="0">
              <a:latin typeface="Courier" pitchFamily="2" charset="0"/>
            </a:endParaRPr>
          </a:p>
          <a:p>
            <a:pPr>
              <a:lnSpc>
                <a:spcPct val="95000"/>
              </a:lnSpc>
            </a:pPr>
            <a:r>
              <a:rPr lang="en-GB" sz="1600" dirty="0">
                <a:latin typeface="Courier" pitchFamily="2" charset="0"/>
              </a:rPr>
              <a:t>sub    eax,0x62</a:t>
            </a:r>
          </a:p>
          <a:p>
            <a:pPr>
              <a:lnSpc>
                <a:spcPct val="95000"/>
              </a:lnSpc>
            </a:pPr>
            <a:r>
              <a:rPr lang="en-GB" sz="1600" dirty="0" err="1">
                <a:latin typeface="Courier" pitchFamily="2" charset="0"/>
              </a:rPr>
              <a:t>mov</a:t>
            </a:r>
            <a:r>
              <a:rPr lang="en-GB" sz="1600" dirty="0">
                <a:latin typeface="Courier" pitchFamily="2" charset="0"/>
              </a:rPr>
              <a:t>    DWORD PTR [rip+0x200b61],</a:t>
            </a:r>
            <a:r>
              <a:rPr lang="en-GB" sz="1600" dirty="0" err="1">
                <a:latin typeface="Courier" pitchFamily="2" charset="0"/>
              </a:rPr>
              <a:t>eax</a:t>
            </a:r>
            <a:endParaRPr lang="en-GB" sz="1600" dirty="0">
              <a:latin typeface="Courier" pitchFamily="2" charset="0"/>
            </a:endParaRPr>
          </a:p>
          <a:p>
            <a:pPr>
              <a:lnSpc>
                <a:spcPct val="95000"/>
              </a:lnSpc>
            </a:pPr>
            <a:r>
              <a:rPr lang="en-GB" sz="1600" dirty="0" err="1">
                <a:latin typeface="Courier" pitchFamily="2" charset="0"/>
              </a:rPr>
              <a:t>mov</a:t>
            </a:r>
            <a:r>
              <a:rPr lang="en-GB" sz="1600" dirty="0">
                <a:latin typeface="Courier" pitchFamily="2" charset="0"/>
              </a:rPr>
              <a:t>    </a:t>
            </a:r>
            <a:r>
              <a:rPr lang="en-GB" sz="1600" dirty="0" err="1">
                <a:latin typeface="Courier" pitchFamily="2" charset="0"/>
              </a:rPr>
              <a:t>eax,DWORD</a:t>
            </a:r>
            <a:r>
              <a:rPr lang="en-GB" sz="1600" dirty="0">
                <a:latin typeface="Courier" pitchFamily="2" charset="0"/>
              </a:rPr>
              <a:t> PTR [rip+0x200b5b]</a:t>
            </a:r>
          </a:p>
          <a:p>
            <a:pPr>
              <a:lnSpc>
                <a:spcPct val="95000"/>
              </a:lnSpc>
            </a:pPr>
            <a:r>
              <a:rPr lang="en-GB" sz="1600" dirty="0">
                <a:solidFill>
                  <a:schemeClr val="tx1">
                    <a:lumMod val="50000"/>
                    <a:lumOff val="50000"/>
                  </a:schemeClr>
                </a:solidFill>
                <a:latin typeface="Courier" pitchFamily="2" charset="0"/>
              </a:rPr>
              <a:t>pop    </a:t>
            </a:r>
            <a:r>
              <a:rPr lang="en-GB" sz="1600" dirty="0" err="1">
                <a:solidFill>
                  <a:schemeClr val="tx1">
                    <a:lumMod val="50000"/>
                    <a:lumOff val="50000"/>
                  </a:schemeClr>
                </a:solidFill>
                <a:latin typeface="Courier" pitchFamily="2" charset="0"/>
              </a:rPr>
              <a:t>rbp</a:t>
            </a:r>
            <a:endParaRPr lang="en-GB" sz="1600" dirty="0">
              <a:solidFill>
                <a:schemeClr val="tx1">
                  <a:lumMod val="50000"/>
                  <a:lumOff val="50000"/>
                </a:schemeClr>
              </a:solidFill>
              <a:latin typeface="Courier" pitchFamily="2" charset="0"/>
            </a:endParaRPr>
          </a:p>
          <a:p>
            <a:pPr>
              <a:lnSpc>
                <a:spcPct val="95000"/>
              </a:lnSpc>
            </a:pPr>
            <a:endParaRPr lang="en-GB" sz="1600" dirty="0">
              <a:latin typeface="Courier" pitchFamily="2" charset="0"/>
            </a:endParaRPr>
          </a:p>
        </p:txBody>
      </p:sp>
      <p:sp>
        <p:nvSpPr>
          <p:cNvPr id="9" name="TextBox 8">
            <a:extLst>
              <a:ext uri="{FF2B5EF4-FFF2-40B4-BE49-F238E27FC236}">
                <a16:creationId xmlns:a16="http://schemas.microsoft.com/office/drawing/2014/main" id="{C474B4BE-4A44-6A49-8662-ADF348E3876F}"/>
              </a:ext>
            </a:extLst>
          </p:cNvPr>
          <p:cNvSpPr txBox="1"/>
          <p:nvPr/>
        </p:nvSpPr>
        <p:spPr>
          <a:xfrm>
            <a:off x="985838" y="1974684"/>
            <a:ext cx="2309287" cy="292388"/>
          </a:xfrm>
          <a:prstGeom prst="rect">
            <a:avLst/>
          </a:prstGeom>
          <a:noFill/>
        </p:spPr>
        <p:txBody>
          <a:bodyPr wrap="none" lIns="0" tIns="0" rIns="0" bIns="0" rtlCol="0">
            <a:spAutoFit/>
          </a:bodyPr>
          <a:lstStyle/>
          <a:p>
            <a:pPr>
              <a:lnSpc>
                <a:spcPct val="95000"/>
              </a:lnSpc>
            </a:pPr>
            <a:r>
              <a:rPr lang="en-GB" sz="2000" dirty="0">
                <a:latin typeface="+mn-lt"/>
              </a:rPr>
              <a:t>Assembly Language</a:t>
            </a:r>
          </a:p>
        </p:txBody>
      </p:sp>
      <p:sp>
        <p:nvSpPr>
          <p:cNvPr id="7" name="TextBox 6">
            <a:extLst>
              <a:ext uri="{FF2B5EF4-FFF2-40B4-BE49-F238E27FC236}">
                <a16:creationId xmlns:a16="http://schemas.microsoft.com/office/drawing/2014/main" id="{CCB08972-0A59-DB44-8658-868F5374272D}"/>
              </a:ext>
            </a:extLst>
          </p:cNvPr>
          <p:cNvSpPr txBox="1"/>
          <p:nvPr/>
        </p:nvSpPr>
        <p:spPr>
          <a:xfrm>
            <a:off x="5805563" y="2659365"/>
            <a:ext cx="5400600" cy="2182136"/>
          </a:xfrm>
          <a:prstGeom prst="rect">
            <a:avLst/>
          </a:prstGeom>
          <a:noFill/>
        </p:spPr>
        <p:txBody>
          <a:bodyPr wrap="square" lIns="0" tIns="0" rIns="0" bIns="0" rtlCol="0">
            <a:spAutoFit/>
          </a:bodyPr>
          <a:lstStyle/>
          <a:p>
            <a:pPr marL="342900" indent="-342900">
              <a:lnSpc>
                <a:spcPct val="95000"/>
              </a:lnSpc>
              <a:spcAft>
                <a:spcPts val="600"/>
              </a:spcAft>
              <a:buFont typeface="Arial" panose="020B0604020202020204" pitchFamily="34" charset="0"/>
              <a:buChar char="•"/>
            </a:pPr>
            <a:r>
              <a:rPr lang="en-GB" sz="2400" dirty="0">
                <a:latin typeface="+mn-lt"/>
              </a:rPr>
              <a:t>In fact, the computer might change the order in which these commands are executed somewhat</a:t>
            </a:r>
          </a:p>
          <a:p>
            <a:pPr marL="342900" indent="-342900">
              <a:lnSpc>
                <a:spcPct val="95000"/>
              </a:lnSpc>
              <a:spcAft>
                <a:spcPts val="600"/>
              </a:spcAft>
              <a:buFont typeface="Arial" panose="020B0604020202020204" pitchFamily="34" charset="0"/>
              <a:buChar char="•"/>
            </a:pPr>
            <a:r>
              <a:rPr lang="en-GB" sz="2400" dirty="0">
                <a:latin typeface="+mn-lt"/>
              </a:rPr>
              <a:t>You will learn about this in the Computer Architecture course in the 2</a:t>
            </a:r>
            <a:r>
              <a:rPr lang="en-GB" sz="2400" baseline="30000" dirty="0">
                <a:latin typeface="+mn-lt"/>
              </a:rPr>
              <a:t>nd</a:t>
            </a:r>
            <a:r>
              <a:rPr lang="en-GB" sz="2400" dirty="0">
                <a:latin typeface="+mn-lt"/>
              </a:rPr>
              <a:t> semester</a:t>
            </a:r>
          </a:p>
        </p:txBody>
      </p:sp>
      <p:sp>
        <p:nvSpPr>
          <p:cNvPr id="8" name="Slide Number Placeholder 8">
            <a:extLst>
              <a:ext uri="{FF2B5EF4-FFF2-40B4-BE49-F238E27FC236}">
                <a16:creationId xmlns:a16="http://schemas.microsoft.com/office/drawing/2014/main" id="{A6412420-0EED-4E42-8AB8-CDB60E59DBD0}"/>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86</a:t>
            </a:fld>
            <a:endParaRPr lang="en-GB" dirty="0"/>
          </a:p>
        </p:txBody>
      </p:sp>
    </p:spTree>
    <p:custDataLst>
      <p:tags r:id="rId1"/>
    </p:custDataLst>
    <p:extLst>
      <p:ext uri="{BB962C8B-B14F-4D97-AF65-F5344CB8AC3E}">
        <p14:creationId xmlns:p14="http://schemas.microsoft.com/office/powerpoint/2010/main" val="142877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assignment statements Short forms</a:t>
            </a:r>
          </a:p>
        </p:txBody>
      </p:sp>
      <p:graphicFrame>
        <p:nvGraphicFramePr>
          <p:cNvPr id="2" name="Content Placeholder 1">
            <a:extLst>
              <a:ext uri="{FF2B5EF4-FFF2-40B4-BE49-F238E27FC236}">
                <a16:creationId xmlns:a16="http://schemas.microsoft.com/office/drawing/2014/main" id="{6B83AB7D-9C1E-254F-9B47-4FA94FCE4E5D}"/>
              </a:ext>
            </a:extLst>
          </p:cNvPr>
          <p:cNvGraphicFramePr>
            <a:graphicFrameLocks noGrp="1"/>
          </p:cNvGraphicFramePr>
          <p:nvPr>
            <p:ph idx="1"/>
            <p:extLst>
              <p:ext uri="{D42A27DB-BD31-4B8C-83A1-F6EECF244321}">
                <p14:modId xmlns:p14="http://schemas.microsoft.com/office/powerpoint/2010/main" val="4267031698"/>
              </p:ext>
            </p:extLst>
          </p:nvPr>
        </p:nvGraphicFramePr>
        <p:xfrm>
          <a:off x="985838" y="1373188"/>
          <a:ext cx="10220326" cy="3200400"/>
        </p:xfrm>
        <a:graphic>
          <a:graphicData uri="http://schemas.openxmlformats.org/drawingml/2006/table">
            <a:tbl>
              <a:tblPr firstRow="1" bandRow="1">
                <a:tableStyleId>{E8B1032C-EA38-4F05-BA0D-38AFFFC7BED3}</a:tableStyleId>
              </a:tblPr>
              <a:tblGrid>
                <a:gridCol w="4316486">
                  <a:extLst>
                    <a:ext uri="{9D8B030D-6E8A-4147-A177-3AD203B41FA5}">
                      <a16:colId xmlns:a16="http://schemas.microsoft.com/office/drawing/2014/main" val="2622332612"/>
                    </a:ext>
                  </a:extLst>
                </a:gridCol>
                <a:gridCol w="5903840">
                  <a:extLst>
                    <a:ext uri="{9D8B030D-6E8A-4147-A177-3AD203B41FA5}">
                      <a16:colId xmlns:a16="http://schemas.microsoft.com/office/drawing/2014/main" val="4021971925"/>
                    </a:ext>
                  </a:extLst>
                </a:gridCol>
              </a:tblGrid>
              <a:tr h="370840">
                <a:tc>
                  <a:txBody>
                    <a:bodyPr/>
                    <a:lstStyle/>
                    <a:p>
                      <a:r>
                        <a:rPr lang="en-GB" sz="2400" dirty="0"/>
                        <a:t>Short form</a:t>
                      </a:r>
                    </a:p>
                  </a:txBody>
                  <a:tcPr/>
                </a:tc>
                <a:tc>
                  <a:txBody>
                    <a:bodyPr/>
                    <a:lstStyle/>
                    <a:p>
                      <a:r>
                        <a:rPr lang="en-GB" sz="2400" dirty="0"/>
                        <a:t>Long form</a:t>
                      </a:r>
                    </a:p>
                  </a:txBody>
                  <a:tcPr/>
                </a:tc>
                <a:extLst>
                  <a:ext uri="{0D108BD9-81ED-4DB2-BD59-A6C34878D82A}">
                    <a16:rowId xmlns:a16="http://schemas.microsoft.com/office/drawing/2014/main" val="3300133762"/>
                  </a:ext>
                </a:extLst>
              </a:tr>
              <a:tr h="370840">
                <a:tc>
                  <a:txBody>
                    <a:bodyPr/>
                    <a:lstStyle/>
                    <a:p>
                      <a:r>
                        <a:rPr lang="en-GB" sz="2400" dirty="0">
                          <a:latin typeface="Courier" pitchFamily="2" charset="0"/>
                        </a:rPr>
                        <a:t>x += n</a:t>
                      </a:r>
                    </a:p>
                  </a:txBody>
                  <a:tcPr/>
                </a:tc>
                <a:tc>
                  <a:txBody>
                    <a:bodyPr/>
                    <a:lstStyle/>
                    <a:p>
                      <a:r>
                        <a:rPr lang="en-GB" sz="2400" dirty="0">
                          <a:latin typeface="Courier" pitchFamily="2" charset="0"/>
                        </a:rPr>
                        <a:t>x = x + n</a:t>
                      </a:r>
                    </a:p>
                  </a:txBody>
                  <a:tcPr/>
                </a:tc>
                <a:extLst>
                  <a:ext uri="{0D108BD9-81ED-4DB2-BD59-A6C34878D82A}">
                    <a16:rowId xmlns:a16="http://schemas.microsoft.com/office/drawing/2014/main" val="4096623117"/>
                  </a:ext>
                </a:extLst>
              </a:tr>
              <a:tr h="370840">
                <a:tc>
                  <a:txBody>
                    <a:bodyPr/>
                    <a:lstStyle/>
                    <a:p>
                      <a:r>
                        <a:rPr lang="en-GB" sz="2400" dirty="0">
                          <a:latin typeface="Courier" pitchFamily="2" charset="0"/>
                        </a:rPr>
                        <a:t>x++</a:t>
                      </a:r>
                    </a:p>
                  </a:txBody>
                  <a:tcPr/>
                </a:tc>
                <a:tc>
                  <a:txBody>
                    <a:bodyPr/>
                    <a:lstStyle/>
                    <a:p>
                      <a:r>
                        <a:rPr lang="en-GB" sz="2400" dirty="0">
                          <a:latin typeface="Courier" pitchFamily="2" charset="0"/>
                        </a:rPr>
                        <a:t>x = x + 1 </a:t>
                      </a:r>
                    </a:p>
                  </a:txBody>
                  <a:tcPr/>
                </a:tc>
                <a:extLst>
                  <a:ext uri="{0D108BD9-81ED-4DB2-BD59-A6C34878D82A}">
                    <a16:rowId xmlns:a16="http://schemas.microsoft.com/office/drawing/2014/main" val="2008967583"/>
                  </a:ext>
                </a:extLst>
              </a:tr>
              <a:tr h="370840">
                <a:tc>
                  <a:txBody>
                    <a:bodyPr/>
                    <a:lstStyle/>
                    <a:p>
                      <a:r>
                        <a:rPr lang="en-GB" sz="2400" dirty="0">
                          <a:latin typeface="Courier" pitchFamily="2" charset="0"/>
                        </a:rPr>
                        <a:t>x -= n</a:t>
                      </a:r>
                    </a:p>
                  </a:txBody>
                  <a:tcPr/>
                </a:tc>
                <a:tc>
                  <a:txBody>
                    <a:bodyPr/>
                    <a:lstStyle/>
                    <a:p>
                      <a:r>
                        <a:rPr lang="en-GB" sz="2400" dirty="0">
                          <a:latin typeface="Courier" pitchFamily="2" charset="0"/>
                        </a:rPr>
                        <a:t>x = x – n</a:t>
                      </a:r>
                    </a:p>
                  </a:txBody>
                  <a:tcPr/>
                </a:tc>
                <a:extLst>
                  <a:ext uri="{0D108BD9-81ED-4DB2-BD59-A6C34878D82A}">
                    <a16:rowId xmlns:a16="http://schemas.microsoft.com/office/drawing/2014/main" val="3165380314"/>
                  </a:ext>
                </a:extLst>
              </a:tr>
              <a:tr h="370840">
                <a:tc>
                  <a:txBody>
                    <a:bodyPr/>
                    <a:lstStyle/>
                    <a:p>
                      <a:r>
                        <a:rPr lang="en-GB" sz="2400" dirty="0">
                          <a:latin typeface="Courier" pitchFamily="2" charset="0"/>
                        </a:rPr>
                        <a:t>x--</a:t>
                      </a:r>
                    </a:p>
                  </a:txBody>
                  <a:tcPr/>
                </a:tc>
                <a:tc>
                  <a:txBody>
                    <a:bodyPr/>
                    <a:lstStyle/>
                    <a:p>
                      <a:r>
                        <a:rPr lang="en-GB" sz="2400" dirty="0">
                          <a:latin typeface="Courier" pitchFamily="2" charset="0"/>
                        </a:rPr>
                        <a:t>x = x - 1 </a:t>
                      </a:r>
                    </a:p>
                  </a:txBody>
                  <a:tcPr/>
                </a:tc>
                <a:extLst>
                  <a:ext uri="{0D108BD9-81ED-4DB2-BD59-A6C34878D82A}">
                    <a16:rowId xmlns:a16="http://schemas.microsoft.com/office/drawing/2014/main" val="480084524"/>
                  </a:ext>
                </a:extLst>
              </a:tr>
              <a:tr h="370840">
                <a:tc>
                  <a:txBody>
                    <a:bodyPr/>
                    <a:lstStyle/>
                    <a:p>
                      <a:r>
                        <a:rPr lang="en-GB" sz="2400" dirty="0">
                          <a:latin typeface="Courier" pitchFamily="2" charset="0"/>
                        </a:rPr>
                        <a:t>x *= n</a:t>
                      </a:r>
                      <a:endParaRPr lang="en-GB" sz="2400" dirty="0"/>
                    </a:p>
                  </a:txBody>
                  <a:tcPr/>
                </a:tc>
                <a:tc>
                  <a:txBody>
                    <a:bodyPr/>
                    <a:lstStyle/>
                    <a:p>
                      <a:r>
                        <a:rPr lang="en-GB" sz="2400" dirty="0">
                          <a:latin typeface="Courier" pitchFamily="2" charset="0"/>
                        </a:rPr>
                        <a:t>x = x * n</a:t>
                      </a:r>
                      <a:endParaRPr lang="en-GB" sz="2400" dirty="0"/>
                    </a:p>
                  </a:txBody>
                  <a:tcPr/>
                </a:tc>
                <a:extLst>
                  <a:ext uri="{0D108BD9-81ED-4DB2-BD59-A6C34878D82A}">
                    <a16:rowId xmlns:a16="http://schemas.microsoft.com/office/drawing/2014/main" val="1893706735"/>
                  </a:ext>
                </a:extLst>
              </a:tr>
              <a:tr h="370840">
                <a:tc>
                  <a:txBody>
                    <a:bodyPr/>
                    <a:lstStyle/>
                    <a:p>
                      <a:r>
                        <a:rPr lang="en-GB" sz="2400" dirty="0"/>
                        <a:t> </a:t>
                      </a:r>
                      <a:r>
                        <a:rPr lang="en-GB" sz="2400" dirty="0">
                          <a:latin typeface="Courier" pitchFamily="2" charset="0"/>
                        </a:rPr>
                        <a:t>x /= n</a:t>
                      </a:r>
                    </a:p>
                  </a:txBody>
                  <a:tcPr/>
                </a:tc>
                <a:tc>
                  <a:txBody>
                    <a:bodyPr/>
                    <a:lstStyle/>
                    <a:p>
                      <a:r>
                        <a:rPr lang="en-GB" sz="2400" dirty="0">
                          <a:latin typeface="Courier" pitchFamily="2" charset="0"/>
                        </a:rPr>
                        <a:t>x = x / n</a:t>
                      </a:r>
                      <a:endParaRPr lang="en-GB" sz="2400" dirty="0"/>
                    </a:p>
                  </a:txBody>
                  <a:tcPr/>
                </a:tc>
                <a:extLst>
                  <a:ext uri="{0D108BD9-81ED-4DB2-BD59-A6C34878D82A}">
                    <a16:rowId xmlns:a16="http://schemas.microsoft.com/office/drawing/2014/main" val="1298581748"/>
                  </a:ext>
                </a:extLst>
              </a:tr>
            </a:tbl>
          </a:graphicData>
        </a:graphic>
      </p:graphicFrame>
      <p:sp>
        <p:nvSpPr>
          <p:cNvPr id="5" name="Content Placeholder 4">
            <a:extLst>
              <a:ext uri="{FF2B5EF4-FFF2-40B4-BE49-F238E27FC236}">
                <a16:creationId xmlns:a16="http://schemas.microsoft.com/office/drawing/2014/main" id="{0D1BF00D-59C1-1049-B7D1-9E83526E6FFA}"/>
              </a:ext>
            </a:extLst>
          </p:cNvPr>
          <p:cNvSpPr txBox="1">
            <a:spLocks/>
          </p:cNvSpPr>
          <p:nvPr/>
        </p:nvSpPr>
        <p:spPr bwMode="auto">
          <a:xfrm>
            <a:off x="985838" y="1373021"/>
            <a:ext cx="10220325" cy="452136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99000"/>
              </a:lnSpc>
              <a:spcBef>
                <a:spcPts val="600"/>
              </a:spcBef>
              <a:spcAft>
                <a:spcPct val="0"/>
              </a:spcAft>
              <a:buClr>
                <a:schemeClr val="tx1"/>
              </a:buClr>
              <a:buSzPct val="100000"/>
              <a:buFont typeface="Calibri" panose="020F0502020204030204" pitchFamily="34" charset="0"/>
              <a:buChar char="​"/>
              <a:defRPr sz="2000" b="0">
                <a:solidFill>
                  <a:schemeClr val="tx1"/>
                </a:solidFill>
                <a:latin typeface="+mn-lt"/>
                <a:ea typeface="+mn-ea"/>
                <a:cs typeface="+mn-cs"/>
              </a:defRPr>
            </a:lvl1pPr>
            <a:lvl2pPr marL="43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2pPr>
            <a:lvl3pPr marL="756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3pPr>
            <a:lvl4pPr marL="115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4pPr>
            <a:lvl5pPr marL="151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5pPr>
            <a:lvl6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6pPr>
            <a:lvl7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7pPr>
            <a:lvl8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8pPr>
            <a:lvl9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9pPr>
          </a:lstStyle>
          <a:p>
            <a:endParaRPr lang="en-GB" kern="0" dirty="0"/>
          </a:p>
          <a:p>
            <a:endParaRPr lang="en-GB" kern="0" dirty="0"/>
          </a:p>
          <a:p>
            <a:endParaRPr lang="en-GB" kern="0" dirty="0"/>
          </a:p>
          <a:p>
            <a:endParaRPr lang="en-GB" kern="0" dirty="0"/>
          </a:p>
          <a:p>
            <a:endParaRPr lang="en-GB" kern="0" dirty="0"/>
          </a:p>
          <a:p>
            <a:endParaRPr lang="en-GB" kern="0" dirty="0"/>
          </a:p>
          <a:p>
            <a:endParaRPr lang="en-GB" kern="0" dirty="0"/>
          </a:p>
          <a:p>
            <a:endParaRPr lang="en-GB" kern="0" dirty="0"/>
          </a:p>
          <a:p>
            <a:endParaRPr lang="en-GB" kern="0" dirty="0"/>
          </a:p>
          <a:p>
            <a:endParaRPr lang="en-GB" kern="0" dirty="0"/>
          </a:p>
          <a:p>
            <a:endParaRPr lang="en-GB" sz="2400" kern="0" dirty="0"/>
          </a:p>
          <a:p>
            <a:r>
              <a:rPr lang="en-GB" sz="2400" kern="0" dirty="0"/>
              <a:t>You will see the short forms often being used in </a:t>
            </a:r>
            <a:r>
              <a:rPr lang="en-GB" sz="2400" kern="0"/>
              <a:t>C programs.</a:t>
            </a:r>
            <a:endParaRPr lang="en-GB" sz="2400" b="1" kern="0" dirty="0"/>
          </a:p>
        </p:txBody>
      </p:sp>
      <p:sp>
        <p:nvSpPr>
          <p:cNvPr id="6" name="Slide Number Placeholder 8">
            <a:extLst>
              <a:ext uri="{FF2B5EF4-FFF2-40B4-BE49-F238E27FC236}">
                <a16:creationId xmlns:a16="http://schemas.microsoft.com/office/drawing/2014/main" id="{B8670A17-C769-7C4C-9ACA-835EA8CB3439}"/>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87</a:t>
            </a:fld>
            <a:endParaRPr lang="en-GB" dirty="0"/>
          </a:p>
        </p:txBody>
      </p:sp>
    </p:spTree>
    <p:custDataLst>
      <p:tags r:id="rId1"/>
    </p:custDataLst>
    <p:extLst>
      <p:ext uri="{BB962C8B-B14F-4D97-AF65-F5344CB8AC3E}">
        <p14:creationId xmlns:p14="http://schemas.microsoft.com/office/powerpoint/2010/main" val="157493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E02BB1-5356-476A-88FB-6C981C690599}" type="datetime1">
              <a:rPr lang="en-GB" smtClean="0"/>
              <a:t>28/09/2019</a:t>
            </a:fld>
            <a:r>
              <a:rPr lang="en-GB"/>
              <a:t>08/04/2019</a:t>
            </a:r>
            <a:endParaRPr lang="en-GB" dirty="0"/>
          </a:p>
        </p:txBody>
      </p:sp>
      <p:pic>
        <p:nvPicPr>
          <p:cNvPr id="3" name="Picture 2"/>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0825" cy="6350000"/>
          </a:xfrm>
          <a:prstGeom prst="rect">
            <a:avLst/>
          </a:prstGeom>
        </p:spPr>
      </p:pic>
    </p:spTree>
    <p:extLst>
      <p:ext uri="{BB962C8B-B14F-4D97-AF65-F5344CB8AC3E}">
        <p14:creationId xmlns:p14="http://schemas.microsoft.com/office/powerpoint/2010/main" val="37777593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DB102-C8B6-9A42-9C81-D3D5CF628727}"/>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0C59A144-C420-9446-A8E0-90D1E8BAAAED}"/>
              </a:ext>
            </a:extLst>
          </p:cNvPr>
          <p:cNvSpPr>
            <a:spLocks noGrp="1"/>
          </p:cNvSpPr>
          <p:nvPr>
            <p:ph idx="1"/>
          </p:nvPr>
        </p:nvSpPr>
        <p:spPr/>
        <p:txBody>
          <a:bodyPr/>
          <a:lstStyle/>
          <a:p>
            <a:pPr marL="457200" indent="-457200">
              <a:buFont typeface="Wingdings" pitchFamily="2" charset="2"/>
              <a:buChar char="ü"/>
            </a:pPr>
            <a:r>
              <a:rPr lang="en-GB" sz="2800" dirty="0"/>
              <a:t>Admin information about the course</a:t>
            </a:r>
          </a:p>
          <a:p>
            <a:pPr marL="457200" indent="-457200">
              <a:buFont typeface="Wingdings" pitchFamily="2" charset="2"/>
              <a:buChar char="ü"/>
            </a:pPr>
            <a:r>
              <a:rPr lang="en-GB" sz="2800" dirty="0"/>
              <a:t>Software Installation</a:t>
            </a:r>
          </a:p>
          <a:p>
            <a:pPr marL="457200" indent="-457200">
              <a:buFont typeface="Wingdings" pitchFamily="2" charset="2"/>
              <a:buChar char="ü"/>
            </a:pPr>
            <a:r>
              <a:rPr lang="en-GB" sz="2800" dirty="0"/>
              <a:t>Our first C program</a:t>
            </a:r>
          </a:p>
          <a:p>
            <a:pPr marL="457200" indent="-457200">
              <a:buFont typeface="Wingdings" pitchFamily="2" charset="2"/>
              <a:buChar char="ü"/>
            </a:pPr>
            <a:r>
              <a:rPr lang="en-GB" sz="2800" dirty="0"/>
              <a:t>The C language elements introduced today</a:t>
            </a:r>
          </a:p>
          <a:p>
            <a:pPr marL="457200" indent="-457200">
              <a:buFont typeface="Wingdings" pitchFamily="2" charset="2"/>
              <a:buChar char="ü"/>
            </a:pPr>
            <a:r>
              <a:rPr lang="en-GB" sz="2800" dirty="0"/>
              <a:t>Syntax and evaluation internally</a:t>
            </a:r>
          </a:p>
          <a:p>
            <a:pPr marL="457200" indent="-457200">
              <a:buFont typeface="Wingdings" pitchFamily="2" charset="2"/>
              <a:buChar char="Ø"/>
            </a:pPr>
            <a:r>
              <a:rPr lang="en-GB" sz="2800" dirty="0"/>
              <a:t>Abstraction and programming</a:t>
            </a:r>
          </a:p>
        </p:txBody>
      </p:sp>
      <p:sp>
        <p:nvSpPr>
          <p:cNvPr id="4" name="Date Placeholder 3">
            <a:extLst>
              <a:ext uri="{FF2B5EF4-FFF2-40B4-BE49-F238E27FC236}">
                <a16:creationId xmlns:a16="http://schemas.microsoft.com/office/drawing/2014/main" id="{95FC9542-BEDF-BD4F-9BD6-7A62CAB93C57}"/>
              </a:ext>
            </a:extLst>
          </p:cNvPr>
          <p:cNvSpPr>
            <a:spLocks noGrp="1"/>
          </p:cNvSpPr>
          <p:nvPr>
            <p:ph type="dt" sz="half" idx="10"/>
          </p:nvPr>
        </p:nvSpPr>
        <p:spPr/>
        <p:txBody>
          <a:bodyPr/>
          <a:lstStyle/>
          <a:p>
            <a:fld id="{28DD89B1-E0EE-6141-8600-8D9D86EC00AE}" type="datetime1">
              <a:rPr lang="en-GB" smtClean="0"/>
              <a:t>28/09/2019</a:t>
            </a:fld>
            <a:r>
              <a:rPr lang="en-GB"/>
              <a:t>08/04/2019</a:t>
            </a:r>
            <a:endParaRPr lang="en-GB" dirty="0"/>
          </a:p>
        </p:txBody>
      </p:sp>
      <p:sp>
        <p:nvSpPr>
          <p:cNvPr id="5" name="Slide Number Placeholder 8">
            <a:extLst>
              <a:ext uri="{FF2B5EF4-FFF2-40B4-BE49-F238E27FC236}">
                <a16:creationId xmlns:a16="http://schemas.microsoft.com/office/drawing/2014/main" id="{BF8273F0-621F-5F43-9247-5AF403256877}"/>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89</a:t>
            </a:fld>
            <a:endParaRPr lang="en-GB" dirty="0"/>
          </a:p>
        </p:txBody>
      </p:sp>
    </p:spTree>
    <p:extLst>
      <p:ext uri="{BB962C8B-B14F-4D97-AF65-F5344CB8AC3E}">
        <p14:creationId xmlns:p14="http://schemas.microsoft.com/office/powerpoint/2010/main" val="2567610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7846D-C64D-E346-887C-9E146276820F}"/>
              </a:ext>
            </a:extLst>
          </p:cNvPr>
          <p:cNvSpPr>
            <a:spLocks noGrp="1"/>
          </p:cNvSpPr>
          <p:nvPr>
            <p:ph type="title"/>
          </p:nvPr>
        </p:nvSpPr>
        <p:spPr/>
        <p:txBody>
          <a:bodyPr/>
          <a:lstStyle/>
          <a:p>
            <a:r>
              <a:rPr lang="en-GB" dirty="0"/>
              <a:t>Who are we?</a:t>
            </a:r>
          </a:p>
        </p:txBody>
      </p:sp>
      <p:sp>
        <p:nvSpPr>
          <p:cNvPr id="3" name="Content Placeholder 2">
            <a:extLst>
              <a:ext uri="{FF2B5EF4-FFF2-40B4-BE49-F238E27FC236}">
                <a16:creationId xmlns:a16="http://schemas.microsoft.com/office/drawing/2014/main" id="{A21968F7-6464-714E-98F6-0225D5017F7A}"/>
              </a:ext>
            </a:extLst>
          </p:cNvPr>
          <p:cNvSpPr>
            <a:spLocks noGrp="1"/>
          </p:cNvSpPr>
          <p:nvPr>
            <p:ph idx="1"/>
          </p:nvPr>
        </p:nvSpPr>
        <p:spPr/>
        <p:txBody>
          <a:bodyPr/>
          <a:lstStyle/>
          <a:p>
            <a:r>
              <a:rPr lang="da-DK" sz="2400" b="1" dirty="0"/>
              <a:t>Stefan </a:t>
            </a:r>
            <a:r>
              <a:rPr lang="da-DK" sz="2400" b="1" dirty="0" err="1"/>
              <a:t>Hallerstede</a:t>
            </a:r>
            <a:r>
              <a:rPr lang="da-DK" sz="2400" dirty="0"/>
              <a:t>: </a:t>
            </a:r>
            <a:r>
              <a:rPr lang="da-DK" sz="2400" dirty="0" err="1"/>
              <a:t>MSc</a:t>
            </a:r>
            <a:r>
              <a:rPr lang="da-DK" sz="2400" dirty="0"/>
              <a:t>, </a:t>
            </a:r>
            <a:r>
              <a:rPr lang="da-DK" sz="2400" dirty="0" err="1"/>
              <a:t>PhD</a:t>
            </a:r>
            <a:endParaRPr lang="da-DK" sz="2400" dirty="0"/>
          </a:p>
          <a:p>
            <a:r>
              <a:rPr lang="da-DK" sz="2400" dirty="0"/>
              <a:t>3 </a:t>
            </a:r>
            <a:r>
              <a:rPr lang="da-DK" sz="2400" dirty="0" err="1"/>
              <a:t>years</a:t>
            </a:r>
            <a:r>
              <a:rPr lang="da-DK" sz="2400" dirty="0"/>
              <a:t> at Start-Up in Grenoble</a:t>
            </a:r>
          </a:p>
          <a:p>
            <a:r>
              <a:rPr lang="da-DK" sz="2400" dirty="0"/>
              <a:t>3 </a:t>
            </a:r>
            <a:r>
              <a:rPr lang="da-DK" sz="2400" dirty="0" err="1"/>
              <a:t>years</a:t>
            </a:r>
            <a:r>
              <a:rPr lang="da-DK" sz="2400" dirty="0"/>
              <a:t> at ETH Zürich</a:t>
            </a:r>
          </a:p>
          <a:p>
            <a:r>
              <a:rPr lang="da-DK" sz="2400" dirty="0"/>
              <a:t>1 </a:t>
            </a:r>
            <a:r>
              <a:rPr lang="da-DK" sz="2400" dirty="0" err="1"/>
              <a:t>year</a:t>
            </a:r>
            <a:r>
              <a:rPr lang="da-DK" sz="2400" dirty="0"/>
              <a:t> at </a:t>
            </a:r>
            <a:r>
              <a:rPr lang="da-DK" sz="2400" dirty="0" err="1"/>
              <a:t>University</a:t>
            </a:r>
            <a:r>
              <a:rPr lang="da-DK" sz="2400" dirty="0"/>
              <a:t> of Southampton</a:t>
            </a:r>
          </a:p>
          <a:p>
            <a:r>
              <a:rPr lang="da-DK" sz="2400" dirty="0"/>
              <a:t>3 </a:t>
            </a:r>
            <a:r>
              <a:rPr lang="da-DK" sz="2400" dirty="0" err="1"/>
              <a:t>years</a:t>
            </a:r>
            <a:r>
              <a:rPr lang="da-DK" sz="2400" dirty="0"/>
              <a:t> at </a:t>
            </a:r>
            <a:r>
              <a:rPr lang="da-DK" sz="2400" dirty="0" err="1"/>
              <a:t>University</a:t>
            </a:r>
            <a:r>
              <a:rPr lang="da-DK" sz="2400" dirty="0"/>
              <a:t> of Düsseldorf</a:t>
            </a:r>
          </a:p>
          <a:p>
            <a:r>
              <a:rPr lang="da-DK" sz="2400" dirty="0"/>
              <a:t>8 </a:t>
            </a:r>
            <a:r>
              <a:rPr lang="da-DK" sz="2400" dirty="0" err="1"/>
              <a:t>years</a:t>
            </a:r>
            <a:r>
              <a:rPr lang="da-DK" sz="2400" dirty="0"/>
              <a:t> at Aarhus </a:t>
            </a:r>
            <a:r>
              <a:rPr lang="da-DK" sz="2400" dirty="0" err="1"/>
              <a:t>University</a:t>
            </a:r>
            <a:endParaRPr lang="da-DK" sz="2400" dirty="0"/>
          </a:p>
          <a:p>
            <a:r>
              <a:rPr lang="da-DK" sz="2400" dirty="0">
                <a:hlinkClick r:id="rId3"/>
              </a:rPr>
              <a:t>http://pure.au.dk/portal/en/persons/stefan-hallerstede(65c96a3f-b4af-473c-a0d8-7909b2f2903c).html</a:t>
            </a:r>
            <a:r>
              <a:rPr lang="da-DK" sz="2400" dirty="0"/>
              <a:t> </a:t>
            </a:r>
          </a:p>
          <a:p>
            <a:endParaRPr lang="en-GB" sz="2400" dirty="0"/>
          </a:p>
        </p:txBody>
      </p:sp>
      <p:sp>
        <p:nvSpPr>
          <p:cNvPr id="4" name="Date Placeholder 3">
            <a:extLst>
              <a:ext uri="{FF2B5EF4-FFF2-40B4-BE49-F238E27FC236}">
                <a16:creationId xmlns:a16="http://schemas.microsoft.com/office/drawing/2014/main" id="{D2DFEA25-C326-E94D-B97E-83A15FF21DB9}"/>
              </a:ext>
            </a:extLst>
          </p:cNvPr>
          <p:cNvSpPr>
            <a:spLocks noGrp="1"/>
          </p:cNvSpPr>
          <p:nvPr>
            <p:ph type="dt" sz="half" idx="10"/>
          </p:nvPr>
        </p:nvSpPr>
        <p:spPr/>
        <p:txBody>
          <a:bodyPr/>
          <a:lstStyle/>
          <a:p>
            <a:fld id="{4E5746BC-1E4F-FF48-B610-CA67511F8493}" type="datetime1">
              <a:rPr lang="en-GB" smtClean="0"/>
              <a:t>28/09/2019</a:t>
            </a:fld>
            <a:r>
              <a:rPr lang="en-GB"/>
              <a:t>08/04/2019</a:t>
            </a:r>
            <a:endParaRPr lang="en-GB" dirty="0"/>
          </a:p>
        </p:txBody>
      </p:sp>
      <p:pic>
        <p:nvPicPr>
          <p:cNvPr id="5" name="Picture 4">
            <a:extLst>
              <a:ext uri="{FF2B5EF4-FFF2-40B4-BE49-F238E27FC236}">
                <a16:creationId xmlns:a16="http://schemas.microsoft.com/office/drawing/2014/main" id="{12AE950E-D956-1246-B6B2-B31F5D155CE1}"/>
              </a:ext>
            </a:extLst>
          </p:cNvPr>
          <p:cNvPicPr>
            <a:picLocks noChangeAspect="1"/>
          </p:cNvPicPr>
          <p:nvPr/>
        </p:nvPicPr>
        <p:blipFill rotWithShape="1">
          <a:blip r:embed="rId4">
            <a:extLst>
              <a:ext uri="{28A0092B-C50C-407E-A947-70E740481C1C}">
                <a14:useLocalDpi xmlns:a14="http://schemas.microsoft.com/office/drawing/2010/main" val="0"/>
              </a:ext>
            </a:extLst>
          </a:blip>
          <a:srcRect l="9899" t="6839" r="25312" b="16512"/>
          <a:stretch/>
        </p:blipFill>
        <p:spPr>
          <a:xfrm>
            <a:off x="10597063" y="25932"/>
            <a:ext cx="1579814" cy="1869010"/>
          </a:xfrm>
          <a:prstGeom prst="rect">
            <a:avLst/>
          </a:prstGeom>
        </p:spPr>
      </p:pic>
      <p:sp>
        <p:nvSpPr>
          <p:cNvPr id="6" name="Slide Number Placeholder 8">
            <a:extLst>
              <a:ext uri="{FF2B5EF4-FFF2-40B4-BE49-F238E27FC236}">
                <a16:creationId xmlns:a16="http://schemas.microsoft.com/office/drawing/2014/main" id="{68D2829D-9298-394B-8BA5-C96C83E62A6C}"/>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9</a:t>
            </a:fld>
            <a:endParaRPr lang="en-GB" dirty="0"/>
          </a:p>
        </p:txBody>
      </p:sp>
    </p:spTree>
    <p:extLst>
      <p:ext uri="{BB962C8B-B14F-4D97-AF65-F5344CB8AC3E}">
        <p14:creationId xmlns:p14="http://schemas.microsoft.com/office/powerpoint/2010/main" val="13705780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Abstraction and programming</a:t>
            </a:r>
          </a:p>
        </p:txBody>
      </p:sp>
      <p:sp>
        <p:nvSpPr>
          <p:cNvPr id="5" name="Content Placeholder 4"/>
          <p:cNvSpPr>
            <a:spLocks noGrp="1"/>
          </p:cNvSpPr>
          <p:nvPr>
            <p:ph idx="1"/>
          </p:nvPr>
        </p:nvSpPr>
        <p:spPr/>
        <p:txBody>
          <a:bodyPr/>
          <a:lstStyle/>
          <a:p>
            <a:pPr marL="342900" indent="-342900">
              <a:spcAft>
                <a:spcPts val="600"/>
              </a:spcAft>
              <a:buFont typeface="Arial" panose="020B0604020202020204" pitchFamily="34" charset="0"/>
              <a:buChar char="•"/>
            </a:pPr>
            <a:r>
              <a:rPr lang="en-GB" sz="2400" dirty="0"/>
              <a:t>Our </a:t>
            </a:r>
            <a:r>
              <a:rPr lang="en-GB" sz="2400" b="1" dirty="0"/>
              <a:t>abstract view </a:t>
            </a:r>
            <a:r>
              <a:rPr lang="en-GB" sz="2400" dirty="0"/>
              <a:t>of evaluation and execution is faithful to the commands that are eventually executed by the computer</a:t>
            </a:r>
          </a:p>
          <a:p>
            <a:pPr marL="342900" indent="-342900">
              <a:spcAft>
                <a:spcPts val="600"/>
              </a:spcAft>
              <a:buFont typeface="Arial" panose="020B0604020202020204" pitchFamily="34" charset="0"/>
              <a:buChar char="•"/>
            </a:pPr>
            <a:r>
              <a:rPr lang="en-GB" sz="2400" dirty="0"/>
              <a:t>We will </a:t>
            </a:r>
            <a:r>
              <a:rPr lang="en-GB" sz="2400" b="1" dirty="0"/>
              <a:t>abstract a little more </a:t>
            </a:r>
            <a:r>
              <a:rPr lang="en-GB" sz="2400" dirty="0"/>
              <a:t>and only look at statements before and after execution</a:t>
            </a:r>
          </a:p>
          <a:p>
            <a:pPr marL="342900" indent="-342900">
              <a:spcAft>
                <a:spcPts val="600"/>
              </a:spcAft>
              <a:buFont typeface="Arial" panose="020B0604020202020204" pitchFamily="34" charset="0"/>
              <a:buChar char="•"/>
            </a:pPr>
            <a:r>
              <a:rPr lang="en-GB" sz="2400" dirty="0"/>
              <a:t>We will </a:t>
            </a:r>
            <a:r>
              <a:rPr lang="en-GB" sz="2400" b="1" dirty="0"/>
              <a:t>ignore</a:t>
            </a:r>
            <a:r>
              <a:rPr lang="en-GB" sz="2400" dirty="0"/>
              <a:t> how expressions are evaluated</a:t>
            </a:r>
          </a:p>
          <a:p>
            <a:pPr marL="342900" indent="-342900">
              <a:spcAft>
                <a:spcPts val="600"/>
              </a:spcAft>
              <a:buFont typeface="Arial" panose="020B0604020202020204" pitchFamily="34" charset="0"/>
              <a:buChar char="•"/>
            </a:pPr>
            <a:r>
              <a:rPr lang="en-GB" sz="2400" dirty="0"/>
              <a:t>We will </a:t>
            </a:r>
            <a:r>
              <a:rPr lang="en-GB" sz="2400" b="1" dirty="0"/>
              <a:t>write our programs </a:t>
            </a:r>
            <a:r>
              <a:rPr lang="en-GB" sz="2400" dirty="0"/>
              <a:t>in an adequate form to permit this</a:t>
            </a:r>
          </a:p>
          <a:p>
            <a:pPr marL="342900" indent="-342900">
              <a:spcAft>
                <a:spcPts val="600"/>
              </a:spcAft>
              <a:buFont typeface="Arial" panose="020B0604020202020204" pitchFamily="34" charset="0"/>
              <a:buChar char="•"/>
            </a:pPr>
            <a:r>
              <a:rPr lang="en-GB" sz="2400" dirty="0"/>
              <a:t>This is the key to </a:t>
            </a:r>
            <a:r>
              <a:rPr lang="en-GB" sz="2400" b="1" dirty="0"/>
              <a:t>reasoning</a:t>
            </a:r>
            <a:r>
              <a:rPr lang="en-GB" sz="2400" dirty="0"/>
              <a:t> about the properties of our programs</a:t>
            </a:r>
          </a:p>
          <a:p>
            <a:pPr marL="342900" indent="-342900">
              <a:spcAft>
                <a:spcPts val="600"/>
              </a:spcAft>
              <a:buFont typeface="Arial" panose="020B0604020202020204" pitchFamily="34" charset="0"/>
              <a:buChar char="•"/>
            </a:pPr>
            <a:r>
              <a:rPr lang="en-GB" sz="2400" dirty="0"/>
              <a:t>We think of programming as </a:t>
            </a:r>
            <a:r>
              <a:rPr lang="en-GB" sz="2400" b="1" dirty="0"/>
              <a:t>problem solving</a:t>
            </a:r>
          </a:p>
          <a:p>
            <a:pPr marL="342900" indent="-342900">
              <a:spcAft>
                <a:spcPts val="600"/>
              </a:spcAft>
              <a:buFont typeface="Arial" panose="020B0604020202020204" pitchFamily="34" charset="0"/>
              <a:buChar char="•"/>
            </a:pPr>
            <a:r>
              <a:rPr lang="en-GB" sz="2400" dirty="0"/>
              <a:t>Reasoning about programs is necessary to </a:t>
            </a:r>
            <a:r>
              <a:rPr lang="en-GB" sz="2400" b="1" dirty="0"/>
              <a:t>understand</a:t>
            </a:r>
            <a:r>
              <a:rPr lang="en-GB" sz="2400" dirty="0"/>
              <a:t> whether they solve a given problem</a:t>
            </a:r>
          </a:p>
        </p:txBody>
      </p:sp>
      <p:sp>
        <p:nvSpPr>
          <p:cNvPr id="6" name="Slide Number Placeholder 8">
            <a:extLst>
              <a:ext uri="{FF2B5EF4-FFF2-40B4-BE49-F238E27FC236}">
                <a16:creationId xmlns:a16="http://schemas.microsoft.com/office/drawing/2014/main" id="{6AF06DA0-139C-C94F-B0F1-A03D31F4DE00}"/>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90</a:t>
            </a:fld>
            <a:endParaRPr lang="en-GB" dirty="0"/>
          </a:p>
        </p:txBody>
      </p:sp>
    </p:spTree>
    <p:custDataLst>
      <p:tags r:id="rId1"/>
    </p:custDataLst>
    <p:extLst>
      <p:ext uri="{BB962C8B-B14F-4D97-AF65-F5344CB8AC3E}">
        <p14:creationId xmlns:p14="http://schemas.microsoft.com/office/powerpoint/2010/main" val="250515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Sequences of statements</a:t>
            </a:r>
          </a:p>
        </p:txBody>
      </p:sp>
      <p:sp>
        <p:nvSpPr>
          <p:cNvPr id="5" name="Content Placeholder 4"/>
          <p:cNvSpPr>
            <a:spLocks noGrp="1"/>
          </p:cNvSpPr>
          <p:nvPr>
            <p:ph idx="1"/>
          </p:nvPr>
        </p:nvSpPr>
        <p:spPr/>
        <p:txBody>
          <a:bodyPr/>
          <a:lstStyle/>
          <a:p>
            <a:pPr marL="342900" indent="-342900">
              <a:spcAft>
                <a:spcPts val="600"/>
              </a:spcAft>
              <a:buFont typeface="Arial" panose="020B0604020202020204" pitchFamily="34" charset="0"/>
              <a:buChar char="•"/>
            </a:pPr>
            <a:r>
              <a:rPr lang="en-GB" sz="2400" dirty="0"/>
              <a:t>We have already seen that programs are usually composed of sequences of statements, e.g.,</a:t>
            </a:r>
            <a:br>
              <a:rPr lang="en-GB" sz="2400" dirty="0"/>
            </a:br>
            <a:r>
              <a:rPr lang="en-GB" sz="2400" dirty="0">
                <a:latin typeface="Courier" pitchFamily="2" charset="0"/>
              </a:rPr>
              <a:t>x = 1;</a:t>
            </a:r>
            <a:br>
              <a:rPr lang="en-GB" sz="2400" dirty="0">
                <a:latin typeface="Courier" pitchFamily="2" charset="0"/>
              </a:rPr>
            </a:br>
            <a:r>
              <a:rPr lang="en-GB" sz="2400" dirty="0">
                <a:latin typeface="Courier" pitchFamily="2" charset="0"/>
              </a:rPr>
              <a:t>x = x + 1;</a:t>
            </a:r>
          </a:p>
          <a:p>
            <a:pPr marL="342900" indent="-342900">
              <a:spcAft>
                <a:spcPts val="600"/>
              </a:spcAft>
              <a:buFont typeface="Arial" panose="020B0604020202020204" pitchFamily="34" charset="0"/>
              <a:buChar char="•"/>
            </a:pPr>
            <a:r>
              <a:rPr lang="en-GB" sz="2400" dirty="0"/>
              <a:t>The statements are executed in the order they are specified.</a:t>
            </a:r>
          </a:p>
          <a:p>
            <a:pPr marL="342900" indent="-342900">
              <a:spcAft>
                <a:spcPts val="600"/>
              </a:spcAft>
              <a:buFont typeface="Arial" panose="020B0604020202020204" pitchFamily="34" charset="0"/>
              <a:buChar char="•"/>
            </a:pPr>
            <a:r>
              <a:rPr lang="en-GB" sz="2400" dirty="0"/>
              <a:t>First </a:t>
            </a:r>
            <a:r>
              <a:rPr lang="en-GB" sz="2400" dirty="0">
                <a:latin typeface="Courier" pitchFamily="2" charset="0"/>
              </a:rPr>
              <a:t>x = 1;</a:t>
            </a:r>
            <a:r>
              <a:rPr lang="en-GB" sz="2400" dirty="0"/>
              <a:t> is executed.</a:t>
            </a:r>
            <a:br>
              <a:rPr lang="en-GB" sz="2400" dirty="0"/>
            </a:br>
            <a:r>
              <a:rPr lang="en-GB" sz="2400" dirty="0"/>
              <a:t>After the execution of this statement variable </a:t>
            </a:r>
            <a:r>
              <a:rPr lang="en-GB" sz="2400" dirty="0">
                <a:latin typeface="Courier" pitchFamily="2" charset="0"/>
              </a:rPr>
              <a:t>x</a:t>
            </a:r>
            <a:r>
              <a:rPr lang="en-GB" sz="2400" dirty="0"/>
              <a:t> stores the value </a:t>
            </a:r>
            <a:r>
              <a:rPr lang="en-GB" sz="2400" dirty="0">
                <a:latin typeface="Courier" pitchFamily="2" charset="0"/>
              </a:rPr>
              <a:t>1</a:t>
            </a:r>
            <a:r>
              <a:rPr lang="en-GB" sz="2400" dirty="0"/>
              <a:t>.</a:t>
            </a:r>
          </a:p>
          <a:p>
            <a:pPr marL="342900" indent="-342900">
              <a:spcAft>
                <a:spcPts val="600"/>
              </a:spcAft>
              <a:buFont typeface="Arial" panose="020B0604020202020204" pitchFamily="34" charset="0"/>
              <a:buChar char="•"/>
            </a:pPr>
            <a:r>
              <a:rPr lang="en-GB" sz="2400" dirty="0"/>
              <a:t>Then </a:t>
            </a:r>
            <a:r>
              <a:rPr lang="en-GB" sz="2400" dirty="0">
                <a:latin typeface="Courier" pitchFamily="2" charset="0"/>
              </a:rPr>
              <a:t>x = x + 1;</a:t>
            </a:r>
            <a:r>
              <a:rPr lang="en-GB" sz="2400" dirty="0"/>
              <a:t> is executed.</a:t>
            </a:r>
            <a:br>
              <a:rPr lang="en-GB" sz="2400" dirty="0"/>
            </a:br>
            <a:r>
              <a:rPr lang="en-GB" sz="2400" dirty="0"/>
              <a:t>After the execution of this statement variable x stores the value </a:t>
            </a:r>
            <a:r>
              <a:rPr lang="en-GB" sz="2400" dirty="0">
                <a:latin typeface="Courier" pitchFamily="2" charset="0"/>
              </a:rPr>
              <a:t>2</a:t>
            </a:r>
            <a:r>
              <a:rPr lang="en-GB" sz="2400" dirty="0"/>
              <a:t>.</a:t>
            </a:r>
          </a:p>
        </p:txBody>
      </p:sp>
      <p:sp>
        <p:nvSpPr>
          <p:cNvPr id="6" name="Slide Number Placeholder 8">
            <a:extLst>
              <a:ext uri="{FF2B5EF4-FFF2-40B4-BE49-F238E27FC236}">
                <a16:creationId xmlns:a16="http://schemas.microsoft.com/office/drawing/2014/main" id="{8862DBB4-A250-B14D-8318-3F96D477DF2E}"/>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91</a:t>
            </a:fld>
            <a:endParaRPr lang="en-GB" dirty="0"/>
          </a:p>
        </p:txBody>
      </p:sp>
    </p:spTree>
    <p:custDataLst>
      <p:tags r:id="rId1"/>
    </p:custDataLst>
    <p:extLst>
      <p:ext uri="{BB962C8B-B14F-4D97-AF65-F5344CB8AC3E}">
        <p14:creationId xmlns:p14="http://schemas.microsoft.com/office/powerpoint/2010/main" val="1411490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Input of values (into variables)</a:t>
            </a:r>
          </a:p>
        </p:txBody>
      </p:sp>
      <p:sp>
        <p:nvSpPr>
          <p:cNvPr id="5" name="Content Placeholder 4"/>
          <p:cNvSpPr>
            <a:spLocks noGrp="1"/>
          </p:cNvSpPr>
          <p:nvPr>
            <p:ph idx="1"/>
          </p:nvPr>
        </p:nvSpPr>
        <p:spPr/>
        <p:txBody>
          <a:bodyPr/>
          <a:lstStyle/>
          <a:p>
            <a:pPr marL="342900" indent="-342900">
              <a:buFont typeface="Arial" panose="020B0604020202020204" pitchFamily="34" charset="0"/>
              <a:buChar char="•"/>
            </a:pPr>
            <a:r>
              <a:rPr lang="en-GB" sz="2400" dirty="0"/>
              <a:t>The function </a:t>
            </a:r>
            <a:r>
              <a:rPr lang="en-GB" sz="2400" dirty="0" err="1">
                <a:latin typeface="Courier" pitchFamily="2" charset="0"/>
              </a:rPr>
              <a:t>scanf</a:t>
            </a:r>
            <a:r>
              <a:rPr lang="en-GB" sz="2400" dirty="0"/>
              <a:t> available from </a:t>
            </a:r>
            <a:r>
              <a:rPr lang="en-GB" sz="2400" dirty="0">
                <a:latin typeface="Courier" pitchFamily="2" charset="0"/>
              </a:rPr>
              <a:t>&lt;</a:t>
            </a:r>
            <a:r>
              <a:rPr lang="en-GB" sz="2400" dirty="0" err="1">
                <a:latin typeface="Courier" pitchFamily="2" charset="0"/>
              </a:rPr>
              <a:t>stdio.h</a:t>
            </a:r>
            <a:r>
              <a:rPr lang="en-GB" sz="2400" dirty="0">
                <a:latin typeface="Courier" pitchFamily="2" charset="0"/>
              </a:rPr>
              <a:t>&gt; </a:t>
            </a:r>
            <a:r>
              <a:rPr lang="en-GB" sz="2400" dirty="0"/>
              <a:t>reads values from the terminal and stores them into variables</a:t>
            </a:r>
          </a:p>
          <a:p>
            <a:pPr marL="342900" indent="-342900">
              <a:buFont typeface="Arial" panose="020B0604020202020204" pitchFamily="34" charset="0"/>
              <a:buChar char="•"/>
            </a:pPr>
            <a:r>
              <a:rPr lang="en-GB" sz="2400" dirty="0" err="1">
                <a:latin typeface="Courier" pitchFamily="2" charset="0"/>
              </a:rPr>
              <a:t>scanf</a:t>
            </a:r>
            <a:r>
              <a:rPr lang="en-GB" sz="2400" dirty="0">
                <a:latin typeface="Courier" pitchFamily="2" charset="0"/>
              </a:rPr>
              <a:t>(“%d”,&amp;</a:t>
            </a:r>
            <a:r>
              <a:rPr lang="en-GB" sz="2400" dirty="0" err="1">
                <a:latin typeface="Courier" pitchFamily="2" charset="0"/>
              </a:rPr>
              <a:t>var</a:t>
            </a:r>
            <a:r>
              <a:rPr lang="en-GB" sz="2400" dirty="0">
                <a:latin typeface="Courier" pitchFamily="2" charset="0"/>
              </a:rPr>
              <a:t>) </a:t>
            </a:r>
            <a:r>
              <a:rPr lang="en-GB" sz="2400" dirty="0"/>
              <a:t>reads an integer number from the terminal</a:t>
            </a:r>
            <a:br>
              <a:rPr lang="en-GB" sz="2400" dirty="0"/>
            </a:br>
            <a:r>
              <a:rPr lang="en-GB" sz="2400" dirty="0"/>
              <a:t>and stores it in the variable </a:t>
            </a:r>
            <a:r>
              <a:rPr lang="en-GB" sz="2400" dirty="0" err="1">
                <a:latin typeface="Courier" pitchFamily="2" charset="0"/>
              </a:rPr>
              <a:t>var</a:t>
            </a:r>
            <a:endParaRPr lang="en-GB" sz="2400" dirty="0">
              <a:latin typeface="Courier" pitchFamily="2" charset="0"/>
            </a:endParaRPr>
          </a:p>
        </p:txBody>
      </p:sp>
      <p:sp>
        <p:nvSpPr>
          <p:cNvPr id="6" name="Slide Number Placeholder 8">
            <a:extLst>
              <a:ext uri="{FF2B5EF4-FFF2-40B4-BE49-F238E27FC236}">
                <a16:creationId xmlns:a16="http://schemas.microsoft.com/office/drawing/2014/main" id="{7C3EDAD0-DB5A-EA49-9EDD-E34147BEC6BD}"/>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92</a:t>
            </a:fld>
            <a:endParaRPr lang="en-GB" dirty="0"/>
          </a:p>
        </p:txBody>
      </p:sp>
    </p:spTree>
    <p:custDataLst>
      <p:tags r:id="rId1"/>
    </p:custDataLst>
    <p:extLst>
      <p:ext uri="{BB962C8B-B14F-4D97-AF65-F5344CB8AC3E}">
        <p14:creationId xmlns:p14="http://schemas.microsoft.com/office/powerpoint/2010/main" val="346184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Output of values</a:t>
            </a:r>
          </a:p>
        </p:txBody>
      </p:sp>
      <p:sp>
        <p:nvSpPr>
          <p:cNvPr id="5" name="Content Placeholder 4"/>
          <p:cNvSpPr>
            <a:spLocks noGrp="1"/>
          </p:cNvSpPr>
          <p:nvPr>
            <p:ph idx="1"/>
          </p:nvPr>
        </p:nvSpPr>
        <p:spPr>
          <a:xfrm>
            <a:off x="693812" y="1340768"/>
            <a:ext cx="10220325" cy="4521366"/>
          </a:xfrm>
        </p:spPr>
        <p:txBody>
          <a:bodyPr/>
          <a:lstStyle/>
          <a:p>
            <a:pPr marL="342900" indent="-342900">
              <a:buFont typeface="Arial" panose="020B0604020202020204" pitchFamily="34" charset="0"/>
              <a:buChar char="•"/>
            </a:pPr>
            <a:r>
              <a:rPr lang="en-GB" sz="2400" dirty="0"/>
              <a:t>The function </a:t>
            </a:r>
            <a:r>
              <a:rPr lang="en-GB" sz="2400" dirty="0" err="1">
                <a:latin typeface="Courier" pitchFamily="2" charset="0"/>
              </a:rPr>
              <a:t>printf</a:t>
            </a:r>
            <a:r>
              <a:rPr lang="en-GB" sz="2400" dirty="0"/>
              <a:t> available from </a:t>
            </a:r>
            <a:r>
              <a:rPr lang="en-GB" sz="2400" dirty="0">
                <a:latin typeface="Courier" pitchFamily="2" charset="0"/>
              </a:rPr>
              <a:t>&lt;</a:t>
            </a:r>
            <a:r>
              <a:rPr lang="en-GB" sz="2400" dirty="0" err="1">
                <a:latin typeface="Courier" pitchFamily="2" charset="0"/>
              </a:rPr>
              <a:t>stdio.h</a:t>
            </a:r>
            <a:r>
              <a:rPr lang="en-GB" sz="2400" dirty="0">
                <a:latin typeface="Courier" pitchFamily="2" charset="0"/>
              </a:rPr>
              <a:t>&gt; </a:t>
            </a:r>
            <a:r>
              <a:rPr lang="en-GB" sz="2400" dirty="0"/>
              <a:t>writes values to the terminal</a:t>
            </a:r>
          </a:p>
          <a:p>
            <a:pPr marL="342900" indent="-342900">
              <a:buFont typeface="Arial" panose="020B0604020202020204" pitchFamily="34" charset="0"/>
              <a:buChar char="•"/>
            </a:pPr>
            <a:r>
              <a:rPr lang="en-GB" sz="2400" dirty="0" err="1">
                <a:latin typeface="Courier" pitchFamily="2" charset="0"/>
              </a:rPr>
              <a:t>printf</a:t>
            </a:r>
            <a:r>
              <a:rPr lang="en-GB" sz="2400" dirty="0">
                <a:latin typeface="Courier" pitchFamily="2" charset="0"/>
              </a:rPr>
              <a:t>(“%d”,</a:t>
            </a:r>
            <a:r>
              <a:rPr lang="en-GB" sz="2400" dirty="0" err="1">
                <a:latin typeface="Courier" pitchFamily="2" charset="0"/>
              </a:rPr>
              <a:t>var</a:t>
            </a:r>
            <a:r>
              <a:rPr lang="en-GB" sz="2400" dirty="0">
                <a:latin typeface="Courier" pitchFamily="2" charset="0"/>
              </a:rPr>
              <a:t>) </a:t>
            </a:r>
            <a:r>
              <a:rPr lang="en-GB" sz="2400" dirty="0"/>
              <a:t>writes the integer value of </a:t>
            </a:r>
            <a:r>
              <a:rPr lang="en-GB" sz="2400" dirty="0" err="1">
                <a:latin typeface="Courier" pitchFamily="2" charset="0"/>
              </a:rPr>
              <a:t>var</a:t>
            </a:r>
            <a:r>
              <a:rPr lang="en-GB" sz="2400" dirty="0"/>
              <a:t> to the terminal</a:t>
            </a:r>
          </a:p>
          <a:p>
            <a:pPr marL="342900" indent="-342900">
              <a:buFont typeface="Arial" panose="020B0604020202020204" pitchFamily="34" charset="0"/>
              <a:buChar char="•"/>
            </a:pPr>
            <a:r>
              <a:rPr lang="en-GB" sz="2400" dirty="0"/>
              <a:t>Both </a:t>
            </a:r>
            <a:r>
              <a:rPr lang="en-GB" sz="2400" dirty="0" err="1">
                <a:latin typeface="Courier" pitchFamily="2" charset="0"/>
              </a:rPr>
              <a:t>scanf</a:t>
            </a:r>
            <a:r>
              <a:rPr lang="en-GB" sz="2400" dirty="0"/>
              <a:t> and </a:t>
            </a:r>
            <a:r>
              <a:rPr lang="en-GB" sz="2400" dirty="0" err="1">
                <a:latin typeface="Courier" pitchFamily="2" charset="0"/>
              </a:rPr>
              <a:t>printf</a:t>
            </a:r>
            <a:r>
              <a:rPr lang="en-GB" sz="2400" dirty="0"/>
              <a:t> use </a:t>
            </a:r>
            <a:r>
              <a:rPr lang="en-GB" sz="2400" i="1" dirty="0"/>
              <a:t>placeholders</a:t>
            </a:r>
            <a:r>
              <a:rPr lang="en-GB" sz="2400" dirty="0"/>
              <a:t> like </a:t>
            </a:r>
            <a:r>
              <a:rPr lang="en-GB" sz="2400" dirty="0">
                <a:latin typeface="Courier" pitchFamily="2" charset="0"/>
              </a:rPr>
              <a:t>%d</a:t>
            </a:r>
            <a:r>
              <a:rPr lang="en-GB" sz="2400" dirty="0"/>
              <a:t> </a:t>
            </a:r>
            <a:br>
              <a:rPr lang="en-GB" sz="2400" dirty="0"/>
            </a:br>
            <a:r>
              <a:rPr lang="en-GB" sz="2400" dirty="0"/>
              <a:t>to specify what is supposed to be read or written</a:t>
            </a:r>
          </a:p>
          <a:p>
            <a:pPr marL="342900" indent="-342900">
              <a:buFont typeface="Arial" panose="020B0604020202020204" pitchFamily="34" charset="0"/>
              <a:buChar char="•"/>
            </a:pPr>
            <a:r>
              <a:rPr lang="en-GB" sz="2400" dirty="0"/>
              <a:t>In </a:t>
            </a:r>
            <a:r>
              <a:rPr lang="en-GB" sz="2400" dirty="0" err="1">
                <a:latin typeface="Courier" pitchFamily="2" charset="0"/>
              </a:rPr>
              <a:t>printf</a:t>
            </a:r>
            <a:r>
              <a:rPr lang="en-GB" sz="2400" dirty="0"/>
              <a:t> we often use several place holders, e.g., </a:t>
            </a:r>
            <a:r>
              <a:rPr lang="en-GB" sz="2400" dirty="0">
                <a:latin typeface="Courier" pitchFamily="2" charset="0"/>
              </a:rPr>
              <a:t>“%d ... %d” </a:t>
            </a:r>
            <a:r>
              <a:rPr lang="en-GB" sz="2400" dirty="0"/>
              <a:t>and provide the variables or constants to be written in the corresponding order as in</a:t>
            </a:r>
          </a:p>
          <a:p>
            <a:pPr marL="711200"/>
            <a:r>
              <a:rPr lang="en-GB" sz="2400" dirty="0" err="1">
                <a:latin typeface="Courier" pitchFamily="2" charset="0"/>
              </a:rPr>
              <a:t>printf</a:t>
            </a:r>
            <a:r>
              <a:rPr lang="en-GB" sz="2400" dirty="0">
                <a:latin typeface="Courier" pitchFamily="2" charset="0"/>
              </a:rPr>
              <a:t>(“%d ... %d”, min, max)</a:t>
            </a:r>
          </a:p>
          <a:p>
            <a:endParaRPr lang="en-GB" sz="2400" dirty="0"/>
          </a:p>
          <a:p>
            <a:endParaRPr lang="en-GB" sz="2400" dirty="0"/>
          </a:p>
        </p:txBody>
      </p:sp>
      <p:sp>
        <p:nvSpPr>
          <p:cNvPr id="6" name="Slide Number Placeholder 8">
            <a:extLst>
              <a:ext uri="{FF2B5EF4-FFF2-40B4-BE49-F238E27FC236}">
                <a16:creationId xmlns:a16="http://schemas.microsoft.com/office/drawing/2014/main" id="{366E2FD7-5C2C-6C47-8146-3F2ACC2B92E1}"/>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93</a:t>
            </a:fld>
            <a:endParaRPr lang="en-GB" dirty="0"/>
          </a:p>
        </p:txBody>
      </p:sp>
    </p:spTree>
    <p:custDataLst>
      <p:tags r:id="rId1"/>
    </p:custDataLst>
    <p:extLst>
      <p:ext uri="{BB962C8B-B14F-4D97-AF65-F5344CB8AC3E}">
        <p14:creationId xmlns:p14="http://schemas.microsoft.com/office/powerpoint/2010/main" val="118637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Common placeholders</a:t>
            </a:r>
          </a:p>
        </p:txBody>
      </p:sp>
      <p:sp>
        <p:nvSpPr>
          <p:cNvPr id="5" name="Content Placeholder 4"/>
          <p:cNvSpPr>
            <a:spLocks noGrp="1"/>
          </p:cNvSpPr>
          <p:nvPr>
            <p:ph idx="1"/>
          </p:nvPr>
        </p:nvSpPr>
        <p:spPr/>
        <p:txBody>
          <a:bodyPr/>
          <a:lstStyle/>
          <a:p>
            <a:endParaRPr lang="en-GB" dirty="0"/>
          </a:p>
        </p:txBody>
      </p:sp>
      <p:graphicFrame>
        <p:nvGraphicFramePr>
          <p:cNvPr id="6" name="Content Placeholder 5">
            <a:extLst>
              <a:ext uri="{FF2B5EF4-FFF2-40B4-BE49-F238E27FC236}">
                <a16:creationId xmlns:a16="http://schemas.microsoft.com/office/drawing/2014/main" id="{992A3AAD-1328-DD48-88D0-F7713A35EE1F}"/>
              </a:ext>
            </a:extLst>
          </p:cNvPr>
          <p:cNvGraphicFramePr>
            <a:graphicFrameLocks/>
          </p:cNvGraphicFramePr>
          <p:nvPr>
            <p:extLst>
              <p:ext uri="{D42A27DB-BD31-4B8C-83A1-F6EECF244321}">
                <p14:modId xmlns:p14="http://schemas.microsoft.com/office/powerpoint/2010/main" val="4006778306"/>
              </p:ext>
            </p:extLst>
          </p:nvPr>
        </p:nvGraphicFramePr>
        <p:xfrm>
          <a:off x="985838" y="1779504"/>
          <a:ext cx="10251819" cy="1854200"/>
        </p:xfrm>
        <a:graphic>
          <a:graphicData uri="http://schemas.openxmlformats.org/drawingml/2006/table">
            <a:tbl>
              <a:tblPr firstRow="1" bandRow="1">
                <a:tableStyleId>{5C22544A-7EE6-4342-B048-85BDC9FD1C3A}</a:tableStyleId>
              </a:tblPr>
              <a:tblGrid>
                <a:gridCol w="3417273">
                  <a:extLst>
                    <a:ext uri="{9D8B030D-6E8A-4147-A177-3AD203B41FA5}">
                      <a16:colId xmlns:a16="http://schemas.microsoft.com/office/drawing/2014/main" val="20000"/>
                    </a:ext>
                  </a:extLst>
                </a:gridCol>
                <a:gridCol w="3417273">
                  <a:extLst>
                    <a:ext uri="{9D8B030D-6E8A-4147-A177-3AD203B41FA5}">
                      <a16:colId xmlns:a16="http://schemas.microsoft.com/office/drawing/2014/main" val="20001"/>
                    </a:ext>
                  </a:extLst>
                </a:gridCol>
                <a:gridCol w="3417273">
                  <a:extLst>
                    <a:ext uri="{9D8B030D-6E8A-4147-A177-3AD203B41FA5}">
                      <a16:colId xmlns:a16="http://schemas.microsoft.com/office/drawing/2014/main" val="20002"/>
                    </a:ext>
                  </a:extLst>
                </a:gridCol>
              </a:tblGrid>
              <a:tr h="370840">
                <a:tc>
                  <a:txBody>
                    <a:bodyPr/>
                    <a:lstStyle/>
                    <a:p>
                      <a:r>
                        <a:rPr lang="en-US" dirty="0"/>
                        <a:t>Placeholder</a:t>
                      </a:r>
                    </a:p>
                  </a:txBody>
                  <a:tcPr/>
                </a:tc>
                <a:tc>
                  <a:txBody>
                    <a:bodyPr/>
                    <a:lstStyle/>
                    <a:p>
                      <a:r>
                        <a:rPr lang="en-US" dirty="0"/>
                        <a:t>Variable</a:t>
                      </a:r>
                      <a:r>
                        <a:rPr lang="en-US" baseline="0" dirty="0"/>
                        <a:t> Type</a:t>
                      </a:r>
                      <a:endParaRPr lang="en-US" dirty="0"/>
                    </a:p>
                  </a:txBody>
                  <a:tcPr/>
                </a:tc>
                <a:tc>
                  <a:txBody>
                    <a:bodyPr/>
                    <a:lstStyle/>
                    <a:p>
                      <a:r>
                        <a:rPr lang="en-US" dirty="0"/>
                        <a:t>Function Use</a:t>
                      </a:r>
                    </a:p>
                  </a:txBody>
                  <a:tcPr/>
                </a:tc>
                <a:extLst>
                  <a:ext uri="{0D108BD9-81ED-4DB2-BD59-A6C34878D82A}">
                    <a16:rowId xmlns:a16="http://schemas.microsoft.com/office/drawing/2014/main" val="10000"/>
                  </a:ext>
                </a:extLst>
              </a:tr>
              <a:tr h="370840">
                <a:tc>
                  <a:txBody>
                    <a:bodyPr/>
                    <a:lstStyle/>
                    <a:p>
                      <a:r>
                        <a:rPr lang="en-US" dirty="0">
                          <a:latin typeface="Courier" pitchFamily="2" charset="0"/>
                        </a:rPr>
                        <a:t>%c</a:t>
                      </a:r>
                    </a:p>
                  </a:txBody>
                  <a:tcPr/>
                </a:tc>
                <a:tc>
                  <a:txBody>
                    <a:bodyPr/>
                    <a:lstStyle/>
                    <a:p>
                      <a:r>
                        <a:rPr lang="en-US" b="1" dirty="0">
                          <a:latin typeface="Courier" pitchFamily="2" charset="0"/>
                        </a:rPr>
                        <a:t>char</a:t>
                      </a:r>
                    </a:p>
                  </a:txBody>
                  <a:tcPr/>
                </a:tc>
                <a:tc>
                  <a:txBody>
                    <a:bodyPr/>
                    <a:lstStyle/>
                    <a:p>
                      <a:r>
                        <a:rPr lang="en-US" dirty="0" err="1">
                          <a:latin typeface="Courier" pitchFamily="2" charset="0"/>
                        </a:rPr>
                        <a:t>printf</a:t>
                      </a:r>
                      <a:r>
                        <a:rPr lang="en-US" dirty="0">
                          <a:latin typeface="Courier" pitchFamily="2" charset="0"/>
                        </a:rPr>
                        <a:t>/</a:t>
                      </a:r>
                      <a:r>
                        <a:rPr lang="en-US" dirty="0" err="1">
                          <a:latin typeface="Courier" pitchFamily="2" charset="0"/>
                        </a:rPr>
                        <a:t>scanf</a:t>
                      </a:r>
                      <a:endParaRPr lang="en-US" dirty="0">
                        <a:latin typeface="Courier" pitchFamily="2" charset="0"/>
                      </a:endParaRPr>
                    </a:p>
                  </a:txBody>
                  <a:tcPr/>
                </a:tc>
                <a:extLst>
                  <a:ext uri="{0D108BD9-81ED-4DB2-BD59-A6C34878D82A}">
                    <a16:rowId xmlns:a16="http://schemas.microsoft.com/office/drawing/2014/main" val="10001"/>
                  </a:ext>
                </a:extLst>
              </a:tr>
              <a:tr h="370840">
                <a:tc>
                  <a:txBody>
                    <a:bodyPr/>
                    <a:lstStyle/>
                    <a:p>
                      <a:r>
                        <a:rPr lang="en-US" dirty="0">
                          <a:latin typeface="Courier" pitchFamily="2" charset="0"/>
                        </a:rPr>
                        <a:t>%d</a:t>
                      </a:r>
                    </a:p>
                  </a:txBody>
                  <a:tcPr/>
                </a:tc>
                <a:tc>
                  <a:txBody>
                    <a:bodyPr/>
                    <a:lstStyle/>
                    <a:p>
                      <a:r>
                        <a:rPr lang="en-US" b="1" dirty="0" err="1">
                          <a:latin typeface="Courier" pitchFamily="2" charset="0"/>
                        </a:rPr>
                        <a:t>int</a:t>
                      </a:r>
                      <a:endParaRPr lang="en-US" b="1" dirty="0">
                        <a:latin typeface="Courier" pitchFamily="2"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latin typeface="Courier" pitchFamily="2" charset="0"/>
                        </a:rPr>
                        <a:t>printf</a:t>
                      </a:r>
                      <a:r>
                        <a:rPr lang="en-US" dirty="0">
                          <a:latin typeface="Courier" pitchFamily="2" charset="0"/>
                        </a:rPr>
                        <a:t>/</a:t>
                      </a:r>
                      <a:r>
                        <a:rPr lang="en-US" dirty="0" err="1">
                          <a:latin typeface="Courier" pitchFamily="2" charset="0"/>
                        </a:rPr>
                        <a:t>scanf</a:t>
                      </a:r>
                      <a:endParaRPr lang="en-US" dirty="0">
                        <a:latin typeface="Courier" pitchFamily="2" charset="0"/>
                      </a:endParaRPr>
                    </a:p>
                  </a:txBody>
                  <a:tcPr/>
                </a:tc>
                <a:extLst>
                  <a:ext uri="{0D108BD9-81ED-4DB2-BD59-A6C34878D82A}">
                    <a16:rowId xmlns:a16="http://schemas.microsoft.com/office/drawing/2014/main" val="10002"/>
                  </a:ext>
                </a:extLst>
              </a:tr>
              <a:tr h="370840">
                <a:tc>
                  <a:txBody>
                    <a:bodyPr/>
                    <a:lstStyle/>
                    <a:p>
                      <a:r>
                        <a:rPr lang="en-US" dirty="0">
                          <a:latin typeface="Courier" pitchFamily="2" charset="0"/>
                        </a:rPr>
                        <a:t>%</a:t>
                      </a:r>
                      <a:r>
                        <a:rPr lang="en-US" baseline="0" dirty="0">
                          <a:latin typeface="Courier" pitchFamily="2" charset="0"/>
                        </a:rPr>
                        <a:t>f</a:t>
                      </a:r>
                      <a:endParaRPr lang="en-US" dirty="0">
                        <a:latin typeface="Courier" pitchFamily="2" charset="0"/>
                      </a:endParaRPr>
                    </a:p>
                  </a:txBody>
                  <a:tcPr/>
                </a:tc>
                <a:tc>
                  <a:txBody>
                    <a:bodyPr/>
                    <a:lstStyle/>
                    <a:p>
                      <a:r>
                        <a:rPr lang="en-US" b="1" dirty="0">
                          <a:latin typeface="Courier" pitchFamily="2" charset="0"/>
                        </a:rPr>
                        <a:t>double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latin typeface="Courier" pitchFamily="2" charset="0"/>
                        </a:rPr>
                        <a:t>printf</a:t>
                      </a:r>
                      <a:endParaRPr lang="en-US" dirty="0">
                        <a:latin typeface="Courier" pitchFamily="2" charset="0"/>
                      </a:endParaRPr>
                    </a:p>
                  </a:txBody>
                  <a:tcPr/>
                </a:tc>
                <a:extLst>
                  <a:ext uri="{0D108BD9-81ED-4DB2-BD59-A6C34878D82A}">
                    <a16:rowId xmlns:a16="http://schemas.microsoft.com/office/drawing/2014/main" val="10003"/>
                  </a:ext>
                </a:extLst>
              </a:tr>
              <a:tr h="370840">
                <a:tc>
                  <a:txBody>
                    <a:bodyPr/>
                    <a:lstStyle/>
                    <a:p>
                      <a:r>
                        <a:rPr lang="en-US" dirty="0">
                          <a:latin typeface="Courier" pitchFamily="2" charset="0"/>
                        </a:rPr>
                        <a:t>%</a:t>
                      </a:r>
                      <a:r>
                        <a:rPr lang="en-US" dirty="0" err="1">
                          <a:latin typeface="Courier" pitchFamily="2" charset="0"/>
                        </a:rPr>
                        <a:t>lf</a:t>
                      </a:r>
                      <a:endParaRPr lang="en-US" dirty="0">
                        <a:latin typeface="Courier" pitchFamily="2" charset="0"/>
                      </a:endParaRPr>
                    </a:p>
                  </a:txBody>
                  <a:tcPr/>
                </a:tc>
                <a:tc>
                  <a:txBody>
                    <a:bodyPr/>
                    <a:lstStyle/>
                    <a:p>
                      <a:r>
                        <a:rPr lang="en-US" b="1" dirty="0">
                          <a:latin typeface="Courier" pitchFamily="2" charset="0"/>
                        </a:rPr>
                        <a:t>double</a:t>
                      </a:r>
                    </a:p>
                  </a:txBody>
                  <a:tcPr/>
                </a:tc>
                <a:tc>
                  <a:txBody>
                    <a:bodyPr/>
                    <a:lstStyle/>
                    <a:p>
                      <a:r>
                        <a:rPr lang="en-US" dirty="0" err="1">
                          <a:latin typeface="Courier" pitchFamily="2" charset="0"/>
                        </a:rPr>
                        <a:t>scanf</a:t>
                      </a:r>
                      <a:endParaRPr lang="en-US" dirty="0">
                        <a:latin typeface="Courier" pitchFamily="2" charset="0"/>
                      </a:endParaRPr>
                    </a:p>
                  </a:txBody>
                  <a:tcPr/>
                </a:tc>
                <a:extLst>
                  <a:ext uri="{0D108BD9-81ED-4DB2-BD59-A6C34878D82A}">
                    <a16:rowId xmlns:a16="http://schemas.microsoft.com/office/drawing/2014/main" val="10004"/>
                  </a:ext>
                </a:extLst>
              </a:tr>
            </a:tbl>
          </a:graphicData>
        </a:graphic>
      </p:graphicFrame>
      <p:sp>
        <p:nvSpPr>
          <p:cNvPr id="7" name="Slide Number Placeholder 8">
            <a:extLst>
              <a:ext uri="{FF2B5EF4-FFF2-40B4-BE49-F238E27FC236}">
                <a16:creationId xmlns:a16="http://schemas.microsoft.com/office/drawing/2014/main" id="{CCF8B039-39B9-F347-9209-4EE64C17C59F}"/>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94</a:t>
            </a:fld>
            <a:endParaRPr lang="en-GB" dirty="0"/>
          </a:p>
        </p:txBody>
      </p:sp>
    </p:spTree>
    <p:custDataLst>
      <p:tags r:id="rId1"/>
    </p:custDataLst>
    <p:extLst>
      <p:ext uri="{BB962C8B-B14F-4D97-AF65-F5344CB8AC3E}">
        <p14:creationId xmlns:p14="http://schemas.microsoft.com/office/powerpoint/2010/main" val="9307656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The return statement</a:t>
            </a:r>
          </a:p>
        </p:txBody>
      </p:sp>
      <p:sp>
        <p:nvSpPr>
          <p:cNvPr id="5" name="Content Placeholder 4"/>
          <p:cNvSpPr>
            <a:spLocks noGrp="1"/>
          </p:cNvSpPr>
          <p:nvPr>
            <p:ph idx="1"/>
          </p:nvPr>
        </p:nvSpPr>
        <p:spPr/>
        <p:txBody>
          <a:bodyPr/>
          <a:lstStyle/>
          <a:p>
            <a:pPr marL="342900" indent="-342900">
              <a:buFont typeface="Arial" panose="020B0604020202020204" pitchFamily="34" charset="0"/>
              <a:buChar char="•"/>
            </a:pPr>
            <a:r>
              <a:rPr lang="en-GB" sz="2400" dirty="0"/>
              <a:t>The return statement specifies the result of a function</a:t>
            </a:r>
          </a:p>
          <a:p>
            <a:pPr lvl="3">
              <a:buNone/>
            </a:pPr>
            <a:r>
              <a:rPr lang="en-GB" sz="2400" dirty="0"/>
              <a:t>e.g., </a:t>
            </a:r>
            <a:r>
              <a:rPr lang="en-GB" sz="2400" b="1" dirty="0">
                <a:latin typeface="Courier" pitchFamily="2" charset="0"/>
              </a:rPr>
              <a:t>return</a:t>
            </a:r>
            <a:r>
              <a:rPr lang="en-GB" sz="2400" dirty="0">
                <a:latin typeface="Courier" pitchFamily="2" charset="0"/>
              </a:rPr>
              <a:t> 0</a:t>
            </a:r>
          </a:p>
          <a:p>
            <a:pPr marL="342900" indent="-342900">
              <a:buFont typeface="Arial" panose="020B0604020202020204" pitchFamily="34" charset="0"/>
              <a:buChar char="•"/>
            </a:pPr>
            <a:r>
              <a:rPr lang="en-GB" sz="2400" dirty="0"/>
              <a:t>or no result</a:t>
            </a:r>
          </a:p>
          <a:p>
            <a:pPr lvl="3">
              <a:buNone/>
            </a:pPr>
            <a:r>
              <a:rPr lang="en-GB" sz="2400" dirty="0"/>
              <a:t>e.g., </a:t>
            </a:r>
            <a:r>
              <a:rPr lang="en-GB" sz="2400" b="1" dirty="0">
                <a:latin typeface="Courier" pitchFamily="2" charset="0"/>
              </a:rPr>
              <a:t>return</a:t>
            </a:r>
          </a:p>
          <a:p>
            <a:pPr marL="342900" indent="-342900">
              <a:buFont typeface="Arial" panose="020B0604020202020204" pitchFamily="34" charset="0"/>
              <a:buChar char="•"/>
            </a:pPr>
            <a:r>
              <a:rPr lang="en-GB" sz="2400" dirty="0"/>
              <a:t>We have only seen it in function </a:t>
            </a:r>
            <a:r>
              <a:rPr lang="en-GB" sz="2400" dirty="0">
                <a:latin typeface="Courier" pitchFamily="2" charset="0"/>
              </a:rPr>
              <a:t>main</a:t>
            </a:r>
            <a:r>
              <a:rPr lang="en-GB" sz="2400" dirty="0"/>
              <a:t> until now</a:t>
            </a:r>
          </a:p>
          <a:p>
            <a:pPr marL="342900" indent="-342900">
              <a:buFont typeface="Arial" panose="020B0604020202020204" pitchFamily="34" charset="0"/>
              <a:buChar char="•"/>
            </a:pPr>
            <a:r>
              <a:rPr lang="en-GB" sz="2400" dirty="0"/>
              <a:t>The return statement ends the execution of a function</a:t>
            </a:r>
            <a:br>
              <a:rPr lang="en-GB" sz="2400" dirty="0"/>
            </a:br>
            <a:r>
              <a:rPr lang="en-GB" sz="2400" dirty="0"/>
              <a:t>at the position of the return statement</a:t>
            </a:r>
          </a:p>
        </p:txBody>
      </p:sp>
      <p:pic>
        <p:nvPicPr>
          <p:cNvPr id="3" name="Picture 2">
            <a:extLst>
              <a:ext uri="{FF2B5EF4-FFF2-40B4-BE49-F238E27FC236}">
                <a16:creationId xmlns:a16="http://schemas.microsoft.com/office/drawing/2014/main" id="{BC550677-63A0-B542-98A4-FD416CC79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838" y="4497387"/>
            <a:ext cx="3403600" cy="1397000"/>
          </a:xfrm>
          <a:prstGeom prst="rect">
            <a:avLst/>
          </a:prstGeom>
        </p:spPr>
      </p:pic>
      <p:sp>
        <p:nvSpPr>
          <p:cNvPr id="6" name="Rounded Rectangle 5">
            <a:extLst>
              <a:ext uri="{FF2B5EF4-FFF2-40B4-BE49-F238E27FC236}">
                <a16:creationId xmlns:a16="http://schemas.microsoft.com/office/drawing/2014/main" id="{A3B950B6-B7C2-5D44-A8D0-461FDB5402F2}"/>
              </a:ext>
            </a:extLst>
          </p:cNvPr>
          <p:cNvSpPr/>
          <p:nvPr/>
        </p:nvSpPr>
        <p:spPr bwMode="auto">
          <a:xfrm>
            <a:off x="7101707" y="4627986"/>
            <a:ext cx="4104456" cy="1275857"/>
          </a:xfrm>
          <a:prstGeom prst="roundRect">
            <a:avLst/>
          </a:prstGeom>
          <a:solidFill>
            <a:schemeClr val="bg2">
              <a:lumMod val="25000"/>
              <a:lumOff val="75000"/>
            </a:schemeClr>
          </a:solid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7" name="TextBox 6">
            <a:extLst>
              <a:ext uri="{FF2B5EF4-FFF2-40B4-BE49-F238E27FC236}">
                <a16:creationId xmlns:a16="http://schemas.microsoft.com/office/drawing/2014/main" id="{6F3DAC6E-AD5E-D94F-BC4B-52BDB9226E40}"/>
              </a:ext>
            </a:extLst>
          </p:cNvPr>
          <p:cNvSpPr txBox="1"/>
          <p:nvPr/>
        </p:nvSpPr>
        <p:spPr>
          <a:xfrm>
            <a:off x="7245723" y="4726819"/>
            <a:ext cx="3816424" cy="1068736"/>
          </a:xfrm>
          <a:prstGeom prst="rect">
            <a:avLst/>
          </a:prstGeom>
          <a:noFill/>
          <a:ln w="25400">
            <a:noFill/>
          </a:ln>
        </p:spPr>
        <p:txBody>
          <a:bodyPr wrap="square" lIns="72000" tIns="72000" rIns="72000" bIns="72000" rtlCol="0" anchor="ctr">
            <a:spAutoFit/>
          </a:bodyPr>
          <a:lstStyle/>
          <a:p>
            <a:pPr>
              <a:lnSpc>
                <a:spcPct val="100000"/>
              </a:lnSpc>
              <a:spcAft>
                <a:spcPts val="600"/>
              </a:spcAft>
            </a:pPr>
            <a:r>
              <a:rPr lang="de-DE" sz="2000" dirty="0" err="1"/>
              <a:t>gcc</a:t>
            </a:r>
            <a:r>
              <a:rPr lang="de-DE" sz="2000" dirty="0"/>
              <a:t> </a:t>
            </a:r>
            <a:r>
              <a:rPr lang="de-DE" sz="2000" dirty="0" err="1"/>
              <a:t>return.c</a:t>
            </a:r>
            <a:br>
              <a:rPr lang="de-DE" sz="2000" dirty="0"/>
            </a:br>
            <a:r>
              <a:rPr lang="de-DE" sz="2000" dirty="0"/>
              <a:t>&gt; ./</a:t>
            </a:r>
            <a:r>
              <a:rPr lang="de-DE" sz="2000" dirty="0" err="1"/>
              <a:t>a.out</a:t>
            </a:r>
            <a:br>
              <a:rPr lang="de-DE" sz="2000" dirty="0"/>
            </a:br>
            <a:r>
              <a:rPr lang="de-DE" sz="2000" dirty="0" err="1"/>
              <a:t>Before</a:t>
            </a:r>
            <a:r>
              <a:rPr lang="de-DE" sz="2000" dirty="0"/>
              <a:t> </a:t>
            </a:r>
            <a:r>
              <a:rPr lang="de-DE" sz="2000" dirty="0" err="1"/>
              <a:t>the</a:t>
            </a:r>
            <a:r>
              <a:rPr lang="de-DE" sz="2000" dirty="0"/>
              <a:t> </a:t>
            </a:r>
            <a:r>
              <a:rPr lang="de-DE" sz="2000" dirty="0" err="1"/>
              <a:t>return</a:t>
            </a:r>
            <a:r>
              <a:rPr lang="de-DE" sz="2000" dirty="0"/>
              <a:t> </a:t>
            </a:r>
            <a:r>
              <a:rPr lang="de-DE" sz="2000" dirty="0" err="1"/>
              <a:t>statement</a:t>
            </a:r>
            <a:endParaRPr lang="de-DE" sz="2000" dirty="0"/>
          </a:p>
        </p:txBody>
      </p:sp>
      <p:sp>
        <p:nvSpPr>
          <p:cNvPr id="8" name="Slide Number Placeholder 8">
            <a:extLst>
              <a:ext uri="{FF2B5EF4-FFF2-40B4-BE49-F238E27FC236}">
                <a16:creationId xmlns:a16="http://schemas.microsoft.com/office/drawing/2014/main" id="{730C1CB3-8ACC-654F-B9EE-CC0D106855E2}"/>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95</a:t>
            </a:fld>
            <a:endParaRPr lang="en-GB" dirty="0"/>
          </a:p>
        </p:txBody>
      </p:sp>
    </p:spTree>
    <p:custDataLst>
      <p:tags r:id="rId1"/>
    </p:custDataLst>
    <p:extLst>
      <p:ext uri="{BB962C8B-B14F-4D97-AF65-F5344CB8AC3E}">
        <p14:creationId xmlns:p14="http://schemas.microsoft.com/office/powerpoint/2010/main" val="125155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Conditional statements</a:t>
            </a:r>
          </a:p>
        </p:txBody>
      </p:sp>
      <p:sp>
        <p:nvSpPr>
          <p:cNvPr id="5" name="Content Placeholder 4"/>
          <p:cNvSpPr>
            <a:spLocks noGrp="1"/>
          </p:cNvSpPr>
          <p:nvPr>
            <p:ph idx="1"/>
          </p:nvPr>
        </p:nvSpPr>
        <p:spPr>
          <a:xfrm>
            <a:off x="985838" y="1340768"/>
            <a:ext cx="10220325" cy="4521366"/>
          </a:xfrm>
        </p:spPr>
        <p:txBody>
          <a:bodyPr/>
          <a:lstStyle/>
          <a:p>
            <a:r>
              <a:rPr lang="en-GB" sz="2400" dirty="0"/>
              <a:t>A conditional statement has the shape</a:t>
            </a:r>
          </a:p>
          <a:p>
            <a:pPr marL="711200"/>
            <a:r>
              <a:rPr lang="en-GB" sz="2400" b="1" dirty="0">
                <a:latin typeface="Courier" pitchFamily="2" charset="0"/>
              </a:rPr>
              <a:t>if</a:t>
            </a:r>
            <a:r>
              <a:rPr lang="en-GB" sz="2400" dirty="0">
                <a:latin typeface="Courier" pitchFamily="2" charset="0"/>
              </a:rPr>
              <a:t> (</a:t>
            </a:r>
            <a:r>
              <a:rPr lang="en-GB" sz="2400" dirty="0"/>
              <a:t>condition</a:t>
            </a:r>
            <a:r>
              <a:rPr lang="en-GB" sz="2400" dirty="0">
                <a:latin typeface="Courier" pitchFamily="2" charset="0"/>
              </a:rPr>
              <a:t>)</a:t>
            </a:r>
            <a:br>
              <a:rPr lang="en-GB" sz="2400" dirty="0"/>
            </a:br>
            <a:r>
              <a:rPr lang="en-GB" sz="2400" dirty="0">
                <a:latin typeface="Courier" pitchFamily="2" charset="0"/>
              </a:rPr>
              <a:t>    </a:t>
            </a:r>
            <a:r>
              <a:rPr lang="en-GB" sz="2400" dirty="0"/>
              <a:t>statement to be executed if the condition is true</a:t>
            </a:r>
            <a:br>
              <a:rPr lang="en-GB" sz="2400" dirty="0"/>
            </a:br>
            <a:r>
              <a:rPr lang="en-GB" sz="2400" b="1" dirty="0">
                <a:latin typeface="Courier" pitchFamily="2" charset="0"/>
              </a:rPr>
              <a:t>else</a:t>
            </a:r>
            <a:br>
              <a:rPr lang="en-GB" sz="2400" dirty="0"/>
            </a:br>
            <a:r>
              <a:rPr lang="en-GB" sz="2400" dirty="0">
                <a:latin typeface="Courier" pitchFamily="2" charset="0"/>
              </a:rPr>
              <a:t>    </a:t>
            </a:r>
            <a:r>
              <a:rPr lang="en-GB" sz="2400" dirty="0"/>
              <a:t>statement to be executed if the condition is false</a:t>
            </a:r>
          </a:p>
          <a:p>
            <a:r>
              <a:rPr lang="en-GB" sz="2400" dirty="0"/>
              <a:t>Alternatively,</a:t>
            </a:r>
          </a:p>
          <a:p>
            <a:pPr marL="766763"/>
            <a:r>
              <a:rPr lang="en-GB" sz="2400" b="1" dirty="0">
                <a:latin typeface="Courier" pitchFamily="2" charset="0"/>
              </a:rPr>
              <a:t>if</a:t>
            </a:r>
            <a:r>
              <a:rPr lang="en-GB" sz="2400" dirty="0">
                <a:latin typeface="Courier" pitchFamily="2" charset="0"/>
              </a:rPr>
              <a:t> (</a:t>
            </a:r>
            <a:r>
              <a:rPr lang="en-GB" sz="2400" dirty="0"/>
              <a:t>condition</a:t>
            </a:r>
            <a:r>
              <a:rPr lang="en-GB" sz="2400" dirty="0">
                <a:latin typeface="Courier" pitchFamily="2" charset="0"/>
              </a:rPr>
              <a:t>)</a:t>
            </a:r>
            <a:br>
              <a:rPr lang="en-GB" sz="2400" dirty="0"/>
            </a:br>
            <a:r>
              <a:rPr lang="en-GB" sz="2400" dirty="0">
                <a:latin typeface="Courier" pitchFamily="2" charset="0"/>
              </a:rPr>
              <a:t>    </a:t>
            </a:r>
            <a:r>
              <a:rPr lang="en-GB" sz="2400" dirty="0"/>
              <a:t>statement to be executed if the condition is true</a:t>
            </a:r>
          </a:p>
          <a:p>
            <a:r>
              <a:rPr lang="en-GB" sz="2400" dirty="0"/>
              <a:t>Which corresponds to saying: “else do nothing”</a:t>
            </a:r>
          </a:p>
          <a:p>
            <a:r>
              <a:rPr lang="en-GB" sz="2400" dirty="0"/>
              <a:t>We often refer to conditional statements as </a:t>
            </a:r>
            <a:r>
              <a:rPr lang="en-GB" sz="2400" b="1" dirty="0"/>
              <a:t>if-statements</a:t>
            </a:r>
          </a:p>
        </p:txBody>
      </p:sp>
      <p:sp>
        <p:nvSpPr>
          <p:cNvPr id="6" name="Slide Number Placeholder 8">
            <a:extLst>
              <a:ext uri="{FF2B5EF4-FFF2-40B4-BE49-F238E27FC236}">
                <a16:creationId xmlns:a16="http://schemas.microsoft.com/office/drawing/2014/main" id="{24C53F35-AA4C-0E4F-A7E5-1EB8D61FDE45}"/>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96</a:t>
            </a:fld>
            <a:endParaRPr lang="en-GB" dirty="0"/>
          </a:p>
        </p:txBody>
      </p:sp>
    </p:spTree>
    <p:custDataLst>
      <p:tags r:id="rId1"/>
    </p:custDataLst>
    <p:extLst>
      <p:ext uri="{BB962C8B-B14F-4D97-AF65-F5344CB8AC3E}">
        <p14:creationId xmlns:p14="http://schemas.microsoft.com/office/powerpoint/2010/main" val="319228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the maximum of two integer numbers</a:t>
            </a:r>
          </a:p>
        </p:txBody>
      </p:sp>
      <p:sp>
        <p:nvSpPr>
          <p:cNvPr id="5" name="Content Placeholder 4"/>
          <p:cNvSpPr>
            <a:spLocks noGrp="1"/>
          </p:cNvSpPr>
          <p:nvPr>
            <p:ph idx="1"/>
          </p:nvPr>
        </p:nvSpPr>
        <p:spPr/>
        <p:txBody>
          <a:bodyPr/>
          <a:lstStyle/>
          <a:p>
            <a:r>
              <a:rPr lang="en-GB" sz="2400" dirty="0"/>
              <a:t>The following program computes the maximum of two integer numbers</a:t>
            </a:r>
          </a:p>
        </p:txBody>
      </p:sp>
      <p:pic>
        <p:nvPicPr>
          <p:cNvPr id="3" name="Picture 2">
            <a:extLst>
              <a:ext uri="{FF2B5EF4-FFF2-40B4-BE49-F238E27FC236}">
                <a16:creationId xmlns:a16="http://schemas.microsoft.com/office/drawing/2014/main" id="{E4D5CD7E-DCE5-224D-B6B4-903B6C469B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838" y="1844824"/>
            <a:ext cx="3187700" cy="4318000"/>
          </a:xfrm>
          <a:prstGeom prst="rect">
            <a:avLst/>
          </a:prstGeom>
        </p:spPr>
      </p:pic>
      <p:sp>
        <p:nvSpPr>
          <p:cNvPr id="6" name="Rectangle 5">
            <a:extLst>
              <a:ext uri="{FF2B5EF4-FFF2-40B4-BE49-F238E27FC236}">
                <a16:creationId xmlns:a16="http://schemas.microsoft.com/office/drawing/2014/main" id="{C7DD6537-88C2-5A42-A0D6-F368349923F6}"/>
              </a:ext>
            </a:extLst>
          </p:cNvPr>
          <p:cNvSpPr/>
          <p:nvPr/>
        </p:nvSpPr>
        <p:spPr bwMode="auto">
          <a:xfrm>
            <a:off x="985838" y="4509120"/>
            <a:ext cx="3187700" cy="792088"/>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7" name="TextBox 6">
            <a:extLst>
              <a:ext uri="{FF2B5EF4-FFF2-40B4-BE49-F238E27FC236}">
                <a16:creationId xmlns:a16="http://schemas.microsoft.com/office/drawing/2014/main" id="{CC29DF3D-CD0A-1F49-B82A-DC004F7CA31E}"/>
              </a:ext>
            </a:extLst>
          </p:cNvPr>
          <p:cNvSpPr txBox="1"/>
          <p:nvPr/>
        </p:nvSpPr>
        <p:spPr>
          <a:xfrm>
            <a:off x="4527129" y="3155096"/>
            <a:ext cx="6679034" cy="3007728"/>
          </a:xfrm>
          <a:prstGeom prst="rect">
            <a:avLst/>
          </a:prstGeom>
          <a:solidFill>
            <a:schemeClr val="bg2">
              <a:lumMod val="10000"/>
              <a:lumOff val="90000"/>
            </a:schemeClr>
          </a:solidFill>
          <a:ln w="25400">
            <a:solidFill>
              <a:srgbClr val="FF0000"/>
            </a:solidFill>
          </a:ln>
        </p:spPr>
        <p:txBody>
          <a:bodyPr wrap="square" lIns="72000" tIns="72000" rIns="72000" bIns="72000" rtlCol="0">
            <a:spAutoFit/>
          </a:bodyPr>
          <a:lstStyle/>
          <a:p>
            <a:pPr>
              <a:lnSpc>
                <a:spcPct val="95000"/>
              </a:lnSpc>
              <a:spcAft>
                <a:spcPts val="600"/>
              </a:spcAft>
            </a:pPr>
            <a:r>
              <a:rPr lang="en-GB" sz="2000" dirty="0">
                <a:latin typeface="+mn-lt"/>
              </a:rPr>
              <a:t>The following happens when this fragment is executed:</a:t>
            </a:r>
          </a:p>
          <a:p>
            <a:pPr marL="342900" indent="-342900">
              <a:lnSpc>
                <a:spcPct val="95000"/>
              </a:lnSpc>
              <a:spcAft>
                <a:spcPts val="600"/>
              </a:spcAft>
              <a:buFont typeface="Arial" panose="020B0604020202020204" pitchFamily="34" charset="0"/>
              <a:buChar char="•"/>
            </a:pPr>
            <a:r>
              <a:rPr lang="en-GB" sz="2000" dirty="0">
                <a:latin typeface="+mn-lt"/>
              </a:rPr>
              <a:t>The expression </a:t>
            </a:r>
            <a:r>
              <a:rPr lang="en-GB" sz="2000" dirty="0">
                <a:latin typeface="Courier" pitchFamily="2" charset="0"/>
              </a:rPr>
              <a:t>x &lt;= y </a:t>
            </a:r>
            <a:r>
              <a:rPr lang="en-GB" sz="2000" dirty="0">
                <a:latin typeface="+mn-lt"/>
              </a:rPr>
              <a:t>is evaluated</a:t>
            </a:r>
          </a:p>
          <a:p>
            <a:pPr marL="342900" indent="-342900">
              <a:lnSpc>
                <a:spcPct val="95000"/>
              </a:lnSpc>
              <a:spcAft>
                <a:spcPts val="600"/>
              </a:spcAft>
              <a:buFont typeface="Arial" panose="020B0604020202020204" pitchFamily="34" charset="0"/>
              <a:buChar char="•"/>
            </a:pPr>
            <a:r>
              <a:rPr lang="en-GB" sz="2000" dirty="0">
                <a:latin typeface="+mn-lt"/>
              </a:rPr>
              <a:t>If the value of the expression is </a:t>
            </a:r>
            <a:r>
              <a:rPr lang="en-GB" sz="2000" dirty="0">
                <a:latin typeface="Courier" pitchFamily="2" charset="0"/>
              </a:rPr>
              <a:t>true</a:t>
            </a:r>
            <a:r>
              <a:rPr lang="en-GB" sz="2000" dirty="0">
                <a:latin typeface="+mn-lt"/>
              </a:rPr>
              <a:t>,</a:t>
            </a:r>
            <a:br>
              <a:rPr lang="en-GB" sz="2000" dirty="0">
                <a:latin typeface="+mn-lt"/>
              </a:rPr>
            </a:br>
            <a:r>
              <a:rPr lang="en-GB" sz="2000" dirty="0">
                <a:latin typeface="+mn-lt"/>
              </a:rPr>
              <a:t>the first branch of the conditional statement is executed, that is, the value of </a:t>
            </a:r>
            <a:r>
              <a:rPr lang="en-GB" sz="2000" dirty="0">
                <a:latin typeface="Courier" pitchFamily="2" charset="0"/>
              </a:rPr>
              <a:t>y</a:t>
            </a:r>
            <a:r>
              <a:rPr lang="en-GB" sz="2000" dirty="0">
                <a:latin typeface="+mn-lt"/>
              </a:rPr>
              <a:t> is stored in variable </a:t>
            </a:r>
            <a:r>
              <a:rPr lang="en-GB" sz="2000" dirty="0">
                <a:latin typeface="Courier" pitchFamily="2" charset="0"/>
              </a:rPr>
              <a:t>max</a:t>
            </a:r>
          </a:p>
          <a:p>
            <a:pPr marL="342900" indent="-342900">
              <a:lnSpc>
                <a:spcPct val="95000"/>
              </a:lnSpc>
              <a:spcAft>
                <a:spcPts val="600"/>
              </a:spcAft>
              <a:buFont typeface="Arial" panose="020B0604020202020204" pitchFamily="34" charset="0"/>
              <a:buChar char="•"/>
            </a:pPr>
            <a:r>
              <a:rPr lang="en-GB" sz="2000" dirty="0">
                <a:latin typeface="+mn-lt"/>
              </a:rPr>
              <a:t>If the value of the expression is </a:t>
            </a:r>
            <a:r>
              <a:rPr lang="en-GB" sz="2000" dirty="0">
                <a:latin typeface="Courier" pitchFamily="2" charset="0"/>
              </a:rPr>
              <a:t>false</a:t>
            </a:r>
            <a:r>
              <a:rPr lang="en-GB" sz="2000" dirty="0">
                <a:latin typeface="+mn-lt"/>
              </a:rPr>
              <a:t>, </a:t>
            </a:r>
            <a:br>
              <a:rPr lang="en-GB" sz="2000" dirty="0">
                <a:latin typeface="+mn-lt"/>
              </a:rPr>
            </a:br>
            <a:r>
              <a:rPr lang="en-GB" sz="2000" dirty="0">
                <a:latin typeface="+mn-lt"/>
              </a:rPr>
              <a:t>the second branch of the conditional statement is executed, that is, the value of </a:t>
            </a:r>
            <a:r>
              <a:rPr lang="en-GB" sz="2000" dirty="0">
                <a:latin typeface="Courier" pitchFamily="2" charset="0"/>
              </a:rPr>
              <a:t>x</a:t>
            </a:r>
            <a:r>
              <a:rPr lang="en-GB" sz="2000" dirty="0">
                <a:latin typeface="+mn-lt"/>
              </a:rPr>
              <a:t> is stored in </a:t>
            </a:r>
            <a:r>
              <a:rPr lang="en-GB" sz="2000" dirty="0">
                <a:latin typeface="Courier" pitchFamily="2" charset="0"/>
              </a:rPr>
              <a:t>max</a:t>
            </a:r>
          </a:p>
        </p:txBody>
      </p:sp>
      <p:cxnSp>
        <p:nvCxnSpPr>
          <p:cNvPr id="9" name="Straight Connector 8">
            <a:extLst>
              <a:ext uri="{FF2B5EF4-FFF2-40B4-BE49-F238E27FC236}">
                <a16:creationId xmlns:a16="http://schemas.microsoft.com/office/drawing/2014/main" id="{1EFD1344-EE87-F047-87E1-5D789358330E}"/>
              </a:ext>
            </a:extLst>
          </p:cNvPr>
          <p:cNvCxnSpPr>
            <a:cxnSpLocks/>
            <a:stCxn id="6" idx="3"/>
          </p:cNvCxnSpPr>
          <p:nvPr/>
        </p:nvCxnSpPr>
        <p:spPr bwMode="auto">
          <a:xfrm>
            <a:off x="4173538" y="4905164"/>
            <a:ext cx="353591" cy="0"/>
          </a:xfrm>
          <a:prstGeom prst="line">
            <a:avLst/>
          </a:prstGeom>
          <a:solidFill>
            <a:schemeClr val="accent2"/>
          </a:solidFill>
          <a:ln w="25400" cap="flat" cmpd="sng" algn="ctr">
            <a:solidFill>
              <a:srgbClr val="FF0000"/>
            </a:solidFill>
            <a:prstDash val="solid"/>
            <a:round/>
            <a:headEnd type="none" w="med" len="med"/>
            <a:tailEnd type="none" w="med" len="med"/>
          </a:ln>
          <a:effectLst/>
        </p:spPr>
      </p:cxnSp>
      <p:sp>
        <p:nvSpPr>
          <p:cNvPr id="8" name="Slide Number Placeholder 8">
            <a:extLst>
              <a:ext uri="{FF2B5EF4-FFF2-40B4-BE49-F238E27FC236}">
                <a16:creationId xmlns:a16="http://schemas.microsoft.com/office/drawing/2014/main" id="{6C731BCE-D93B-8747-A91C-68C8596CE103}"/>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97</a:t>
            </a:fld>
            <a:endParaRPr lang="en-GB" dirty="0"/>
          </a:p>
        </p:txBody>
      </p:sp>
      <p:sp>
        <p:nvSpPr>
          <p:cNvPr id="10" name="TextBox 9">
            <a:extLst>
              <a:ext uri="{FF2B5EF4-FFF2-40B4-BE49-F238E27FC236}">
                <a16:creationId xmlns:a16="http://schemas.microsoft.com/office/drawing/2014/main" id="{83FA28B5-8F1A-5D41-B88B-F3DB1810A386}"/>
              </a:ext>
            </a:extLst>
          </p:cNvPr>
          <p:cNvSpPr txBox="1"/>
          <p:nvPr/>
        </p:nvSpPr>
        <p:spPr>
          <a:xfrm>
            <a:off x="2133972" y="6133373"/>
            <a:ext cx="1129083" cy="306613"/>
          </a:xfrm>
          <a:prstGeom prst="rect">
            <a:avLst/>
          </a:prstGeom>
          <a:solidFill>
            <a:srgbClr val="92D050"/>
          </a:solidFill>
          <a:ln w="25400">
            <a:solidFill>
              <a:srgbClr val="00B050"/>
            </a:solidFill>
          </a:ln>
        </p:spPr>
        <p:txBody>
          <a:bodyPr wrap="none" lIns="36000" tIns="36000" rIns="36000" bIns="36000" rtlCol="0">
            <a:spAutoFit/>
          </a:bodyPr>
          <a:lstStyle/>
          <a:p>
            <a:pPr>
              <a:lnSpc>
                <a:spcPct val="95000"/>
              </a:lnSpc>
            </a:pPr>
            <a:r>
              <a:rPr lang="en-GB" sz="1600">
                <a:latin typeface="+mn-lt"/>
              </a:rPr>
              <a:t>maxvalue.</a:t>
            </a:r>
            <a:r>
              <a:rPr lang="en-GB" sz="1600" dirty="0" err="1">
                <a:latin typeface="+mn-lt"/>
              </a:rPr>
              <a:t>c</a:t>
            </a:r>
            <a:endParaRPr lang="en-GB" sz="1600" dirty="0">
              <a:latin typeface="+mn-lt"/>
            </a:endParaRPr>
          </a:p>
        </p:txBody>
      </p:sp>
    </p:spTree>
    <p:custDataLst>
      <p:tags r:id="rId1"/>
    </p:custDataLst>
    <p:extLst>
      <p:ext uri="{BB962C8B-B14F-4D97-AF65-F5344CB8AC3E}">
        <p14:creationId xmlns:p14="http://schemas.microsoft.com/office/powerpoint/2010/main" val="199019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Aside: Evaluation Errors</a:t>
            </a:r>
          </a:p>
        </p:txBody>
      </p:sp>
      <p:sp>
        <p:nvSpPr>
          <p:cNvPr id="5" name="Content Placeholder 4"/>
          <p:cNvSpPr>
            <a:spLocks noGrp="1"/>
          </p:cNvSpPr>
          <p:nvPr>
            <p:ph idx="1"/>
          </p:nvPr>
        </p:nvSpPr>
        <p:spPr/>
        <p:txBody>
          <a:bodyPr/>
          <a:lstStyle/>
          <a:p>
            <a:pPr marL="342900" indent="-342900">
              <a:buFont typeface="Arial" panose="020B0604020202020204" pitchFamily="34" charset="0"/>
              <a:buChar char="•"/>
            </a:pPr>
            <a:r>
              <a:rPr lang="en-GB" sz="2400" dirty="0"/>
              <a:t>Not every expression has a defined result, e.g., division by zero</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What can we do about this?</a:t>
            </a:r>
          </a:p>
        </p:txBody>
      </p:sp>
      <p:pic>
        <p:nvPicPr>
          <p:cNvPr id="3" name="Picture 2">
            <a:extLst>
              <a:ext uri="{FF2B5EF4-FFF2-40B4-BE49-F238E27FC236}">
                <a16:creationId xmlns:a16="http://schemas.microsoft.com/office/drawing/2014/main" id="{D80E2D71-5BFC-0C41-BAAF-FED8658C72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1884" y="2060848"/>
            <a:ext cx="3747526" cy="2369125"/>
          </a:xfrm>
          <a:prstGeom prst="rect">
            <a:avLst/>
          </a:prstGeom>
        </p:spPr>
      </p:pic>
      <p:sp>
        <p:nvSpPr>
          <p:cNvPr id="2" name="Rounded Rectangle 1">
            <a:extLst>
              <a:ext uri="{FF2B5EF4-FFF2-40B4-BE49-F238E27FC236}">
                <a16:creationId xmlns:a16="http://schemas.microsoft.com/office/drawing/2014/main" id="{76325A82-3347-F743-AD34-294AF5E2271B}"/>
              </a:ext>
            </a:extLst>
          </p:cNvPr>
          <p:cNvSpPr/>
          <p:nvPr/>
        </p:nvSpPr>
        <p:spPr bwMode="auto">
          <a:xfrm>
            <a:off x="5891489" y="2060848"/>
            <a:ext cx="3731315" cy="2369125"/>
          </a:xfrm>
          <a:prstGeom prst="roundRect">
            <a:avLst/>
          </a:prstGeom>
          <a:solidFill>
            <a:schemeClr val="bg2">
              <a:lumMod val="25000"/>
              <a:lumOff val="75000"/>
            </a:schemeClr>
          </a:solid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6" name="TextBox 5">
            <a:extLst>
              <a:ext uri="{FF2B5EF4-FFF2-40B4-BE49-F238E27FC236}">
                <a16:creationId xmlns:a16="http://schemas.microsoft.com/office/drawing/2014/main" id="{7F24B9C2-64DB-624E-BB8D-8FCC703FEDF6}"/>
              </a:ext>
            </a:extLst>
          </p:cNvPr>
          <p:cNvSpPr txBox="1"/>
          <p:nvPr/>
        </p:nvSpPr>
        <p:spPr>
          <a:xfrm>
            <a:off x="6036355" y="2290037"/>
            <a:ext cx="3586449" cy="1906850"/>
          </a:xfrm>
          <a:prstGeom prst="rect">
            <a:avLst/>
          </a:prstGeom>
          <a:noFill/>
          <a:ln w="25400">
            <a:noFill/>
          </a:ln>
        </p:spPr>
        <p:txBody>
          <a:bodyPr wrap="square" lIns="72000" tIns="72000" rIns="72000" bIns="72000" rtlCol="0" anchor="ctr">
            <a:spAutoFit/>
          </a:bodyPr>
          <a:lstStyle/>
          <a:p>
            <a:r>
              <a:rPr lang="de-DE" sz="2400" dirty="0"/>
              <a:t>&gt; </a:t>
            </a:r>
            <a:r>
              <a:rPr lang="de-DE" sz="2400" dirty="0" err="1"/>
              <a:t>gcc</a:t>
            </a:r>
            <a:r>
              <a:rPr lang="de-DE" sz="2400" dirty="0"/>
              <a:t> </a:t>
            </a:r>
            <a:r>
              <a:rPr lang="de-DE" sz="2400" dirty="0" err="1"/>
              <a:t>rt_error.c</a:t>
            </a:r>
            <a:r>
              <a:rPr lang="de-DE" sz="2400" dirty="0"/>
              <a:t> </a:t>
            </a:r>
            <a:br>
              <a:rPr lang="de-DE" sz="2400" dirty="0"/>
            </a:br>
            <a:r>
              <a:rPr lang="de-DE" sz="2400" dirty="0"/>
              <a:t>&gt; ./</a:t>
            </a:r>
            <a:r>
              <a:rPr lang="de-DE" sz="2400" dirty="0" err="1"/>
              <a:t>a.out</a:t>
            </a:r>
            <a:r>
              <a:rPr lang="de-DE" sz="2400" dirty="0"/>
              <a:t> </a:t>
            </a:r>
          </a:p>
          <a:p>
            <a:r>
              <a:rPr lang="de-DE" sz="2400" i="1" dirty="0"/>
              <a:t>Floating </a:t>
            </a:r>
            <a:r>
              <a:rPr lang="de-DE" sz="2400" i="1" dirty="0" err="1"/>
              <a:t>point</a:t>
            </a:r>
            <a:r>
              <a:rPr lang="de-DE" sz="2400" i="1" dirty="0"/>
              <a:t> </a:t>
            </a:r>
            <a:r>
              <a:rPr lang="de-DE" sz="2400" i="1" dirty="0" err="1"/>
              <a:t>exception</a:t>
            </a:r>
            <a:endParaRPr lang="de-DE" sz="2400" i="1" dirty="0"/>
          </a:p>
        </p:txBody>
      </p:sp>
      <p:sp>
        <p:nvSpPr>
          <p:cNvPr id="7" name="Slide Number Placeholder 8">
            <a:extLst>
              <a:ext uri="{FF2B5EF4-FFF2-40B4-BE49-F238E27FC236}">
                <a16:creationId xmlns:a16="http://schemas.microsoft.com/office/drawing/2014/main" id="{8782E438-96DF-4B4F-A028-AEBD2D33AFE6}"/>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98</a:t>
            </a:fld>
            <a:endParaRPr lang="en-GB" dirty="0"/>
          </a:p>
        </p:txBody>
      </p:sp>
    </p:spTree>
    <p:custDataLst>
      <p:tags r:id="rId1"/>
    </p:custDataLst>
    <p:extLst>
      <p:ext uri="{BB962C8B-B14F-4D97-AF65-F5344CB8AC3E}">
        <p14:creationId xmlns:p14="http://schemas.microsoft.com/office/powerpoint/2010/main" val="376858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Solution 1: conditional statement</a:t>
            </a:r>
          </a:p>
        </p:txBody>
      </p:sp>
      <p:sp>
        <p:nvSpPr>
          <p:cNvPr id="5" name="Content Placeholder 4"/>
          <p:cNvSpPr>
            <a:spLocks noGrp="1"/>
          </p:cNvSpPr>
          <p:nvPr>
            <p:ph idx="1"/>
          </p:nvPr>
        </p:nvSpPr>
        <p:spPr/>
        <p:txBody>
          <a:bodyPr/>
          <a:lstStyle/>
          <a:p>
            <a:r>
              <a:rPr lang="en-GB" sz="2400" dirty="0"/>
              <a:t>We could check the value of </a:t>
            </a:r>
            <a:r>
              <a:rPr lang="en-GB" sz="2400" dirty="0">
                <a:latin typeface="Courier" pitchFamily="2" charset="0"/>
              </a:rPr>
              <a:t>2 * x – x – x </a:t>
            </a:r>
            <a:r>
              <a:rPr lang="en-GB" sz="2400" dirty="0"/>
              <a:t>using a conditional statement as shown below</a:t>
            </a:r>
          </a:p>
        </p:txBody>
      </p:sp>
      <p:pic>
        <p:nvPicPr>
          <p:cNvPr id="3" name="Picture 2">
            <a:extLst>
              <a:ext uri="{FF2B5EF4-FFF2-40B4-BE49-F238E27FC236}">
                <a16:creationId xmlns:a16="http://schemas.microsoft.com/office/drawing/2014/main" id="{4D15FCC5-359F-264C-BEEB-D7F5A3FA9E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838" y="2492896"/>
            <a:ext cx="3764183" cy="3096344"/>
          </a:xfrm>
          <a:prstGeom prst="rect">
            <a:avLst/>
          </a:prstGeom>
        </p:spPr>
      </p:pic>
      <p:sp>
        <p:nvSpPr>
          <p:cNvPr id="6" name="TextBox 5">
            <a:extLst>
              <a:ext uri="{FF2B5EF4-FFF2-40B4-BE49-F238E27FC236}">
                <a16:creationId xmlns:a16="http://schemas.microsoft.com/office/drawing/2014/main" id="{34472AAF-5BA8-4942-9F4B-53B1067D4459}"/>
              </a:ext>
            </a:extLst>
          </p:cNvPr>
          <p:cNvSpPr txBox="1"/>
          <p:nvPr/>
        </p:nvSpPr>
        <p:spPr>
          <a:xfrm>
            <a:off x="5028454" y="2092921"/>
            <a:ext cx="6145272" cy="3801041"/>
          </a:xfrm>
          <a:prstGeom prst="rect">
            <a:avLst/>
          </a:prstGeom>
          <a:noFill/>
        </p:spPr>
        <p:txBody>
          <a:bodyPr wrap="none" lIns="0" tIns="0" rIns="0" bIns="0" rtlCol="0">
            <a:spAutoFit/>
          </a:bodyPr>
          <a:lstStyle/>
          <a:p>
            <a:pPr>
              <a:lnSpc>
                <a:spcPct val="95000"/>
              </a:lnSpc>
            </a:pPr>
            <a:r>
              <a:rPr lang="en-GB" sz="2000" dirty="0">
                <a:latin typeface="+mn-lt"/>
              </a:rPr>
              <a:t>Now the error has disappeared.</a:t>
            </a:r>
          </a:p>
          <a:p>
            <a:pPr>
              <a:lnSpc>
                <a:spcPct val="95000"/>
              </a:lnSpc>
            </a:pPr>
            <a:r>
              <a:rPr lang="en-GB" sz="2000" dirty="0">
                <a:latin typeface="+mn-lt"/>
              </a:rPr>
              <a:t>The program checks whether </a:t>
            </a:r>
            <a:r>
              <a:rPr lang="en-GB" sz="2000" dirty="0">
                <a:latin typeface="Courier" pitchFamily="2" charset="0"/>
              </a:rPr>
              <a:t>2 * x – x – x != 0</a:t>
            </a:r>
            <a:endParaRPr lang="en-GB" sz="2000" dirty="0">
              <a:latin typeface="+mn-lt"/>
            </a:endParaRPr>
          </a:p>
          <a:p>
            <a:pPr>
              <a:lnSpc>
                <a:spcPct val="95000"/>
              </a:lnSpc>
            </a:pPr>
            <a:r>
              <a:rPr lang="en-GB" sz="2000" dirty="0">
                <a:latin typeface="+mn-lt"/>
              </a:rPr>
              <a:t>And carries out the division only that case.</a:t>
            </a:r>
          </a:p>
          <a:p>
            <a:pPr>
              <a:lnSpc>
                <a:spcPct val="95000"/>
              </a:lnSpc>
            </a:pPr>
            <a:endParaRPr lang="en-GB" sz="2000" dirty="0">
              <a:latin typeface="+mn-lt"/>
            </a:endParaRPr>
          </a:p>
          <a:p>
            <a:pPr>
              <a:lnSpc>
                <a:spcPct val="95000"/>
              </a:lnSpc>
            </a:pPr>
            <a:r>
              <a:rPr lang="en-GB" sz="2000" dirty="0">
                <a:latin typeface="+mn-lt"/>
              </a:rPr>
              <a:t>However, this solution is unsatisfactory.</a:t>
            </a:r>
          </a:p>
          <a:p>
            <a:pPr>
              <a:lnSpc>
                <a:spcPct val="95000"/>
              </a:lnSpc>
            </a:pPr>
            <a:endParaRPr lang="en-GB" sz="2000" dirty="0">
              <a:latin typeface="+mn-lt"/>
            </a:endParaRPr>
          </a:p>
          <a:p>
            <a:pPr>
              <a:lnSpc>
                <a:spcPct val="95000"/>
              </a:lnSpc>
            </a:pPr>
            <a:r>
              <a:rPr lang="en-GB" sz="2000" dirty="0">
                <a:latin typeface="+mn-lt"/>
              </a:rPr>
              <a:t>We calculate,</a:t>
            </a:r>
          </a:p>
          <a:p>
            <a:pPr>
              <a:lnSpc>
                <a:spcPct val="95000"/>
              </a:lnSpc>
            </a:pPr>
            <a:r>
              <a:rPr lang="en-GB" sz="2000" dirty="0">
                <a:latin typeface="Courier" pitchFamily="2" charset="0"/>
              </a:rPr>
              <a:t>  2 * x – x – x</a:t>
            </a:r>
            <a:br>
              <a:rPr lang="en-GB" sz="2000" dirty="0">
                <a:latin typeface="Courier" pitchFamily="2" charset="0"/>
              </a:rPr>
            </a:br>
            <a:r>
              <a:rPr lang="en-GB" sz="2000" dirty="0">
                <a:latin typeface="Courier" pitchFamily="2" charset="0"/>
              </a:rPr>
              <a:t>= 2 * x – (x + x)</a:t>
            </a:r>
            <a:br>
              <a:rPr lang="en-GB" sz="2000" dirty="0">
                <a:latin typeface="Courier" pitchFamily="2" charset="0"/>
              </a:rPr>
            </a:br>
            <a:r>
              <a:rPr lang="en-GB" sz="2000" dirty="0">
                <a:latin typeface="Courier" pitchFamily="2" charset="0"/>
              </a:rPr>
              <a:t>= 2 * x – 2 * x</a:t>
            </a:r>
            <a:br>
              <a:rPr lang="en-GB" sz="2000" dirty="0">
                <a:latin typeface="Courier" pitchFamily="2" charset="0"/>
              </a:rPr>
            </a:br>
            <a:r>
              <a:rPr lang="en-GB" sz="2000" dirty="0">
                <a:latin typeface="Courier" pitchFamily="2" charset="0"/>
              </a:rPr>
              <a:t>= 0 .</a:t>
            </a:r>
            <a:br>
              <a:rPr lang="en-GB" sz="2000" dirty="0">
                <a:latin typeface="Courier" pitchFamily="2" charset="0"/>
              </a:rPr>
            </a:br>
            <a:endParaRPr lang="en-GB" sz="2000" dirty="0">
              <a:latin typeface="+mn-lt"/>
            </a:endParaRPr>
          </a:p>
          <a:p>
            <a:pPr>
              <a:lnSpc>
                <a:spcPct val="95000"/>
              </a:lnSpc>
            </a:pPr>
            <a:r>
              <a:rPr lang="en-GB" sz="2000" dirty="0">
                <a:latin typeface="+mn-lt"/>
              </a:rPr>
              <a:t>So, the program on the left is the same as:</a:t>
            </a:r>
          </a:p>
        </p:txBody>
      </p:sp>
      <p:pic>
        <p:nvPicPr>
          <p:cNvPr id="8" name="Picture 7">
            <a:extLst>
              <a:ext uri="{FF2B5EF4-FFF2-40B4-BE49-F238E27FC236}">
                <a16:creationId xmlns:a16="http://schemas.microsoft.com/office/drawing/2014/main" id="{AF5EBDFC-818E-D244-82E5-7531D50CB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9897" y="3727682"/>
            <a:ext cx="1680021" cy="2148864"/>
          </a:xfrm>
          <a:prstGeom prst="rect">
            <a:avLst/>
          </a:prstGeom>
        </p:spPr>
      </p:pic>
      <p:sp>
        <p:nvSpPr>
          <p:cNvPr id="7" name="Slide Number Placeholder 8">
            <a:extLst>
              <a:ext uri="{FF2B5EF4-FFF2-40B4-BE49-F238E27FC236}">
                <a16:creationId xmlns:a16="http://schemas.microsoft.com/office/drawing/2014/main" id="{CD17884F-5AE6-0644-A4C9-ACF7EE8577D4}"/>
              </a:ext>
            </a:extLst>
          </p:cNvPr>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99</a:t>
            </a:fld>
            <a:endParaRPr lang="en-GB" dirty="0"/>
          </a:p>
        </p:txBody>
      </p:sp>
    </p:spTree>
    <p:custDataLst>
      <p:tags r:id="rId1"/>
    </p:custDataLst>
    <p:extLst>
      <p:ext uri="{BB962C8B-B14F-4D97-AF65-F5344CB8AC3E}">
        <p14:creationId xmlns:p14="http://schemas.microsoft.com/office/powerpoint/2010/main" val="359150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EMPLAFYSLIDEID" val="636235437374745988"/>
</p:tagLst>
</file>

<file path=ppt/tags/tag10.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11.xml><?xml version="1.0" encoding="utf-8"?>
<p:tagLst xmlns:a="http://schemas.openxmlformats.org/drawingml/2006/main" xmlns:r="http://schemas.openxmlformats.org/officeDocument/2006/relationships" xmlns:p="http://schemas.openxmlformats.org/presentationml/2006/main">
  <p:tag name="__PE_POLL_EMBED_ID" val="7d6a264d-8afd-4d5f-83d4-4e70bf7528b9"/>
  <p:tag name="__PE_POLL_URL" val="True"/>
  <p:tag name="__PE_ORIG_SIZE" val="500"/>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POLL_EMBED_ID" val="dfe950c4-d2b8-4b24-b9bd-6e85aab08ec8"/>
  <p:tag name="__PE_POLL_URL" val="True"/>
  <p:tag name="__PE_ORIG_SIZE" val="500"/>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16.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17.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18.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19.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2.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20.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21.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22.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23.xml><?xml version="1.0" encoding="utf-8"?>
<p:tagLst xmlns:a="http://schemas.openxmlformats.org/drawingml/2006/main" xmlns:r="http://schemas.openxmlformats.org/officeDocument/2006/relationships" xmlns:p="http://schemas.openxmlformats.org/presentationml/2006/main">
  <p:tag name="__PE_POLL_EMBED_ID" val="6f54e26d-1407-476d-b1fb-c77e39d8048d"/>
  <p:tag name="__PE_POLL_URL" val="True"/>
  <p:tag name="__PE_ORIG_SIZE" val="500"/>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26.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27.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28.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29.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3.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30.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31.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32.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33.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34.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35.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36.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37.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38.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39.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4.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40.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41.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42.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43.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44.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45.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46.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47.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48.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49.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5.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50.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51.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52.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53.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54.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55.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56.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57.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58.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59.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6.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60.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61.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62.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63.xml><?xml version="1.0" encoding="utf-8"?>
<p:tagLst xmlns:a="http://schemas.openxmlformats.org/drawingml/2006/main" xmlns:r="http://schemas.openxmlformats.org/officeDocument/2006/relationships" xmlns:p="http://schemas.openxmlformats.org/presentationml/2006/main">
  <p:tag name="__PE_POLL_EMBED_ID" val="e80c4a1f-9fec-49a5-9e20-2549b489e2ff"/>
  <p:tag name="__PE_POLL_URL" val="True"/>
  <p:tag name="__PE_ORIG_SIZE" val="500"/>
</p:tagLst>
</file>

<file path=ppt/tags/tag6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5.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66.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67.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68.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69.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7.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70.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71.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72.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73.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74.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75.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76.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77.xml><?xml version="1.0" encoding="utf-8"?>
<p:tagLst xmlns:a="http://schemas.openxmlformats.org/drawingml/2006/main" xmlns:r="http://schemas.openxmlformats.org/officeDocument/2006/relationships" xmlns:p="http://schemas.openxmlformats.org/presentationml/2006/main">
  <p:tag name="__PE_POLL_EMBED_ID" val="caf0c033-722b-4a1c-9f78-efc0562ed33a"/>
  <p:tag name="__PE_POLL_URL" val="True"/>
</p:tagLst>
</file>

<file path=ppt/tags/tag7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9.xml><?xml version="1.0" encoding="utf-8"?>
<p:tagLst xmlns:a="http://schemas.openxmlformats.org/drawingml/2006/main" xmlns:r="http://schemas.openxmlformats.org/officeDocument/2006/relationships" xmlns:p="http://schemas.openxmlformats.org/presentationml/2006/main">
  <p:tag name="TEMPLAFYSLIDEID" val="636235437375566864"/>
</p:tagLst>
</file>

<file path=ppt/tags/tag8.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9.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heme/theme1.xml><?xml version="1.0" encoding="utf-8"?>
<a:theme xmlns:a="http://schemas.openxmlformats.org/drawingml/2006/main" name="AU 16:9">
  <a:themeElements>
    <a:clrScheme name="AU_Blue">
      <a:dk1>
        <a:srgbClr val="000000"/>
      </a:dk1>
      <a:lt1>
        <a:srgbClr val="FFFFFF"/>
      </a:lt1>
      <a:dk2>
        <a:srgbClr val="002546"/>
      </a:dk2>
      <a:lt2>
        <a:srgbClr val="002546"/>
      </a:lt2>
      <a:accent1>
        <a:srgbClr val="0A1439"/>
      </a:accent1>
      <a:accent2>
        <a:srgbClr val="183D83"/>
      </a:accent2>
      <a:accent3>
        <a:srgbClr val="87D1F4"/>
      </a:accent3>
      <a:accent4>
        <a:srgbClr val="33525F"/>
      </a:accent4>
      <a:accent5>
        <a:srgbClr val="548195"/>
      </a:accent5>
      <a:accent6>
        <a:srgbClr val="C6C6C6"/>
      </a:accent6>
      <a:hlink>
        <a:srgbClr val="03428E"/>
      </a:hlink>
      <a:folHlink>
        <a:srgbClr val="03428E"/>
      </a:folHlink>
    </a:clrScheme>
    <a:fontScheme name="AU Passata">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778" cap="flat" cmpd="sng" algn="ctr">
          <a:solidFill>
            <a:schemeClr val="accent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l" defTabSz="914400" rtl="0" eaLnBrk="1" fontAlgn="base" latinLnBrk="0" hangingPunct="1">
          <a:lnSpc>
            <a:spcPct val="95000"/>
          </a:lnSpc>
          <a:spcBef>
            <a:spcPct val="0"/>
          </a:spcBef>
          <a:spcAft>
            <a:spcPct val="0"/>
          </a:spcAft>
          <a:buClrTx/>
          <a:buSzTx/>
          <a:buFont typeface="AU Passata" pitchFamily="34" charset="0"/>
          <a:buNone/>
          <a:tabLst/>
          <a:defRPr kumimoji="0" sz="1600" b="0" i="0" u="none" strike="noStrike" cap="none" normalizeH="0" baseline="0" dirty="0" err="1">
            <a:ln>
              <a:noFill/>
            </a:ln>
            <a:solidFill>
              <a:schemeClr val="bg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a:ln>
              <a:noFill/>
            </a:ln>
            <a:solidFill>
              <a:schemeClr val="tx1"/>
            </a:solidFill>
            <a:effectLst/>
            <a:latin typeface="AU Passata" pitchFamily="34" charset="0"/>
          </a:defRPr>
        </a:defPPr>
      </a:lstStyle>
    </a:lnDef>
    <a:txDef>
      <a:spPr>
        <a:noFill/>
      </a:spPr>
      <a:bodyPr wrap="square" lIns="0" tIns="0" rIns="0" bIns="0" rtlCol="0">
        <a:spAutoFit/>
      </a:bodyPr>
      <a:lstStyle>
        <a:defPPr>
          <a:lnSpc>
            <a:spcPct val="95000"/>
          </a:lnSpc>
          <a:defRPr sz="1600" dirty="0">
            <a:latin typeface="+mn-lt"/>
          </a:defRPr>
        </a:defPPr>
      </a:lstStyle>
    </a:txDef>
  </a:objectDefaults>
  <a:extraClrSchemeLst/>
  <a:extLst>
    <a:ext uri="{05A4C25C-085E-4340-85A3-A5531E510DB2}">
      <thm15:themeFamily xmlns:thm15="http://schemas.microsoft.com/office/thememl/2012/main" name="AU PowerPoint Template 16-9.potx" id="{7A6F7BDC-B87C-43B1-A03F-8FC29EB8E4AA}" vid="{0342C178-0357-4DD1-B9D7-A15D067ACA9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5149</Words>
  <Application>Microsoft Office PowerPoint</Application>
  <PresentationFormat>Custom</PresentationFormat>
  <Paragraphs>1276</Paragraphs>
  <Slides>103</Slides>
  <Notes>103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103</vt:i4>
      </vt:variant>
    </vt:vector>
  </HeadingPairs>
  <TitlesOfParts>
    <vt:vector size="115" baseType="lpstr">
      <vt:lpstr>Courier New</vt:lpstr>
      <vt:lpstr>Wingdings 3</vt:lpstr>
      <vt:lpstr>Wingdings</vt:lpstr>
      <vt:lpstr>Calibri</vt:lpstr>
      <vt:lpstr>Times New Roman</vt:lpstr>
      <vt:lpstr>AU Passata Light</vt:lpstr>
      <vt:lpstr>Courier</vt:lpstr>
      <vt:lpstr>Georgia</vt:lpstr>
      <vt:lpstr>AU Passata</vt:lpstr>
      <vt:lpstr>Arial</vt:lpstr>
      <vt:lpstr>AU Peto</vt:lpstr>
      <vt:lpstr>AU 16:9</vt:lpstr>
      <vt:lpstr>Programming, problem solving And Reasoning</vt:lpstr>
      <vt:lpstr>Agenda</vt:lpstr>
      <vt:lpstr>Software Engineering Courses</vt:lpstr>
      <vt:lpstr>The computer engineering study</vt:lpstr>
      <vt:lpstr>ProgrEssion</vt:lpstr>
      <vt:lpstr>Cross-cutting themes</vt:lpstr>
      <vt:lpstr>Student characteristics</vt:lpstr>
      <vt:lpstr>Who are we?</vt:lpstr>
      <vt:lpstr>Who are we?</vt:lpstr>
      <vt:lpstr>Who are we?</vt:lpstr>
      <vt:lpstr>Peter Tran-Jørgensen</vt:lpstr>
      <vt:lpstr>Casper Thule</vt:lpstr>
      <vt:lpstr>Tomas Kulik</vt:lpstr>
      <vt:lpstr>Contacting details</vt:lpstr>
      <vt:lpstr>Teaching material</vt:lpstr>
      <vt:lpstr>Course web pages</vt:lpstr>
      <vt:lpstr>Educational form</vt:lpstr>
      <vt:lpstr>Learning objectives</vt:lpstr>
      <vt:lpstr>Structure of weeks</vt:lpstr>
      <vt:lpstr>PROGRAMMING CAFÉS</vt:lpstr>
      <vt:lpstr>Mandatory hand-ins</vt:lpstr>
      <vt:lpstr>student challenges</vt:lpstr>
      <vt:lpstr>Agenda</vt:lpstr>
      <vt:lpstr>Virtual Box</vt:lpstr>
      <vt:lpstr>Virtual Box</vt:lpstr>
      <vt:lpstr>Virtual Box</vt:lpstr>
      <vt:lpstr>Virtual Box disk image</vt:lpstr>
      <vt:lpstr>Set up Virtual Box</vt:lpstr>
      <vt:lpstr>Set up Virtual Box</vt:lpstr>
      <vt:lpstr>Set up Virtual Box</vt:lpstr>
      <vt:lpstr>Set up Virtual Box</vt:lpstr>
      <vt:lpstr>Set up Virtual Box</vt:lpstr>
      <vt:lpstr>Agenda</vt:lpstr>
      <vt:lpstr>Example of a C program</vt:lpstr>
      <vt:lpstr>Structure of the C program</vt:lpstr>
      <vt:lpstr>Execution of the C program</vt:lpstr>
      <vt:lpstr>PowerPoint Presentation</vt:lpstr>
      <vt:lpstr>PowerPoint Presentation</vt:lpstr>
      <vt:lpstr>Agenda</vt:lpstr>
      <vt:lpstr>Language elements</vt:lpstr>
      <vt:lpstr>Comments</vt:lpstr>
      <vt:lpstr>Preprocessor directives</vt:lpstr>
      <vt:lpstr>The main function</vt:lpstr>
      <vt:lpstr>identifiers</vt:lpstr>
      <vt:lpstr>Special symbols &amp; Punctuation</vt:lpstr>
      <vt:lpstr>Standard identifiers</vt:lpstr>
      <vt:lpstr>User-defined identifiers</vt:lpstr>
      <vt:lpstr>PowerPoint Presentation</vt:lpstr>
      <vt:lpstr>Agenda</vt:lpstr>
      <vt:lpstr>Syntax</vt:lpstr>
      <vt:lpstr>Expressions</vt:lpstr>
      <vt:lpstr>Expression evaluation</vt:lpstr>
      <vt:lpstr>Expression evaluation</vt:lpstr>
      <vt:lpstr>Expression evaluation</vt:lpstr>
      <vt:lpstr>Expression evaluation</vt:lpstr>
      <vt:lpstr>Compilation and evaluation</vt:lpstr>
      <vt:lpstr>Thinking abstractly</vt:lpstr>
      <vt:lpstr>Variables</vt:lpstr>
      <vt:lpstr>Types</vt:lpstr>
      <vt:lpstr>Integer values</vt:lpstr>
      <vt:lpstr>Character values</vt:lpstr>
      <vt:lpstr>Operators for boolean expressions</vt:lpstr>
      <vt:lpstr>Operators for integer expressions</vt:lpstr>
      <vt:lpstr>Executable statements</vt:lpstr>
      <vt:lpstr>Assignment statement</vt:lpstr>
      <vt:lpstr>Execution of an assignment</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assignment statements Short forms</vt:lpstr>
      <vt:lpstr>PowerPoint Presentation</vt:lpstr>
      <vt:lpstr>Agenda</vt:lpstr>
      <vt:lpstr>Abstraction and programming</vt:lpstr>
      <vt:lpstr>Sequences of statements</vt:lpstr>
      <vt:lpstr>Input of values (into variables)</vt:lpstr>
      <vt:lpstr>Output of values</vt:lpstr>
      <vt:lpstr>Common placeholders</vt:lpstr>
      <vt:lpstr>The return statement</vt:lpstr>
      <vt:lpstr>Conditional statements</vt:lpstr>
      <vt:lpstr>the maximum of two integer numbers</vt:lpstr>
      <vt:lpstr>Aside: Evaluation Errors</vt:lpstr>
      <vt:lpstr>Solution 1: conditional statement</vt:lpstr>
      <vt:lpstr>Solution 2: discard the program</vt:lpstr>
      <vt:lpstr>Reasoning and problem solving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2019-06-26T06:36:45Z</cp:lastPrinted>
  <dcterms:modified xsi:type="dcterms:W3CDTF">2019-09-28T06:57:33Z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luginDependencies_0">
    <vt:lpwstr>{"635926855539746206:636045261152541358":[{"dependencyType":"DataSource","dependencyId":":","dependencyVersion":null},{"dependencyType":"DataSource","dependencyId":":","dependencyVersion":null},{"dependencyType":"DataSource","dependencyId":":","dependency</vt:lpwstr>
  </property>
  <property fmtid="{D5CDD505-2E9C-101B-9397-08002B2CF9AE}" pid="3" name="PluginDependencies_1">
    <vt:lpwstr>Version":null},{"dependencyType":"DataSource","dependencyId":":","dependencyVersion":null},{"dependencyType":"DataSource","dependencyId":":","dependencyVersion":null},{"dependencyType":"DataSource","dependencyId":":","dependencyVersion":null},{"dependency</vt:lpwstr>
  </property>
  <property fmtid="{D5CDD505-2E9C-101B-9397-08002B2CF9AE}" pid="4" name="PluginDependencies_2">
    <vt:lpwstr>Type":"DataSource","dependencyId":":","dependencyVersion":null},{"dependencyType":"DataSource","dependencyId":":","dependencyVersion":null},{"dependencyType":"DataSource","dependencyId":":","dependencyVersion":null},{"dependencyType":"DataSource","depende</vt:lpwstr>
  </property>
  <property fmtid="{D5CDD505-2E9C-101B-9397-08002B2CF9AE}" pid="5" name="PluginDependencies_3">
    <vt:lpwstr>ncyId":":","dependencyVersion":null},{"dependencyType":"DataSource","dependencyId":":","dependencyVersion":null},{"dependencyType":"DataSource","dependencyId":":","dependencyVersion":null},{"dependencyType":"DataSource","dependencyId":":","dependencyVersi</vt:lpwstr>
  </property>
  <property fmtid="{D5CDD505-2E9C-101B-9397-08002B2CF9AE}" pid="6" name="PluginDependencies_4">
    <vt:lpwstr>on":null},{"dependencyType":"DataSource","dependencyId":":","dependencyVersion":null},{"dependencyType":"DataSource","dependencyId":":","dependencyVersion":null},{"dependencyType":"DataSource","dependencyId":":","dependencyVersion":null},{"dependencyType"</vt:lpwstr>
  </property>
  <property fmtid="{D5CDD505-2E9C-101B-9397-08002B2CF9AE}" pid="7" name="PluginDependencies_5">
    <vt:lpwstr>:"DataSource","dependencyId":":","dependencyVersion":null},{"dependencyType":"DataSource","dependencyId":":","dependencyVersion":null},{"dependencyType":"DataSource","dependencyId":":","dependencyVersion":null},{"dependencyType":"DataSource","dependencyId</vt:lpwstr>
  </property>
  <property fmtid="{D5CDD505-2E9C-101B-9397-08002B2CF9AE}" pid="8" name="PluginDependencies_6">
    <vt:lpwstr>":":","dependencyVersion":null},{"dependencyType":"DataSource","dependencyId":":","dependencyVersion":null},{"dependencyType":"DataSource","dependencyId":":","dependencyVersion":null},{"dependencyType":"DataSource","dependencyId":":","dependencyVersion":n</vt:lpwstr>
  </property>
  <property fmtid="{D5CDD505-2E9C-101B-9397-08002B2CF9AE}" pid="9" name="PluginDependencies_7">
    <vt:lpwstr>ull},{"dependencyType":"DataSource","dependencyId":":","dependencyVersion":null},{"dependencyType":"DataSource","dependencyId":":","dependencyVersion":null},{"dependencyType":"DataSource","dependencyId":":","dependencyVersion":null},{"dependencyType":"Dat</vt:lpwstr>
  </property>
  <property fmtid="{D5CDD505-2E9C-101B-9397-08002B2CF9AE}" pid="10" name="PluginDependencies_8">
    <vt:lpwstr>aSource","dependencyId":":","dependencyVersion":null},{"dependencyType":"DataSource","dependencyId":":","dependencyVersion":null},{"dependencyType":"DataSource","dependencyId":":","dependencyVersion":null},{"dependencyType":"DataSource","dependencyId":":"</vt:lpwstr>
  </property>
  <property fmtid="{D5CDD505-2E9C-101B-9397-08002B2CF9AE}" pid="11" name="PluginDependencies_9">
    <vt:lpwstr>,"dependencyVersion":null},{"dependencyType":"DataSource","dependencyId":":","dependencyVersion":null},{"dependencyType":"DataSource","dependencyId":":","dependencyVersion":null},{"dependencyType":"DataSource","dependencyId":":","dependencyVersion":null},</vt:lpwstr>
  </property>
  <property fmtid="{D5CDD505-2E9C-101B-9397-08002B2CF9AE}" pid="12" name="PluginDependencies_10">
    <vt:lpwstr>{"dependencyType":"DataSource","dependencyId":":","dependencyVersion":null},{"dependencyType":"DataSource","dependencyId":":","dependencyVersion":null},{"dependencyType":"DataSource","dependencyId":":","dependencyVersion":null},{"dependencyType":"DataSour</vt:lpwstr>
  </property>
  <property fmtid="{D5CDD505-2E9C-101B-9397-08002B2CF9AE}" pid="13" name="PluginDependencies_11">
    <vt:lpwstr>ce","dependencyId":":","dependencyVersion":null},{"dependencyType":"DataSource","dependencyId":":","dependencyVersion":null},{"dependencyType":"DataSource","dependencyId":":","dependencyVersion":null},{"dependencyType":"DataSource","dependencyId":":","dep</vt:lpwstr>
  </property>
  <property fmtid="{D5CDD505-2E9C-101B-9397-08002B2CF9AE}" pid="14" name="PluginDependencies_12">
    <vt:lpwstr>endencyVersion":null},{"dependencyType":"DataSource","dependencyId":":","dependencyVersion":null},{"dependencyType":"DataSource","dependencyId":":","dependencyVersion":null},{"dependencyType":"DataSource","dependencyId":":","dependencyVersion":null},{"dep</vt:lpwstr>
  </property>
  <property fmtid="{D5CDD505-2E9C-101B-9397-08002B2CF9AE}" pid="15" name="PluginDependencies_13">
    <vt:lpwstr>endencyType":"DataSource","dependencyId":":","dependencyVersion":null},{"dependencyType":"DataSource","dependencyId":":","dependencyVersion":null},{"dependencyType":"DataSource","dependencyId":":","dependencyVersion":null},{"dependencyType":"DataSource","</vt:lpwstr>
  </property>
  <property fmtid="{D5CDD505-2E9C-101B-9397-08002B2CF9AE}" pid="16" name="PluginDependencies_14">
    <vt:lpwstr>dependencyId":":","dependencyVersion":null},{"dependencyType":"DataSource","dependencyId":":","dependencyVersion":null},{"dependencyType":"DataSource","dependencyId":":","dependencyVersion":null},{"dependencyType":"DataSource","dependencyId":":","dependen</vt:lpwstr>
  </property>
  <property fmtid="{D5CDD505-2E9C-101B-9397-08002B2CF9AE}" pid="17" name="PluginDependencies_15">
    <vt:lpwstr>cyVersion":null},{"dependencyType":"DataSource","dependencyId":":","dependencyVersion":null},{"dependencyType":"DataSource","dependencyId":":","dependencyVersion":null},{"dependencyType":"DataSource","dependencyId":":","dependencyVersion":null},{"dependen</vt:lpwstr>
  </property>
  <property fmtid="{D5CDD505-2E9C-101B-9397-08002B2CF9AE}" pid="18" name="PluginDependencies_16">
    <vt:lpwstr>cyType":"DataSource","dependencyId":":","dependencyVersion":null},{"dependencyType":"DataSource","dependencyId":":","dependencyVersion":null},{"dependencyType":"DataSource","dependencyId":":","dependencyVersion":null},{"dependencyType":"DataSource","depen</vt:lpwstr>
  </property>
  <property fmtid="{D5CDD505-2E9C-101B-9397-08002B2CF9AE}" pid="19" name="PluginDependencies_17">
    <vt:lpwstr>dencyId":":","dependencyVersion":null},{"dependencyType":"DataSource","dependencyId":":","dependencyVersion":null},{"dependencyType":"DataSource","dependencyId":":","dependencyVersion":null},{"dependencyType":"DataSource","dependencyId":":","dependencyVer</vt:lpwstr>
  </property>
  <property fmtid="{D5CDD505-2E9C-101B-9397-08002B2CF9AE}" pid="20" name="PluginDependencies_18">
    <vt:lpwstr>sion":null},{"dependencyType":"DataSource","dependencyId":":","dependencyVersion":null},{"dependencyType":"DataSource","dependencyId":":","dependencyVersion":null},{"dependencyType":"DataSource","dependencyId":":","dependencyVersion":null},{"dependencyTyp</vt:lpwstr>
  </property>
  <property fmtid="{D5CDD505-2E9C-101B-9397-08002B2CF9AE}" pid="21" name="PluginDependencies_19">
    <vt:lpwstr>e":"DataSource","dependencyId":":","dependencyVersion":null},{"dependencyType":"DataSource","dependencyId":":","dependencyVersion":null},{"dependencyType":"DataSource","dependencyId":":","dependencyVersion":null},{"dependencyType":"DataSource","dependency</vt:lpwstr>
  </property>
  <property fmtid="{D5CDD505-2E9C-101B-9397-08002B2CF9AE}" pid="22" name="PluginDependencies_20">
    <vt:lpwstr>Id":":","dependencyVersion":null},{"dependencyType":"DataSource","dependencyId":":","dependencyVersion":null},{"dependencyType":"DataSource","dependencyId":":","dependencyVersion":null},{"dependencyType":"DataSource","dependencyId":":","dependencyVersion"</vt:lpwstr>
  </property>
  <property fmtid="{D5CDD505-2E9C-101B-9397-08002B2CF9AE}" pid="23" name="PluginDependencies_21">
    <vt:lpwstr>:null},{"dependencyType":"DataSource","dependencyId":":","dependencyVersion":null},{"dependencyType":"DataSource","dependencyId":":","dependencyVersion":null},{"dependencyType":"DataSource","dependencyId":":","dependencyVersion":null},{"dependencyType":"D</vt:lpwstr>
  </property>
  <property fmtid="{D5CDD505-2E9C-101B-9397-08002B2CF9AE}" pid="24" name="PluginDependencies_22">
    <vt:lpwstr>ataSource","dependencyId":":","dependencyVersion":null},{"dependencyType":"DataSource","dependencyId":":","dependencyVersion":null},{"dependencyType":"DataSource","dependencyId":":","dependencyVersion":null},{"dependencyType":"DataSource","dependencyId":"</vt:lpwstr>
  </property>
  <property fmtid="{D5CDD505-2E9C-101B-9397-08002B2CF9AE}" pid="25" name="PluginDependencies_23">
    <vt:lpwstr>:","dependencyVersion":null},{"dependencyType":"DataSource","dependencyId":":","dependencyVersion":null},{"dependencyType":"DataSource","dependencyId":":","dependencyVersion":null},{"dependencyType":"DataSource","dependencyId":":","dependencyVersion":null</vt:lpwstr>
  </property>
  <property fmtid="{D5CDD505-2E9C-101B-9397-08002B2CF9AE}" pid="26" name="PluginDependencies_24">
    <vt:lpwstr>},{"dependencyType":"DataSource","dependencyId":":","dependencyVersion":null},{"dependencyType":"DataSource","dependencyId":":","dependencyVersion":null},{"dependencyType":"DataSource","dependencyId":":","dependencyVersion":null},{"dependencyType":"DataSo</vt:lpwstr>
  </property>
  <property fmtid="{D5CDD505-2E9C-101B-9397-08002B2CF9AE}" pid="27" name="PluginDependencies_25">
    <vt:lpwstr>urce","dependencyId":":","dependencyVersion":null},{"dependencyType":"DataSource","dependencyId":":","dependencyVersion":null},{"dependencyType":"DataSource","dependencyId":":","dependencyVersion":null},{"dependencyType":"DataSource","dependencyId":":","d</vt:lpwstr>
  </property>
  <property fmtid="{D5CDD505-2E9C-101B-9397-08002B2CF9AE}" pid="28" name="PluginDependencies_26">
    <vt:lpwstr>ependencyVersion":null},{"dependencyType":"DataSource","dependencyId":":","dependencyVersion":null},{"dependencyType":"DataSource","dependencyId":":","dependencyVersion":null},{"dependencyType":"DataSource","dependencyId":":","dependencyVersion":null},{"d</vt:lpwstr>
  </property>
  <property fmtid="{D5CDD505-2E9C-101B-9397-08002B2CF9AE}" pid="29" name="PluginDependencies_27">
    <vt:lpwstr>ependencyType":"DataSource","dependencyId":":","dependencyVersion":null},{"dependencyType":"DataSource","dependencyId":":","dependencyVersion":null},{"dependencyType":"DataSource","dependencyId":":","dependencyVersion":null},{"dependencyType":"DataSource"</vt:lpwstr>
  </property>
  <property fmtid="{D5CDD505-2E9C-101B-9397-08002B2CF9AE}" pid="30" name="PluginDependencies_28">
    <vt:lpwstr>,"dependencyId":":","dependencyVersion":null},{"dependencyType":"DataSource","dependencyId":":","dependencyVersion":null},{"dependencyType":"DataSource","dependencyId":":","dependencyVersion":null},{"dependencyType":"DataSource","dependencyId":":","depend</vt:lpwstr>
  </property>
  <property fmtid="{D5CDD505-2E9C-101B-9397-08002B2CF9AE}" pid="31" name="PluginDependencies_29">
    <vt:lpwstr>encyVersion":null},{"dependencyType":"DataSource","dependencyId":":","dependencyVersion":null},{"dependencyType":"DataSource","dependencyId":":","dependencyVersion":null},{"dependencyType":"DataSource","dependencyId":":","dependencyVersion":null},{"depend</vt:lpwstr>
  </property>
  <property fmtid="{D5CDD505-2E9C-101B-9397-08002B2CF9AE}" pid="32" name="PluginDependencies_30">
    <vt:lpwstr>encyType":"DataSource","dependencyId":":","dependencyVersion":null},{"dependencyType":"DataSource","dependencyId":":","dependencyVersion":null},{"dependencyType":"DataSource","dependencyId":":","dependencyVersion":null},{"dependencyType":"DataSource","dep</vt:lpwstr>
  </property>
  <property fmtid="{D5CDD505-2E9C-101B-9397-08002B2CF9AE}" pid="33" name="PluginDependencies_31">
    <vt:lpwstr>endencyId":":","dependencyVersion":null},{"dependencyType":"DataSource","dependencyId":":","dependencyVersion":null},{"dependencyType":"DataSource","dependencyId":":","dependencyVersion":null},{"dependencyType":"DataSource","dependencyId":":","dependencyV</vt:lpwstr>
  </property>
  <property fmtid="{D5CDD505-2E9C-101B-9397-08002B2CF9AE}" pid="34" name="PluginDependencies_32">
    <vt:lpwstr>ersion":null},{"dependencyType":"DataSource","dependencyId":":","dependencyVersion":null},{"dependencyType":"DataSource","dependencyId":":","dependencyVersion":null},{"dependencyType":"DataSource","dependencyId":":","dependencyVersion":null},{"dependencyT</vt:lpwstr>
  </property>
  <property fmtid="{D5CDD505-2E9C-101B-9397-08002B2CF9AE}" pid="35" name="PluginDependencies_33">
    <vt:lpwstr>ype":"DataSource","dependencyId":":","dependencyVersion":null},{"dependencyType":"DataSource","dependencyId":":","dependencyVersion":null},{"dependencyType":"DataSource","dependencyId":":","dependencyVersion":null},{"dependencyType":"DataSource","dependen</vt:lpwstr>
  </property>
  <property fmtid="{D5CDD505-2E9C-101B-9397-08002B2CF9AE}" pid="36" name="PluginDependencies_34">
    <vt:lpwstr>cyId":":","dependencyVersion":null},{"dependencyType":"DataSource","dependencyId":":","dependencyVersion":null},{"dependencyType":"DataSource","dependencyId":":","dependencyVersion":null},{"dependencyType":"DataSource","dependencyId":":","dependencyVersio</vt:lpwstr>
  </property>
  <property fmtid="{D5CDD505-2E9C-101B-9397-08002B2CF9AE}" pid="37" name="PluginDependencies_35">
    <vt:lpwstr>n":null},{"dependencyType":"DataSource","dependencyId":":","dependencyVersion":null},{"dependencyType":"DataSource","dependencyId":":","dependencyVersion":null},{"dependencyType":"DataSource","dependencyId":":","dependencyVersion":null},{"dependencyType":</vt:lpwstr>
  </property>
  <property fmtid="{D5CDD505-2E9C-101B-9397-08002B2CF9AE}" pid="38" name="PluginDependencies_36">
    <vt:lpwstr>"DataSource","dependencyId":":","dependencyVersion":null},{"dependencyType":"DataSource","dependencyId":":","dependencyVersion":null},{"dependencyType":"DataSource","dependencyId":":","dependencyVersion":null},{"dependencyType":"DataSource","dependencyId"</vt:lpwstr>
  </property>
  <property fmtid="{D5CDD505-2E9C-101B-9397-08002B2CF9AE}" pid="39" name="PluginDependencies_37">
    <vt:lpwstr>:":","dependencyVersion":null},{"dependencyType":"DataSource","dependencyId":":","dependencyVersion":null},{"dependencyType":"DataSource","dependencyId":":","dependencyVersion":null},{"dependencyType":"DataSource","dependencyId":":","dependencyVersion":nu</vt:lpwstr>
  </property>
  <property fmtid="{D5CDD505-2E9C-101B-9397-08002B2CF9AE}" pid="40" name="PluginDependencies_38">
    <vt:lpwstr>ll},{"dependencyType":"DataSource","dependencyId":":","dependencyVersion":null},{"dependencyType":"DataSource","dependencyId":":","dependencyVersion":null},{"dependencyType":"DataSource","dependencyId":":","dependencyVersion":null},{"dependencyType":"Data</vt:lpwstr>
  </property>
  <property fmtid="{D5CDD505-2E9C-101B-9397-08002B2CF9AE}" pid="41" name="PluginDependencies_39">
    <vt:lpwstr>Source","dependencyId":":","dependencyVersion":null},{"dependencyType":"DataSource","dependencyId":":","dependencyVersion":null},{"dependencyType":"DataSource","dependencyId":":","dependencyVersion":null},{"dependencyType":"DataSource","dependencyId":":",</vt:lpwstr>
  </property>
  <property fmtid="{D5CDD505-2E9C-101B-9397-08002B2CF9AE}" pid="42" name="PluginDependencies_40">
    <vt:lpwstr>"dependencyVersion":null},{"dependencyType":"DataSource","dependencyId":":","dependencyVersion":null},{"dependencyType":"DataSource","dependencyId":":","dependencyVersion":null},{"dependencyType":"DataSource","dependencyId":":","dependencyVersion":null},{</vt:lpwstr>
  </property>
  <property fmtid="{D5CDD505-2E9C-101B-9397-08002B2CF9AE}" pid="43" name="PluginDependencies_41">
    <vt:lpwstr>"dependencyType":"DataSource","dependencyId":":","dependencyVersion":null},{"dependencyType":"DataSource","dependencyId":":","dependencyVersion":null},{"dependencyType":"DataSource","dependencyId":":","dependencyVersion":null},{"dependencyType":"DataSourc</vt:lpwstr>
  </property>
  <property fmtid="{D5CDD505-2E9C-101B-9397-08002B2CF9AE}" pid="44" name="PluginDependencies_42">
    <vt:lpwstr>e","dependencyId":":","dependencyVersion":null},{"dependencyType":"DataSource","dependencyId":":","dependencyVersion":null},{"dependencyType":"DataSource","dependencyId":":","dependencyVersion":null},{"dependencyType":"DataSource","dependencyId":":","depe</vt:lpwstr>
  </property>
  <property fmtid="{D5CDD505-2E9C-101B-9397-08002B2CF9AE}" pid="45" name="PluginDependencies_43">
    <vt:lpwstr>ndencyVersion":null},{"dependencyType":"DataSource","dependencyId":":","dependencyVersion":null},{"dependencyType":"DataSource","dependencyId":":","dependencyVersion":null},{"dependencyType":"DataSource","dependencyId":":","dependencyVersion":null},{"depe</vt:lpwstr>
  </property>
  <property fmtid="{D5CDD505-2E9C-101B-9397-08002B2CF9AE}" pid="46" name="PluginDependencies_44">
    <vt:lpwstr>ndencyType":"DataSource","dependencyId":":","dependencyVersion":null},{"dependencyType":"DataSource","dependencyId":":","dependencyVersion":null},{"dependencyType":"DataSource","dependencyId":":","dependencyVersion":null},{"dependencyType":"DataSource","d</vt:lpwstr>
  </property>
  <property fmtid="{D5CDD505-2E9C-101B-9397-08002B2CF9AE}" pid="47" name="PluginDependencies_45">
    <vt:lpwstr>ependencyId":":","dependencyVersion":null},{"dependencyType":"DataSource","dependencyId":":","dependencyVersion":null},{"dependencyType":"DataSource","dependencyId":":","dependencyVersion":null},{"dependencyType":"DataSource","dependencyId":":","dependenc</vt:lpwstr>
  </property>
  <property fmtid="{D5CDD505-2E9C-101B-9397-08002B2CF9AE}" pid="48" name="PluginDependencies_46">
    <vt:lpwstr>yVersion":null},{"dependencyType":"DataSource","dependencyId":":","dependencyVersion":null},{"dependencyType":"DataSource","dependencyId":":","dependencyVersion":null},{"dependencyType":"DataSource","dependencyId":":","dependencyVersion":null},{"dependenc</vt:lpwstr>
  </property>
  <property fmtid="{D5CDD505-2E9C-101B-9397-08002B2CF9AE}" pid="49" name="PluginDependencies_47">
    <vt:lpwstr>yType":"DataSource","dependencyId":":","dependencyVersion":null},{"dependencyType":"DataSource","dependencyId":":","dependencyVersion":null},{"dependencyType":"DataSource","dependencyId":":","dependencyVersion":null},{"dependencyType":"DataSource","depend</vt:lpwstr>
  </property>
  <property fmtid="{D5CDD505-2E9C-101B-9397-08002B2CF9AE}" pid="50" name="PluginDependencies_48">
    <vt:lpwstr>encyId":":","dependencyVersion":null},{"dependencyType":"DataSource","dependencyId":":","dependencyVersion":null},{"dependencyType":"DataSource","dependencyId":":","dependencyVersion":null},{"dependencyType":"DataSource","dependencyId":":","dependencyVers</vt:lpwstr>
  </property>
  <property fmtid="{D5CDD505-2E9C-101B-9397-08002B2CF9AE}" pid="51" name="PluginDependencies_49">
    <vt:lpwstr>ion":null},{"dependencyType":"DataSource","dependencyId":":","dependencyVersion":null},{"dependencyType":"DataSource","dependencyId":":","dependencyVersion":null},{"dependencyType":"DataSource","dependencyId":":","dependencyVersion":null},{"dependencyType</vt:lpwstr>
  </property>
  <property fmtid="{D5CDD505-2E9C-101B-9397-08002B2CF9AE}" pid="52" name="PluginDependencies_50">
    <vt:lpwstr>":"DataSource","dependencyId":":","dependencyVersion":null},{"dependencyType":"DataSource","dependencyId":":","dependencyVersion":null},{"dependencyType":"DataSource","dependencyId":":","dependencyVersion":null},{"dependencyType":"DataSource","dependencyI</vt:lpwstr>
  </property>
  <property fmtid="{D5CDD505-2E9C-101B-9397-08002B2CF9AE}" pid="53" name="PluginDependencies_51">
    <vt:lpwstr>d":":","dependencyVersion":null},{"dependencyType":"DataSource","dependencyId":":","dependencyVersion":null},{"dependencyType":"DataSource","dependencyId":":","dependencyVersion":null},{"dependencyType":"DataSource","dependencyId":":","dependencyVersion":</vt:lpwstr>
  </property>
  <property fmtid="{D5CDD505-2E9C-101B-9397-08002B2CF9AE}" pid="54" name="PluginDependencies_52">
    <vt:lpwstr>null},{"dependencyType":"DataSource","dependencyId":":","dependencyVersion":null},{"dependencyType":"DataSource","dependencyId":":","dependencyVersion":null},{"dependencyType":"DataSource","dependencyId":":","dependencyVersion":null},{"dependencyType":"Da</vt:lpwstr>
  </property>
  <property fmtid="{D5CDD505-2E9C-101B-9397-08002B2CF9AE}" pid="55" name="PluginDependencies_53">
    <vt:lpwstr>taSource","dependencyId":":","dependencyVersion":null}],"635926855539746206:636045261152541359":[],"635926855539746206:636045261152541360":[],"635926855539746206:636045261152541361":[],"635926855539746206:636045261152541362":[],"635690283596553901:6357565</vt:lpwstr>
  </property>
  <property fmtid="{D5CDD505-2E9C-101B-9397-08002B2CF9AE}" pid="56" name="PluginDependencies_54">
    <vt:lpwstr>74568773657":[]}</vt:lpwstr>
  </property>
  <property fmtid="{D5CDD505-2E9C-101B-9397-08002B2CF9AE}" pid="57" name="CustomerId">
    <vt:lpwstr>auoffice</vt:lpwstr>
  </property>
  <property fmtid="{D5CDD505-2E9C-101B-9397-08002B2CF9AE}" pid="58" name="TemplateId">
    <vt:lpwstr>636196524199658508</vt:lpwstr>
  </property>
  <property fmtid="{D5CDD505-2E9C-101B-9397-08002B2CF9AE}" pid="59" name="UserProfileId">
    <vt:lpwstr>636475616462103365</vt:lpwstr>
  </property>
  <property fmtid="{D5CDD505-2E9C-101B-9397-08002B2CF9AE}" pid="60" name="TemplafyTimeStamp">
    <vt:lpwstr>2017-02-24T14:35:30.3621506Z</vt:lpwstr>
  </property>
  <property fmtid="{D5CDD505-2E9C-101B-9397-08002B2CF9AE}" pid="61" name="OfficeID">
    <vt:lpwstr>2609</vt:lpwstr>
  </property>
  <property fmtid="{D5CDD505-2E9C-101B-9397-08002B2CF9AE}" pid="62" name="colorthemechange">
    <vt:lpwstr>True</vt:lpwstr>
  </property>
</Properties>
</file>